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7"/>
  </p:notesMasterIdLst>
  <p:handoutMasterIdLst>
    <p:handoutMasterId r:id="rId18"/>
  </p:handoutMasterIdLst>
  <p:sldIdLst>
    <p:sldId id="276" r:id="rId2"/>
    <p:sldId id="277" r:id="rId3"/>
    <p:sldId id="278" r:id="rId4"/>
    <p:sldId id="288" r:id="rId5"/>
    <p:sldId id="289" r:id="rId6"/>
    <p:sldId id="290" r:id="rId7"/>
    <p:sldId id="292" r:id="rId8"/>
    <p:sldId id="293" r:id="rId9"/>
    <p:sldId id="279" r:id="rId10"/>
    <p:sldId id="294" r:id="rId11"/>
    <p:sldId id="295" r:id="rId12"/>
    <p:sldId id="296" r:id="rId13"/>
    <p:sldId id="297" r:id="rId14"/>
    <p:sldId id="299" r:id="rId15"/>
    <p:sldId id="298" r:id="rId16"/>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charset="0"/>
        <a:ea typeface="ＭＳ Ｐゴシック" charset="0"/>
        <a:cs typeface="ＭＳ Ｐゴシック" charset="0"/>
      </a:defRPr>
    </a:lvl1pPr>
    <a:lvl2pPr marL="457200" algn="l" rtl="0" fontAlgn="base">
      <a:spcBef>
        <a:spcPct val="0"/>
      </a:spcBef>
      <a:spcAft>
        <a:spcPct val="0"/>
      </a:spcAft>
      <a:defRPr sz="2400" kern="1200">
        <a:solidFill>
          <a:schemeClr val="tx1"/>
        </a:solidFill>
        <a:latin typeface="Times" charset="0"/>
        <a:ea typeface="ＭＳ Ｐゴシック" charset="0"/>
        <a:cs typeface="ＭＳ Ｐゴシック" charset="0"/>
      </a:defRPr>
    </a:lvl2pPr>
    <a:lvl3pPr marL="914400" algn="l" rtl="0" fontAlgn="base">
      <a:spcBef>
        <a:spcPct val="0"/>
      </a:spcBef>
      <a:spcAft>
        <a:spcPct val="0"/>
      </a:spcAft>
      <a:defRPr sz="2400" kern="1200">
        <a:solidFill>
          <a:schemeClr val="tx1"/>
        </a:solidFill>
        <a:latin typeface="Times" charset="0"/>
        <a:ea typeface="ＭＳ Ｐゴシック" charset="0"/>
        <a:cs typeface="ＭＳ Ｐゴシック" charset="0"/>
      </a:defRPr>
    </a:lvl3pPr>
    <a:lvl4pPr marL="1371600" algn="l" rtl="0" fontAlgn="base">
      <a:spcBef>
        <a:spcPct val="0"/>
      </a:spcBef>
      <a:spcAft>
        <a:spcPct val="0"/>
      </a:spcAft>
      <a:defRPr sz="2400" kern="1200">
        <a:solidFill>
          <a:schemeClr val="tx1"/>
        </a:solidFill>
        <a:latin typeface="Times" charset="0"/>
        <a:ea typeface="ＭＳ Ｐゴシック" charset="0"/>
        <a:cs typeface="ＭＳ Ｐゴシック" charset="0"/>
      </a:defRPr>
    </a:lvl4pPr>
    <a:lvl5pPr marL="1828800" algn="l" rtl="0" fontAlgn="base">
      <a:spcBef>
        <a:spcPct val="0"/>
      </a:spcBef>
      <a:spcAft>
        <a:spcPct val="0"/>
      </a:spcAft>
      <a:defRPr sz="2400" kern="1200">
        <a:solidFill>
          <a:schemeClr val="tx1"/>
        </a:solidFill>
        <a:latin typeface="Times" charset="0"/>
        <a:ea typeface="ＭＳ Ｐゴシック" charset="0"/>
        <a:cs typeface="ＭＳ Ｐゴシック" charset="0"/>
      </a:defRPr>
    </a:lvl5pPr>
    <a:lvl6pPr marL="2286000" algn="l" defTabSz="457200" rtl="0" eaLnBrk="1" latinLnBrk="0" hangingPunct="1">
      <a:defRPr sz="2400" kern="1200">
        <a:solidFill>
          <a:schemeClr val="tx1"/>
        </a:solidFill>
        <a:latin typeface="Times" charset="0"/>
        <a:ea typeface="ＭＳ Ｐゴシック" charset="0"/>
        <a:cs typeface="ＭＳ Ｐゴシック" charset="0"/>
      </a:defRPr>
    </a:lvl6pPr>
    <a:lvl7pPr marL="2743200" algn="l" defTabSz="457200" rtl="0" eaLnBrk="1" latinLnBrk="0" hangingPunct="1">
      <a:defRPr sz="2400" kern="1200">
        <a:solidFill>
          <a:schemeClr val="tx1"/>
        </a:solidFill>
        <a:latin typeface="Times" charset="0"/>
        <a:ea typeface="ＭＳ Ｐゴシック" charset="0"/>
        <a:cs typeface="ＭＳ Ｐゴシック" charset="0"/>
      </a:defRPr>
    </a:lvl7pPr>
    <a:lvl8pPr marL="3200400" algn="l" defTabSz="457200" rtl="0" eaLnBrk="1" latinLnBrk="0" hangingPunct="1">
      <a:defRPr sz="2400" kern="1200">
        <a:solidFill>
          <a:schemeClr val="tx1"/>
        </a:solidFill>
        <a:latin typeface="Times" charset="0"/>
        <a:ea typeface="ＭＳ Ｐゴシック" charset="0"/>
        <a:cs typeface="ＭＳ Ｐゴシック" charset="0"/>
      </a:defRPr>
    </a:lvl8pPr>
    <a:lvl9pPr marL="3657600" algn="l" defTabSz="457200" rtl="0" eaLnBrk="1" latinLnBrk="0" hangingPunct="1">
      <a:defRPr sz="2400" kern="1200">
        <a:solidFill>
          <a:schemeClr val="tx1"/>
        </a:solidFill>
        <a:latin typeface="Times"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F001A"/>
    <a:srgbClr val="FFCCCC"/>
    <a:srgbClr val="3B3734"/>
    <a:srgbClr val="F38A00"/>
    <a:srgbClr val="D1B400"/>
    <a:srgbClr val="ACA39A"/>
    <a:srgbClr val="049ADB"/>
    <a:srgbClr val="1BA2E2"/>
    <a:srgbClr val="2DAAE2"/>
    <a:srgbClr val="5A93E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669" autoAdjust="0"/>
    <p:restoredTop sz="84407" autoAdjust="0"/>
  </p:normalViewPr>
  <p:slideViewPr>
    <p:cSldViewPr>
      <p:cViewPr varScale="1">
        <p:scale>
          <a:sx n="80" d="100"/>
          <a:sy n="80" d="100"/>
        </p:scale>
        <p:origin x="1704"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benne\Downloads\Blanket%20Exercise%20Year%201%20-%20Fall%202025.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benne\Downloads\Blanket%20Exercise%20Year%201%20-%20Fall%202025.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English</c:v>
                </c:pt>
              </c:strCache>
            </c:strRef>
          </c:tx>
          <c:spPr>
            <a:solidFill>
              <a:srgbClr val="8F001A"/>
            </a:solidFill>
            <a:ln>
              <a:solidFill>
                <a:schemeClr val="tx1"/>
              </a:solidFill>
            </a:ln>
            <a:effectLst/>
          </c:spPr>
          <c:invertIfNegative val="0"/>
          <c:cat>
            <c:strRef>
              <c:f>Sheet1!$A$2:$A$9</c:f>
              <c:strCache>
                <c:ptCount val="8"/>
                <c:pt idx="0">
                  <c:v>Aligned with objectives</c:v>
                </c:pt>
                <c:pt idx="1">
                  <c:v>History</c:v>
                </c:pt>
                <c:pt idx="2">
                  <c:v>Ongoing impact of colonialism</c:v>
                </c:pt>
                <c:pt idx="3">
                  <c:v>Resilience</c:v>
                </c:pt>
                <c:pt idx="4">
                  <c:v>Participation</c:v>
                </c:pt>
                <c:pt idx="5">
                  <c:v>Reflection on biases</c:v>
                </c:pt>
                <c:pt idx="6">
                  <c:v>Culturally competent care</c:v>
                </c:pt>
                <c:pt idx="7">
                  <c:v>Overall satisfaction</c:v>
                </c:pt>
              </c:strCache>
            </c:strRef>
          </c:cat>
          <c:val>
            <c:numRef>
              <c:f>Sheet1!$B$2:$B$9</c:f>
              <c:numCache>
                <c:formatCode>General</c:formatCode>
                <c:ptCount val="8"/>
                <c:pt idx="0">
                  <c:v>99</c:v>
                </c:pt>
                <c:pt idx="1">
                  <c:v>99</c:v>
                </c:pt>
                <c:pt idx="2">
                  <c:v>99</c:v>
                </c:pt>
                <c:pt idx="3">
                  <c:v>99</c:v>
                </c:pt>
                <c:pt idx="4">
                  <c:v>94</c:v>
                </c:pt>
                <c:pt idx="5">
                  <c:v>95</c:v>
                </c:pt>
                <c:pt idx="6">
                  <c:v>98</c:v>
                </c:pt>
                <c:pt idx="7">
                  <c:v>99</c:v>
                </c:pt>
              </c:numCache>
            </c:numRef>
          </c:val>
          <c:extLst>
            <c:ext xmlns:c16="http://schemas.microsoft.com/office/drawing/2014/chart" uri="{C3380CC4-5D6E-409C-BE32-E72D297353CC}">
              <c16:uniqueId val="{00000000-7ACC-41FD-ACB9-396E96425D13}"/>
            </c:ext>
          </c:extLst>
        </c:ser>
        <c:ser>
          <c:idx val="1"/>
          <c:order val="1"/>
          <c:tx>
            <c:strRef>
              <c:f>Sheet1!$C$1</c:f>
              <c:strCache>
                <c:ptCount val="1"/>
                <c:pt idx="0">
                  <c:v>French</c:v>
                </c:pt>
              </c:strCache>
            </c:strRef>
          </c:tx>
          <c:spPr>
            <a:solidFill>
              <a:srgbClr val="FFCCCC"/>
            </a:solidFill>
            <a:ln>
              <a:solidFill>
                <a:schemeClr val="tx1"/>
              </a:solidFill>
            </a:ln>
            <a:effectLst/>
          </c:spPr>
          <c:invertIfNegative val="0"/>
          <c:cat>
            <c:strRef>
              <c:f>Sheet1!$A$2:$A$9</c:f>
              <c:strCache>
                <c:ptCount val="8"/>
                <c:pt idx="0">
                  <c:v>Aligned with objectives</c:v>
                </c:pt>
                <c:pt idx="1">
                  <c:v>History</c:v>
                </c:pt>
                <c:pt idx="2">
                  <c:v>Ongoing impact of colonialism</c:v>
                </c:pt>
                <c:pt idx="3">
                  <c:v>Resilience</c:v>
                </c:pt>
                <c:pt idx="4">
                  <c:v>Participation</c:v>
                </c:pt>
                <c:pt idx="5">
                  <c:v>Reflection on biases</c:v>
                </c:pt>
                <c:pt idx="6">
                  <c:v>Culturally competent care</c:v>
                </c:pt>
                <c:pt idx="7">
                  <c:v>Overall satisfaction</c:v>
                </c:pt>
              </c:strCache>
            </c:strRef>
          </c:cat>
          <c:val>
            <c:numRef>
              <c:f>Sheet1!$C$2:$C$9</c:f>
              <c:numCache>
                <c:formatCode>General</c:formatCode>
                <c:ptCount val="8"/>
                <c:pt idx="0">
                  <c:v>98</c:v>
                </c:pt>
                <c:pt idx="1">
                  <c:v>100</c:v>
                </c:pt>
                <c:pt idx="2">
                  <c:v>100</c:v>
                </c:pt>
                <c:pt idx="3">
                  <c:v>100</c:v>
                </c:pt>
                <c:pt idx="4">
                  <c:v>98</c:v>
                </c:pt>
                <c:pt idx="5">
                  <c:v>98</c:v>
                </c:pt>
                <c:pt idx="6">
                  <c:v>98</c:v>
                </c:pt>
                <c:pt idx="7">
                  <c:v>100</c:v>
                </c:pt>
              </c:numCache>
            </c:numRef>
          </c:val>
          <c:extLst>
            <c:ext xmlns:c16="http://schemas.microsoft.com/office/drawing/2014/chart" uri="{C3380CC4-5D6E-409C-BE32-E72D297353CC}">
              <c16:uniqueId val="{00000001-7ACC-41FD-ACB9-396E96425D13}"/>
            </c:ext>
          </c:extLst>
        </c:ser>
        <c:dLbls>
          <c:showLegendKey val="0"/>
          <c:showVal val="0"/>
          <c:showCatName val="0"/>
          <c:showSerName val="0"/>
          <c:showPercent val="0"/>
          <c:showBubbleSize val="0"/>
        </c:dLbls>
        <c:gapWidth val="219"/>
        <c:overlap val="-27"/>
        <c:axId val="1669048992"/>
        <c:axId val="1669047072"/>
      </c:barChart>
      <c:catAx>
        <c:axId val="1669048992"/>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CA"/>
                  <a:t>Questions</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crossAx val="1669047072"/>
        <c:crosses val="autoZero"/>
        <c:auto val="1"/>
        <c:lblAlgn val="ctr"/>
        <c:lblOffset val="100"/>
        <c:noMultiLvlLbl val="0"/>
      </c:catAx>
      <c:valAx>
        <c:axId val="1669047072"/>
        <c:scaling>
          <c:orientation val="minMax"/>
          <c:max val="100"/>
          <c:min val="9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CA"/>
                  <a:t>Percent agreed or strongly agreed</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crossAx val="1669048992"/>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Sheet2!$B$1</c:f>
              <c:strCache>
                <c:ptCount val="1"/>
                <c:pt idx="0">
                  <c:v>Facilitators</c:v>
                </c:pt>
              </c:strCache>
            </c:strRef>
          </c:tx>
          <c:spPr>
            <a:solidFill>
              <a:srgbClr val="8F001A"/>
            </a:solidFill>
            <a:ln>
              <a:solidFill>
                <a:schemeClr val="tx1"/>
              </a:solidFill>
            </a:ln>
            <a:effectLst/>
          </c:spPr>
          <c:invertIfNegative val="0"/>
          <c:cat>
            <c:strRef>
              <c:f>Sheet2!$A$2:$A$6</c:f>
              <c:strCache>
                <c:ptCount val="5"/>
                <c:pt idx="0">
                  <c:v>Appropriate for 1st years</c:v>
                </c:pt>
                <c:pt idx="1">
                  <c:v>Appropriate for all years</c:v>
                </c:pt>
                <c:pt idx="2">
                  <c:v>Enhanced awareness of lived realities</c:v>
                </c:pt>
                <c:pt idx="3">
                  <c:v>Enhanced awareness of inequities</c:v>
                </c:pt>
                <c:pt idx="4">
                  <c:v>Overall satisfaction</c:v>
                </c:pt>
              </c:strCache>
            </c:strRef>
          </c:cat>
          <c:val>
            <c:numRef>
              <c:f>Sheet2!$B$2:$B$6</c:f>
              <c:numCache>
                <c:formatCode>General</c:formatCode>
                <c:ptCount val="5"/>
                <c:pt idx="0">
                  <c:v>100</c:v>
                </c:pt>
                <c:pt idx="1">
                  <c:v>100</c:v>
                </c:pt>
                <c:pt idx="2">
                  <c:v>100</c:v>
                </c:pt>
                <c:pt idx="3">
                  <c:v>92</c:v>
                </c:pt>
                <c:pt idx="4">
                  <c:v>100</c:v>
                </c:pt>
              </c:numCache>
            </c:numRef>
          </c:val>
          <c:extLst>
            <c:ext xmlns:c16="http://schemas.microsoft.com/office/drawing/2014/chart" uri="{C3380CC4-5D6E-409C-BE32-E72D297353CC}">
              <c16:uniqueId val="{00000000-30D1-46FB-AAC4-CE21E921FAA7}"/>
            </c:ext>
          </c:extLst>
        </c:ser>
        <c:dLbls>
          <c:showLegendKey val="0"/>
          <c:showVal val="0"/>
          <c:showCatName val="0"/>
          <c:showSerName val="0"/>
          <c:showPercent val="0"/>
          <c:showBubbleSize val="0"/>
        </c:dLbls>
        <c:gapWidth val="219"/>
        <c:overlap val="-27"/>
        <c:axId val="1807793344"/>
        <c:axId val="1807795744"/>
      </c:barChart>
      <c:catAx>
        <c:axId val="1807793344"/>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CA"/>
                  <a:t>Questions</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07795744"/>
        <c:crosses val="autoZero"/>
        <c:auto val="1"/>
        <c:lblAlgn val="ctr"/>
        <c:lblOffset val="100"/>
        <c:noMultiLvlLbl val="0"/>
      </c:catAx>
      <c:valAx>
        <c:axId val="1807795744"/>
        <c:scaling>
          <c:orientation val="minMax"/>
          <c:max val="100"/>
          <c:min val="9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CA"/>
                  <a:t>Percent agreed or strongly agreed</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0779334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591BB15-DE40-F842-8059-510BF077C15F}" type="datetimeFigureOut">
              <a:rPr lang="en-US" smtClean="0"/>
              <a:t>4/18/2026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9A442AD-E810-5C4F-BBB9-F00611DA0A64}" type="slidenum">
              <a:rPr lang="en-US" smtClean="0"/>
              <a:t>‹#›</a:t>
            </a:fld>
            <a:endParaRPr lang="en-US"/>
          </a:p>
        </p:txBody>
      </p:sp>
    </p:spTree>
    <p:extLst>
      <p:ext uri="{BB962C8B-B14F-4D97-AF65-F5344CB8AC3E}">
        <p14:creationId xmlns:p14="http://schemas.microsoft.com/office/powerpoint/2010/main" val="21696211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200">
                <a:latin typeface="Times" pitchFamily="-110" charset="0"/>
                <a:ea typeface="+mn-ea"/>
                <a:cs typeface="+mn-cs"/>
              </a:defRPr>
            </a:lvl1pPr>
          </a:lstStyle>
          <a:p>
            <a:pPr>
              <a:defRPr/>
            </a:pPr>
            <a:endParaRPr lang="en-US"/>
          </a:p>
        </p:txBody>
      </p:sp>
      <p:sp>
        <p:nvSpPr>
          <p:cNvPr id="717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pitchFamily="-110" charset="0"/>
                <a:ea typeface="+mn-ea"/>
                <a:cs typeface="+mn-cs"/>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1200">
                <a:latin typeface="Times" pitchFamily="-110" charset="0"/>
                <a:ea typeface="+mn-ea"/>
                <a:cs typeface="+mn-cs"/>
              </a:defRPr>
            </a:lvl1pPr>
          </a:lstStyle>
          <a:p>
            <a:pPr>
              <a:defRPr/>
            </a:pPr>
            <a:endParaRPr lang="en-US"/>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fld id="{0BA96726-B0E5-5C4D-84CE-D53510198312}" type="slidenum">
              <a:rPr lang="en-US"/>
              <a:pPr/>
              <a:t>‹#›</a:t>
            </a:fld>
            <a:endParaRPr lang="en-US"/>
          </a:p>
        </p:txBody>
      </p:sp>
    </p:spTree>
    <p:extLst>
      <p:ext uri="{BB962C8B-B14F-4D97-AF65-F5344CB8AC3E}">
        <p14:creationId xmlns:p14="http://schemas.microsoft.com/office/powerpoint/2010/main" val="29961910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110"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Times" pitchFamily="-110" charset="0"/>
        <a:ea typeface="ＭＳ Ｐゴシック" pitchFamily="-110" charset="-128"/>
        <a:cs typeface="+mn-cs"/>
      </a:defRPr>
    </a:lvl2pPr>
    <a:lvl3pPr marL="914400" algn="l" rtl="0" eaLnBrk="0" fontAlgn="base" hangingPunct="0">
      <a:spcBef>
        <a:spcPct val="30000"/>
      </a:spcBef>
      <a:spcAft>
        <a:spcPct val="0"/>
      </a:spcAft>
      <a:defRPr sz="1200" kern="1200">
        <a:solidFill>
          <a:schemeClr val="tx1"/>
        </a:solidFill>
        <a:latin typeface="Times" pitchFamily="-110" charset="0"/>
        <a:ea typeface="ＭＳ Ｐゴシック" pitchFamily="-110" charset="-128"/>
        <a:cs typeface="+mn-cs"/>
      </a:defRPr>
    </a:lvl3pPr>
    <a:lvl4pPr marL="1371600" algn="l" rtl="0" eaLnBrk="0" fontAlgn="base" hangingPunct="0">
      <a:spcBef>
        <a:spcPct val="30000"/>
      </a:spcBef>
      <a:spcAft>
        <a:spcPct val="0"/>
      </a:spcAft>
      <a:defRPr sz="1200" kern="1200">
        <a:solidFill>
          <a:schemeClr val="tx1"/>
        </a:solidFill>
        <a:latin typeface="Times" pitchFamily="-110" charset="0"/>
        <a:ea typeface="ＭＳ Ｐゴシック" pitchFamily="-110" charset="-128"/>
        <a:cs typeface="+mn-cs"/>
      </a:defRPr>
    </a:lvl4pPr>
    <a:lvl5pPr marL="1828800" algn="l" rtl="0" eaLnBrk="0" fontAlgn="base" hangingPunct="0">
      <a:spcBef>
        <a:spcPct val="30000"/>
      </a:spcBef>
      <a:spcAft>
        <a:spcPct val="0"/>
      </a:spcAft>
      <a:defRPr sz="1200" kern="1200">
        <a:solidFill>
          <a:schemeClr val="tx1"/>
        </a:solidFill>
        <a:latin typeface="Times" pitchFamily="-110" charset="0"/>
        <a:ea typeface="ＭＳ Ｐゴシック" pitchFamily="-110"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00"/>
              </a:spcAft>
            </a:pPr>
            <a:r>
              <a:rPr lang="en-CA" sz="1800" kern="100" dirty="0">
                <a:effectLst/>
                <a:latin typeface="Aptos" panose="020B0004020202020204" pitchFamily="34" charset="0"/>
                <a:ea typeface="Aptos" panose="020B0004020202020204" pitchFamily="34" charset="0"/>
                <a:cs typeface="Times New Roman" panose="02020603050405020304" pitchFamily="18" charset="0"/>
              </a:rPr>
              <a:t>Hello everyone. My name is Noah. I’m a second-year medical student at the University of Ottawa and a member of the Northwest Territory Métis Nation.</a:t>
            </a:r>
          </a:p>
          <a:p>
            <a:pPr>
              <a:lnSpc>
                <a:spcPct val="115000"/>
              </a:lnSpc>
              <a:spcAft>
                <a:spcPts val="800"/>
              </a:spcAft>
            </a:pPr>
            <a:r>
              <a:rPr lang="en-CA" sz="1800" kern="100" dirty="0">
                <a:effectLst/>
                <a:latin typeface="Aptos" panose="020B0004020202020204" pitchFamily="34" charset="0"/>
                <a:ea typeface="Aptos" panose="020B0004020202020204" pitchFamily="34" charset="0"/>
                <a:cs typeface="Times New Roman" panose="02020603050405020304" pitchFamily="18" charset="0"/>
              </a:rPr>
              <a:t>Today, I am presenting an evaluation of the Blanket Exercise as a formal experiential learning tool within an undergraduate medical school curriculum.</a:t>
            </a:r>
          </a:p>
        </p:txBody>
      </p:sp>
      <p:sp>
        <p:nvSpPr>
          <p:cNvPr id="4" name="Slide Number Placeholder 3"/>
          <p:cNvSpPr>
            <a:spLocks noGrp="1"/>
          </p:cNvSpPr>
          <p:nvPr>
            <p:ph type="sldNum" sz="quarter" idx="10"/>
          </p:nvPr>
        </p:nvSpPr>
        <p:spPr/>
        <p:txBody>
          <a:bodyPr/>
          <a:lstStyle/>
          <a:p>
            <a:fld id="{0BA96726-B0E5-5C4D-84CE-D53510198312}" type="slidenum">
              <a:rPr lang="en-US" smtClean="0"/>
              <a:pPr/>
              <a:t>1</a:t>
            </a:fld>
            <a:endParaRPr lang="en-US"/>
          </a:p>
        </p:txBody>
      </p:sp>
    </p:spTree>
    <p:extLst>
      <p:ext uri="{BB962C8B-B14F-4D97-AF65-F5344CB8AC3E}">
        <p14:creationId xmlns:p14="http://schemas.microsoft.com/office/powerpoint/2010/main" val="11211215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FFCADD-5E57-D764-4FC5-94E4D64119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2FCDD9-F84E-0546-6527-BA09A2F351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D7B08E-4C90-FE7F-E315-4F2276B188E2}"/>
              </a:ext>
            </a:extLst>
          </p:cNvPr>
          <p:cNvSpPr>
            <a:spLocks noGrp="1"/>
          </p:cNvSpPr>
          <p:nvPr>
            <p:ph type="body" idx="1"/>
          </p:nvPr>
        </p:nvSpPr>
        <p:spPr/>
        <p:txBody>
          <a:bodyPr/>
          <a:lstStyle/>
          <a:p>
            <a:pPr marL="342900" lvl="0" indent="-342900">
              <a:lnSpc>
                <a:spcPct val="115000"/>
              </a:lnSpc>
              <a:spcAft>
                <a:spcPts val="800"/>
              </a:spcAft>
              <a:buSzPts val="1000"/>
              <a:buFont typeface="Symbol" panose="05050102010706020507" pitchFamily="18" charset="2"/>
              <a:buChar char=""/>
              <a:tabLst>
                <a:tab pos="457200" algn="l"/>
              </a:tabLst>
            </a:pPr>
            <a:r>
              <a:rPr lang="en-CA" sz="1800" b="1" kern="100" dirty="0">
                <a:effectLst/>
                <a:latin typeface="Aptos" panose="020B0004020202020204" pitchFamily="34" charset="0"/>
                <a:ea typeface="Aptos" panose="020B0004020202020204" pitchFamily="34" charset="0"/>
                <a:cs typeface="Times New Roman" panose="02020603050405020304" pitchFamily="18" charset="0"/>
              </a:rPr>
              <a:t>Experiential Learning:</a:t>
            </a:r>
            <a:r>
              <a:rPr lang="en-CA" sz="1800" kern="100" dirty="0">
                <a:effectLst/>
                <a:latin typeface="Aptos" panose="020B0004020202020204" pitchFamily="34" charset="0"/>
                <a:ea typeface="Aptos" panose="020B0004020202020204" pitchFamily="34" charset="0"/>
                <a:cs typeface="Times New Roman" panose="02020603050405020304" pitchFamily="18" charset="0"/>
              </a:rPr>
              <a:t> Students found the participatory, visual and physical nature of the activity significantly more impactful than traditional lecture-based learning.</a:t>
            </a:r>
          </a:p>
          <a:p>
            <a:pPr marL="342900" lvl="0" indent="-342900">
              <a:lnSpc>
                <a:spcPct val="115000"/>
              </a:lnSpc>
              <a:spcAft>
                <a:spcPts val="800"/>
              </a:spcAft>
              <a:buSzPts val="1000"/>
              <a:buFont typeface="Symbol" panose="05050102010706020507" pitchFamily="18" charset="2"/>
              <a:buChar char=""/>
              <a:tabLst>
                <a:tab pos="457200" algn="l"/>
              </a:tabLst>
            </a:pPr>
            <a:r>
              <a:rPr lang="en-CA" sz="1800" b="1" kern="100" dirty="0">
                <a:effectLst/>
                <a:latin typeface="Aptos" panose="020B0004020202020204" pitchFamily="34" charset="0"/>
                <a:ea typeface="Aptos" panose="020B0004020202020204" pitchFamily="34" charset="0"/>
                <a:cs typeface="Times New Roman" panose="02020603050405020304" pitchFamily="18" charset="0"/>
              </a:rPr>
              <a:t>Historical and Ongoing Legacy of Colonialism:</a:t>
            </a:r>
            <a:r>
              <a:rPr lang="en-CA" sz="1800" kern="100" dirty="0">
                <a:effectLst/>
                <a:latin typeface="Aptos" panose="020B0004020202020204" pitchFamily="34" charset="0"/>
                <a:ea typeface="Aptos" panose="020B0004020202020204" pitchFamily="34" charset="0"/>
                <a:cs typeface="Times New Roman" panose="02020603050405020304" pitchFamily="18" charset="0"/>
              </a:rPr>
              <a:t> Participants successfully linked events and policies—such as the Indian Act—to modern systemic barriers within the healthcare system.</a:t>
            </a:r>
          </a:p>
          <a:p>
            <a:pPr marL="342900" lvl="0" indent="-342900">
              <a:lnSpc>
                <a:spcPct val="115000"/>
              </a:lnSpc>
              <a:spcAft>
                <a:spcPts val="800"/>
              </a:spcAft>
              <a:buSzPts val="1000"/>
              <a:buFont typeface="Symbol" panose="05050102010706020507" pitchFamily="18" charset="2"/>
              <a:buChar char=""/>
              <a:tabLst>
                <a:tab pos="457200" algn="l"/>
              </a:tabLst>
            </a:pPr>
            <a:r>
              <a:rPr lang="en-CA" sz="1800" b="1" kern="100" dirty="0">
                <a:effectLst/>
                <a:latin typeface="Aptos" panose="020B0004020202020204" pitchFamily="34" charset="0"/>
                <a:ea typeface="Aptos" panose="020B0004020202020204" pitchFamily="34" charset="0"/>
                <a:cs typeface="Times New Roman" panose="02020603050405020304" pitchFamily="18" charset="0"/>
              </a:rPr>
              <a:t>Application to Medicine:</a:t>
            </a:r>
            <a:r>
              <a:rPr lang="en-CA" sz="1800" kern="100" dirty="0">
                <a:effectLst/>
                <a:latin typeface="Aptos" panose="020B0004020202020204" pitchFamily="34" charset="0"/>
                <a:ea typeface="Aptos" panose="020B0004020202020204" pitchFamily="34" charset="0"/>
                <a:cs typeface="Times New Roman" panose="02020603050405020304" pitchFamily="18" charset="0"/>
              </a:rPr>
              <a:t> Learners explicitly connected the exercise to their future clinical roles, focusing on bedside manner, advocacy, and the social determinants of health.</a:t>
            </a:r>
          </a:p>
          <a:p>
            <a:pPr marL="342900" lvl="0" indent="-342900">
              <a:lnSpc>
                <a:spcPct val="115000"/>
              </a:lnSpc>
              <a:spcAft>
                <a:spcPts val="800"/>
              </a:spcAft>
              <a:buSzPts val="1000"/>
              <a:buFont typeface="Symbol" panose="05050102010706020507" pitchFamily="18" charset="2"/>
              <a:buChar char=""/>
              <a:tabLst>
                <a:tab pos="457200" algn="l"/>
              </a:tabLst>
            </a:pPr>
            <a:r>
              <a:rPr lang="en-US" sz="2800" dirty="0"/>
              <a:t>Finally, the </a:t>
            </a:r>
            <a:r>
              <a:rPr lang="en-US" sz="2800" b="1" dirty="0"/>
              <a:t>Learning Environment</a:t>
            </a:r>
            <a:r>
              <a:rPr lang="en-US" sz="2800" dirty="0"/>
              <a:t> was a key finding. Our data showed that a safe, respectful, and reflective space is absolutely mandatory for students to process the emotional weight of this history. Participants noted that hearing from Elders and their peers was a major highlight; helped challenge and grow their own </a:t>
            </a:r>
            <a:r>
              <a:rPr lang="en-US" sz="2800" dirty="0" err="1"/>
              <a:t>perpsectives</a:t>
            </a:r>
            <a:r>
              <a:rPr lang="en-US" sz="2800" dirty="0"/>
              <a:t>. And specifically, hearing from their Indigenous classmates.</a:t>
            </a:r>
            <a:endParaRPr lang="en-CA"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AB6042F5-6E51-4597-841B-5EA06B9EE07A}"/>
              </a:ext>
            </a:extLst>
          </p:cNvPr>
          <p:cNvSpPr>
            <a:spLocks noGrp="1"/>
          </p:cNvSpPr>
          <p:nvPr>
            <p:ph type="sldNum" sz="quarter" idx="10"/>
          </p:nvPr>
        </p:nvSpPr>
        <p:spPr/>
        <p:txBody>
          <a:bodyPr/>
          <a:lstStyle/>
          <a:p>
            <a:fld id="{0BA96726-B0E5-5C4D-84CE-D53510198312}" type="slidenum">
              <a:rPr lang="en-US" smtClean="0"/>
              <a:pPr/>
              <a:t>10</a:t>
            </a:fld>
            <a:endParaRPr lang="en-US"/>
          </a:p>
        </p:txBody>
      </p:sp>
    </p:spTree>
    <p:extLst>
      <p:ext uri="{BB962C8B-B14F-4D97-AF65-F5344CB8AC3E}">
        <p14:creationId xmlns:p14="http://schemas.microsoft.com/office/powerpoint/2010/main" val="22810970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765A1A-38B1-3280-D598-D02E1C4DFC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BC2D92-9ADE-859F-841E-736BADEAB2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66F05E-C376-D3BE-54FC-DB072CD3AE04}"/>
              </a:ext>
            </a:extLst>
          </p:cNvPr>
          <p:cNvSpPr>
            <a:spLocks noGrp="1"/>
          </p:cNvSpPr>
          <p:nvPr>
            <p:ph type="body" idx="1"/>
          </p:nvPr>
        </p:nvSpPr>
        <p:spPr/>
        <p:txBody>
          <a:bodyPr/>
          <a:lstStyle/>
          <a:p>
            <a:pPr>
              <a:lnSpc>
                <a:spcPct val="115000"/>
              </a:lnSpc>
              <a:spcAft>
                <a:spcPts val="800"/>
              </a:spcAft>
            </a:pPr>
            <a:r>
              <a:rPr lang="en-CA" sz="1800" kern="100" dirty="0">
                <a:effectLst/>
                <a:latin typeface="Aptos" panose="020B0004020202020204" pitchFamily="34" charset="0"/>
                <a:ea typeface="Aptos" panose="020B0004020202020204" pitchFamily="34" charset="0"/>
                <a:cs typeface="Times New Roman" panose="02020603050405020304" pitchFamily="18" charset="0"/>
              </a:rPr>
              <a:t>Facilitator feedback mirrored these positive sentiments:</a:t>
            </a:r>
          </a:p>
          <a:p>
            <a:pPr marL="342900" lvl="0" indent="-342900">
              <a:lnSpc>
                <a:spcPct val="115000"/>
              </a:lnSpc>
              <a:spcAft>
                <a:spcPts val="800"/>
              </a:spcAft>
              <a:buSzPts val="1000"/>
              <a:buFont typeface="Symbol" panose="05050102010706020507" pitchFamily="18" charset="2"/>
              <a:buChar char=""/>
              <a:tabLst>
                <a:tab pos="457200" algn="l"/>
              </a:tabLst>
            </a:pPr>
            <a:r>
              <a:rPr lang="en-CA" sz="1800" b="1" kern="100" dirty="0">
                <a:effectLst/>
                <a:latin typeface="Aptos" panose="020B0004020202020204" pitchFamily="34" charset="0"/>
                <a:ea typeface="Aptos" panose="020B0004020202020204" pitchFamily="34" charset="0"/>
                <a:cs typeface="Times New Roman" panose="02020603050405020304" pitchFamily="18" charset="0"/>
              </a:rPr>
              <a:t>Appropriateness:</a:t>
            </a:r>
            <a:r>
              <a:rPr lang="en-CA" sz="1800" kern="100" dirty="0">
                <a:effectLst/>
                <a:latin typeface="Aptos" panose="020B0004020202020204" pitchFamily="34" charset="0"/>
                <a:ea typeface="Aptos" panose="020B0004020202020204" pitchFamily="34" charset="0"/>
                <a:cs typeface="Times New Roman" panose="02020603050405020304" pitchFamily="18" charset="0"/>
              </a:rPr>
              <a:t> 100% agreement that the Blanket Exercise is a suitable and effective tool for medical learners.</a:t>
            </a:r>
          </a:p>
          <a:p>
            <a:pPr marL="342900" lvl="0" indent="-342900">
              <a:lnSpc>
                <a:spcPct val="115000"/>
              </a:lnSpc>
              <a:spcAft>
                <a:spcPts val="800"/>
              </a:spcAft>
              <a:buSzPts val="1000"/>
              <a:buFont typeface="Symbol" panose="05050102010706020507" pitchFamily="18" charset="2"/>
              <a:buChar char=""/>
              <a:tabLst>
                <a:tab pos="457200" algn="l"/>
              </a:tabLst>
            </a:pPr>
            <a:r>
              <a:rPr lang="en-CA" sz="1800" b="1" kern="100" dirty="0">
                <a:effectLst/>
                <a:latin typeface="Aptos" panose="020B0004020202020204" pitchFamily="34" charset="0"/>
                <a:ea typeface="Aptos" panose="020B0004020202020204" pitchFamily="34" charset="0"/>
                <a:cs typeface="Times New Roman" panose="02020603050405020304" pitchFamily="18" charset="0"/>
              </a:rPr>
              <a:t>Awareness:</a:t>
            </a:r>
            <a:r>
              <a:rPr lang="en-CA" sz="1800" kern="100" dirty="0">
                <a:effectLst/>
                <a:latin typeface="Aptos" panose="020B0004020202020204" pitchFamily="34" charset="0"/>
                <a:ea typeface="Aptos" panose="020B0004020202020204" pitchFamily="34" charset="0"/>
                <a:cs typeface="Times New Roman" panose="02020603050405020304" pitchFamily="18" charset="0"/>
              </a:rPr>
              <a:t> Near-universal consensus that the exercise successfully enhanced awareness of lived realities and systemic inequities.</a:t>
            </a:r>
          </a:p>
        </p:txBody>
      </p:sp>
      <p:sp>
        <p:nvSpPr>
          <p:cNvPr id="4" name="Slide Number Placeholder 3">
            <a:extLst>
              <a:ext uri="{FF2B5EF4-FFF2-40B4-BE49-F238E27FC236}">
                <a16:creationId xmlns:a16="http://schemas.microsoft.com/office/drawing/2014/main" id="{D79FA042-4F9A-10EF-0336-77581B6F9C5F}"/>
              </a:ext>
            </a:extLst>
          </p:cNvPr>
          <p:cNvSpPr>
            <a:spLocks noGrp="1"/>
          </p:cNvSpPr>
          <p:nvPr>
            <p:ph type="sldNum" sz="quarter" idx="10"/>
          </p:nvPr>
        </p:nvSpPr>
        <p:spPr/>
        <p:txBody>
          <a:bodyPr/>
          <a:lstStyle/>
          <a:p>
            <a:fld id="{0BA96726-B0E5-5C4D-84CE-D53510198312}" type="slidenum">
              <a:rPr lang="en-US" smtClean="0"/>
              <a:pPr/>
              <a:t>11</a:t>
            </a:fld>
            <a:endParaRPr lang="en-US"/>
          </a:p>
        </p:txBody>
      </p:sp>
    </p:spTree>
    <p:extLst>
      <p:ext uri="{BB962C8B-B14F-4D97-AF65-F5344CB8AC3E}">
        <p14:creationId xmlns:p14="http://schemas.microsoft.com/office/powerpoint/2010/main" val="15022997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957202-8897-4476-9E9D-BBFFBE3FD5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ED66B7-39BE-F757-FCE2-986DD084BAA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D78397-6F70-5F3D-83C1-229DF42BED5C}"/>
              </a:ext>
            </a:extLst>
          </p:cNvPr>
          <p:cNvSpPr>
            <a:spLocks noGrp="1"/>
          </p:cNvSpPr>
          <p:nvPr>
            <p:ph type="body" idx="1"/>
          </p:nvPr>
        </p:nvSpPr>
        <p:spPr/>
        <p:txBody>
          <a:bodyPr/>
          <a:lstStyle/>
          <a:p>
            <a:pPr marL="342900" lvl="0" indent="-342900">
              <a:lnSpc>
                <a:spcPct val="115000"/>
              </a:lnSpc>
              <a:spcAft>
                <a:spcPts val="800"/>
              </a:spcAft>
              <a:buSzPts val="1000"/>
              <a:buFont typeface="Symbol" panose="05050102010706020507" pitchFamily="18" charset="2"/>
              <a:buChar char=""/>
              <a:tabLst>
                <a:tab pos="457200" algn="l"/>
              </a:tabLst>
            </a:pPr>
            <a:r>
              <a:rPr lang="en-CA" sz="1800" b="1" kern="100" dirty="0">
                <a:effectLst/>
                <a:latin typeface="Aptos" panose="020B0004020202020204" pitchFamily="34" charset="0"/>
                <a:ea typeface="Aptos" panose="020B0004020202020204" pitchFamily="34" charset="0"/>
                <a:cs typeface="Times New Roman" panose="02020603050405020304" pitchFamily="18" charset="0"/>
              </a:rPr>
              <a:t>Facilitation Style:</a:t>
            </a:r>
            <a:r>
              <a:rPr lang="en-CA" sz="1800" kern="100" dirty="0">
                <a:effectLst/>
                <a:latin typeface="Aptos" panose="020B0004020202020204" pitchFamily="34" charset="0"/>
                <a:ea typeface="Aptos" panose="020B0004020202020204" pitchFamily="34" charset="0"/>
                <a:cs typeface="Times New Roman" panose="02020603050405020304" pitchFamily="18" charset="0"/>
              </a:rPr>
              <a:t> Success was driven by the facilitator’s ability to ground the session in personal storytelling and traditional protocols, such as sharing circles.</a:t>
            </a:r>
          </a:p>
          <a:p>
            <a:pPr marL="342900" lvl="0" indent="-342900">
              <a:lnSpc>
                <a:spcPct val="115000"/>
              </a:lnSpc>
              <a:spcAft>
                <a:spcPts val="800"/>
              </a:spcAft>
              <a:buSzPts val="1000"/>
              <a:buFont typeface="Symbol" panose="05050102010706020507" pitchFamily="18" charset="2"/>
              <a:buChar char=""/>
              <a:tabLst>
                <a:tab pos="457200" algn="l"/>
              </a:tabLst>
            </a:pPr>
            <a:r>
              <a:rPr lang="en-CA" sz="1800" b="1" kern="100" dirty="0">
                <a:effectLst/>
                <a:latin typeface="Aptos" panose="020B0004020202020204" pitchFamily="34" charset="0"/>
                <a:ea typeface="Aptos" panose="020B0004020202020204" pitchFamily="34" charset="0"/>
                <a:cs typeface="Times New Roman" panose="02020603050405020304" pitchFamily="18" charset="0"/>
              </a:rPr>
              <a:t>Navigating Emotional Responses:</a:t>
            </a:r>
            <a:r>
              <a:rPr lang="en-CA" sz="1800" kern="100" dirty="0">
                <a:effectLst/>
                <a:latin typeface="Aptos" panose="020B0004020202020204" pitchFamily="34" charset="0"/>
                <a:ea typeface="Aptos" panose="020B0004020202020204" pitchFamily="34" charset="0"/>
                <a:cs typeface="Times New Roman" panose="02020603050405020304" pitchFamily="18" charset="0"/>
              </a:rPr>
              <a:t> Facilitators highlighted the significant emotional labor required to manage intense student reactions and the need for trauma-informed expertise.</a:t>
            </a:r>
          </a:p>
          <a:p>
            <a:pPr marL="342900" lvl="0" indent="-342900">
              <a:lnSpc>
                <a:spcPct val="115000"/>
              </a:lnSpc>
              <a:spcAft>
                <a:spcPts val="800"/>
              </a:spcAft>
              <a:buSzPts val="1000"/>
              <a:buFont typeface="Symbol" panose="05050102010706020507" pitchFamily="18" charset="2"/>
              <a:buChar char=""/>
              <a:tabLst>
                <a:tab pos="457200" algn="l"/>
              </a:tabLst>
            </a:pPr>
            <a:r>
              <a:rPr lang="en-CA" sz="1800" b="1" kern="100" dirty="0">
                <a:effectLst/>
                <a:latin typeface="Aptos" panose="020B0004020202020204" pitchFamily="34" charset="0"/>
                <a:ea typeface="Aptos" panose="020B0004020202020204" pitchFamily="34" charset="0"/>
                <a:cs typeface="Times New Roman" panose="02020603050405020304" pitchFamily="18" charset="0"/>
              </a:rPr>
              <a:t>Environmental Challenges:</a:t>
            </a:r>
            <a:r>
              <a:rPr lang="en-CA" sz="1800" kern="100" dirty="0">
                <a:effectLst/>
                <a:latin typeface="Aptos" panose="020B0004020202020204" pitchFamily="34" charset="0"/>
                <a:ea typeface="Aptos" panose="020B0004020202020204" pitchFamily="34" charset="0"/>
                <a:cs typeface="Times New Roman" panose="02020603050405020304" pitchFamily="18" charset="0"/>
              </a:rPr>
              <a:t> Logistics such as noise, inadequate acoustics, and large group sizes (no more than 20-30) were identified as primary barriers to session quality.</a:t>
            </a:r>
          </a:p>
          <a:p>
            <a:pPr marL="342900" lvl="0" indent="-342900">
              <a:lnSpc>
                <a:spcPct val="115000"/>
              </a:lnSpc>
              <a:spcAft>
                <a:spcPts val="800"/>
              </a:spcAft>
              <a:buSzPts val="1000"/>
              <a:buFont typeface="Symbol" panose="05050102010706020507" pitchFamily="18" charset="2"/>
              <a:buChar char=""/>
              <a:tabLst>
                <a:tab pos="457200" algn="l"/>
              </a:tabLst>
            </a:pPr>
            <a:r>
              <a:rPr lang="en-CA" sz="1800" b="1" kern="100" dirty="0">
                <a:effectLst/>
                <a:latin typeface="Aptos" panose="020B0004020202020204" pitchFamily="34" charset="0"/>
                <a:ea typeface="Aptos" panose="020B0004020202020204" pitchFamily="34" charset="0"/>
                <a:cs typeface="Times New Roman" panose="02020603050405020304" pitchFamily="18" charset="0"/>
              </a:rPr>
              <a:t>Pre-Session Support:</a:t>
            </a:r>
            <a:r>
              <a:rPr lang="en-CA" sz="1800" kern="100" dirty="0">
                <a:effectLst/>
                <a:latin typeface="Aptos" panose="020B0004020202020204" pitchFamily="34" charset="0"/>
                <a:ea typeface="Aptos" panose="020B0004020202020204" pitchFamily="34" charset="0"/>
                <a:cs typeface="Times New Roman" panose="02020603050405020304" pitchFamily="18" charset="0"/>
              </a:rPr>
              <a:t> </a:t>
            </a:r>
            <a:r>
              <a:rPr lang="en-US" sz="2800" dirty="0"/>
              <a:t>Facilitators were clear that success starts well before the blankets are laid down. They highlighted the need for </a:t>
            </a:r>
            <a:r>
              <a:rPr lang="en-US" sz="2800" b="1" dirty="0"/>
              <a:t>pre-session briefings with faculty and staff</a:t>
            </a:r>
            <a:r>
              <a:rPr lang="en-US" sz="2800" dirty="0"/>
              <a:t> to sort out the logistics—like room acoustics and group sizes—and to align on how the BE fits into the medical school’s specific learning expectations. At the same time, supplying students with </a:t>
            </a:r>
            <a:r>
              <a:rPr lang="en-US" sz="2800" b="1" dirty="0"/>
              <a:t>preparatory materials and supports</a:t>
            </a:r>
            <a:r>
              <a:rPr lang="en-US" sz="2800" dirty="0"/>
              <a:t> ensures they are cognitively and emotionally ready.</a:t>
            </a:r>
            <a:endParaRPr lang="en-CA"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3C39FB52-00A2-074F-58C8-AD505506CA98}"/>
              </a:ext>
            </a:extLst>
          </p:cNvPr>
          <p:cNvSpPr>
            <a:spLocks noGrp="1"/>
          </p:cNvSpPr>
          <p:nvPr>
            <p:ph type="sldNum" sz="quarter" idx="10"/>
          </p:nvPr>
        </p:nvSpPr>
        <p:spPr/>
        <p:txBody>
          <a:bodyPr/>
          <a:lstStyle/>
          <a:p>
            <a:fld id="{0BA96726-B0E5-5C4D-84CE-D53510198312}" type="slidenum">
              <a:rPr lang="en-US" smtClean="0"/>
              <a:pPr/>
              <a:t>12</a:t>
            </a:fld>
            <a:endParaRPr lang="en-US"/>
          </a:p>
        </p:txBody>
      </p:sp>
    </p:spTree>
    <p:extLst>
      <p:ext uri="{BB962C8B-B14F-4D97-AF65-F5344CB8AC3E}">
        <p14:creationId xmlns:p14="http://schemas.microsoft.com/office/powerpoint/2010/main" val="38636471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93FF09-5348-0188-738C-4774D8849C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6A8375-8F75-4BEA-21B8-E2E5319DB0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6C438A-9ADA-5F41-85B5-0E874F3239D0}"/>
              </a:ext>
            </a:extLst>
          </p:cNvPr>
          <p:cNvSpPr>
            <a:spLocks noGrp="1"/>
          </p:cNvSpPr>
          <p:nvPr>
            <p:ph type="body" idx="1"/>
          </p:nvPr>
        </p:nvSpPr>
        <p:spPr/>
        <p:txBody>
          <a:bodyPr/>
          <a:lstStyle/>
          <a:p>
            <a:r>
              <a:rPr lang="en-US" sz="2800" dirty="0"/>
              <a:t>"To wrap up our discussion, our results provide clear evidence that the Blanket Exercise is a valid, robust teaching tool for both language streams. We’ve added to the literature by confirming it doesn’t just teach history; it transforms perspectives and allows learners to envisage how this knowledge applies to their </a:t>
            </a:r>
            <a:r>
              <a:rPr lang="en-US" sz="2800" b="1" dirty="0"/>
              <a:t>clinical practice</a:t>
            </a:r>
            <a:r>
              <a:rPr lang="en-US" sz="2800" dirty="0"/>
              <a:t>.</a:t>
            </a:r>
          </a:p>
          <a:p>
            <a:r>
              <a:rPr lang="en-US" sz="2800" dirty="0"/>
              <a:t>What makes it so effective? From the student perspective, the value lies in the 'doing'—the experiential simulation followed by the time to reflect with Elders and their peers. From the facilitator side, success is driven by their ability to ground the timeline in personal storytelling while navigating the significant emotional weight of the room.</a:t>
            </a:r>
          </a:p>
          <a:p>
            <a:r>
              <a:rPr lang="en-US" sz="2800" dirty="0"/>
              <a:t>Looking forward, it would be interesting for future research to investigate the </a:t>
            </a:r>
            <a:r>
              <a:rPr lang="en-US" sz="2800" b="1" dirty="0"/>
              <a:t>durability</a:t>
            </a:r>
            <a:r>
              <a:rPr lang="en-US" sz="2800" dirty="0"/>
              <a:t> of these perspective shifts. Specifically, we should look at how long this knowledge and awareness holds as students move into their clinical years and residency. It would also be interesting to use the Blanket Exercise as a teaching tool for faculty and staff to promote cultural knowledge and safety at all levels.</a:t>
            </a:r>
          </a:p>
          <a:p>
            <a:pPr marL="342900" lvl="0" indent="-342900">
              <a:lnSpc>
                <a:spcPct val="115000"/>
              </a:lnSpc>
              <a:spcAft>
                <a:spcPts val="800"/>
              </a:spcAft>
              <a:buSzPts val="1000"/>
              <a:buFont typeface="Symbol" panose="05050102010706020507" pitchFamily="18" charset="2"/>
              <a:buChar char=""/>
              <a:tabLst>
                <a:tab pos="457200" algn="l"/>
              </a:tabLst>
            </a:pPr>
            <a:endParaRPr lang="en-CA"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3D8DF587-B57C-D4D5-C1EF-0D13E92B6A35}"/>
              </a:ext>
            </a:extLst>
          </p:cNvPr>
          <p:cNvSpPr>
            <a:spLocks noGrp="1"/>
          </p:cNvSpPr>
          <p:nvPr>
            <p:ph type="sldNum" sz="quarter" idx="10"/>
          </p:nvPr>
        </p:nvSpPr>
        <p:spPr/>
        <p:txBody>
          <a:bodyPr/>
          <a:lstStyle/>
          <a:p>
            <a:fld id="{0BA96726-B0E5-5C4D-84CE-D53510198312}" type="slidenum">
              <a:rPr lang="en-US" smtClean="0"/>
              <a:pPr/>
              <a:t>13</a:t>
            </a:fld>
            <a:endParaRPr lang="en-US"/>
          </a:p>
        </p:txBody>
      </p:sp>
    </p:spTree>
    <p:extLst>
      <p:ext uri="{BB962C8B-B14F-4D97-AF65-F5344CB8AC3E}">
        <p14:creationId xmlns:p14="http://schemas.microsoft.com/office/powerpoint/2010/main" val="32119224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5624FD-DB55-4DD5-3707-D421135F8B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89B4AB-91F1-BCEE-15C6-DA424C30D6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656B14-214A-9FF1-3389-AB0C8FC64AB4}"/>
              </a:ext>
            </a:extLst>
          </p:cNvPr>
          <p:cNvSpPr>
            <a:spLocks noGrp="1"/>
          </p:cNvSpPr>
          <p:nvPr>
            <p:ph type="body" idx="1"/>
          </p:nvPr>
        </p:nvSpPr>
        <p:spPr/>
        <p:txBody>
          <a:bodyPr/>
          <a:lstStyle/>
          <a:p>
            <a:r>
              <a:rPr lang="en-US" sz="2800" dirty="0"/>
              <a:t>"To wrap up our discussion, our results provide clear evidence that the Blanket Exercise is a valid, robust teaching tool for both language streams. We’ve added to the literature by confirming it doesn’t just teach history; it transforms perspectives and allows learners to envisage how this knowledge applies to their </a:t>
            </a:r>
            <a:r>
              <a:rPr lang="en-US" sz="2800" b="1" dirty="0"/>
              <a:t>clinical practice</a:t>
            </a:r>
            <a:r>
              <a:rPr lang="en-US" sz="2800" dirty="0"/>
              <a:t>.</a:t>
            </a:r>
          </a:p>
          <a:p>
            <a:r>
              <a:rPr lang="en-US" sz="2800" dirty="0"/>
              <a:t>What makes it so effective? From the student perspective, the value lies in the 'doing'—the experiential simulation followed by the time to reflect with Elders and their peers. From the facilitator side, success is driven by their ability to ground the timeline in personal storytelling while navigating the significant emotional weight of the room.</a:t>
            </a:r>
          </a:p>
          <a:p>
            <a:r>
              <a:rPr lang="en-US" sz="2800" dirty="0"/>
              <a:t>Looking forward, it would be interesting for future research to investigate the </a:t>
            </a:r>
            <a:r>
              <a:rPr lang="en-US" sz="2800" b="1" dirty="0"/>
              <a:t>durability</a:t>
            </a:r>
            <a:r>
              <a:rPr lang="en-US" sz="2800" dirty="0"/>
              <a:t> of these perspective shifts. Specifically, we should look at how long this knowledge and awareness holds as students move into their clinical years and residency. It would also be interesting to use the Blanket Exercise as a teaching tool for faculty and staff to promote cultural knowledge and safety at all levels.</a:t>
            </a:r>
          </a:p>
          <a:p>
            <a:pPr marL="342900" lvl="0" indent="-342900">
              <a:lnSpc>
                <a:spcPct val="115000"/>
              </a:lnSpc>
              <a:spcAft>
                <a:spcPts val="800"/>
              </a:spcAft>
              <a:buSzPts val="1000"/>
              <a:buFont typeface="Symbol" panose="05050102010706020507" pitchFamily="18" charset="2"/>
              <a:buChar char=""/>
              <a:tabLst>
                <a:tab pos="457200" algn="l"/>
              </a:tabLst>
            </a:pPr>
            <a:endParaRPr lang="en-CA"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D68AD9F9-D457-B38F-3B8F-92FB4680DFA2}"/>
              </a:ext>
            </a:extLst>
          </p:cNvPr>
          <p:cNvSpPr>
            <a:spLocks noGrp="1"/>
          </p:cNvSpPr>
          <p:nvPr>
            <p:ph type="sldNum" sz="quarter" idx="10"/>
          </p:nvPr>
        </p:nvSpPr>
        <p:spPr/>
        <p:txBody>
          <a:bodyPr/>
          <a:lstStyle/>
          <a:p>
            <a:fld id="{0BA96726-B0E5-5C4D-84CE-D53510198312}" type="slidenum">
              <a:rPr lang="en-US" smtClean="0"/>
              <a:pPr/>
              <a:t>14</a:t>
            </a:fld>
            <a:endParaRPr lang="en-US"/>
          </a:p>
        </p:txBody>
      </p:sp>
    </p:spTree>
    <p:extLst>
      <p:ext uri="{BB962C8B-B14F-4D97-AF65-F5344CB8AC3E}">
        <p14:creationId xmlns:p14="http://schemas.microsoft.com/office/powerpoint/2010/main" val="32404177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DA689F-3A6A-5675-D20F-EADD31648D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922CA9-A96F-F23B-7F21-E417B4C126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9DE628-A65F-AC99-424A-3CC6064D230C}"/>
              </a:ext>
            </a:extLst>
          </p:cNvPr>
          <p:cNvSpPr>
            <a:spLocks noGrp="1"/>
          </p:cNvSpPr>
          <p:nvPr>
            <p:ph type="body" idx="1"/>
          </p:nvPr>
        </p:nvSpPr>
        <p:spPr/>
        <p:txBody>
          <a:bodyPr/>
          <a:lstStyle/>
          <a:p>
            <a:pPr marL="342900" lvl="0" indent="-342900">
              <a:lnSpc>
                <a:spcPct val="115000"/>
              </a:lnSpc>
              <a:spcAft>
                <a:spcPts val="800"/>
              </a:spcAft>
              <a:buSzPts val="1000"/>
              <a:buFont typeface="Symbol" panose="05050102010706020507" pitchFamily="18" charset="2"/>
              <a:buChar char=""/>
              <a:tabLst>
                <a:tab pos="457200" algn="l"/>
              </a:tabLst>
            </a:pPr>
            <a:r>
              <a:rPr lang="en-CA" sz="1800" kern="100" dirty="0">
                <a:effectLst/>
                <a:latin typeface="Aptos" panose="020B0004020202020204" pitchFamily="34" charset="0"/>
                <a:ea typeface="Aptos" panose="020B0004020202020204" pitchFamily="34" charset="0"/>
                <a:cs typeface="Times New Roman" panose="02020603050405020304" pitchFamily="18" charset="0"/>
              </a:rPr>
              <a:t>For those of you involved in your school’s curricula, I would highly recommend implementing the Blanket Exercise. Personally, I see it as an invaluable teaching tool and a wonderful first step to teaching students about the history of Indigenous Peoples and preparing them to be culturally competent physicians. </a:t>
            </a:r>
          </a:p>
        </p:txBody>
      </p:sp>
      <p:sp>
        <p:nvSpPr>
          <p:cNvPr id="4" name="Slide Number Placeholder 3">
            <a:extLst>
              <a:ext uri="{FF2B5EF4-FFF2-40B4-BE49-F238E27FC236}">
                <a16:creationId xmlns:a16="http://schemas.microsoft.com/office/drawing/2014/main" id="{DEA8B65D-6A9E-8548-4C51-3405E9A984E8}"/>
              </a:ext>
            </a:extLst>
          </p:cNvPr>
          <p:cNvSpPr>
            <a:spLocks noGrp="1"/>
          </p:cNvSpPr>
          <p:nvPr>
            <p:ph type="sldNum" sz="quarter" idx="10"/>
          </p:nvPr>
        </p:nvSpPr>
        <p:spPr/>
        <p:txBody>
          <a:bodyPr/>
          <a:lstStyle/>
          <a:p>
            <a:fld id="{0BA96726-B0E5-5C4D-84CE-D53510198312}" type="slidenum">
              <a:rPr lang="en-US" smtClean="0"/>
              <a:pPr/>
              <a:t>15</a:t>
            </a:fld>
            <a:endParaRPr lang="en-US"/>
          </a:p>
        </p:txBody>
      </p:sp>
    </p:spTree>
    <p:extLst>
      <p:ext uri="{BB962C8B-B14F-4D97-AF65-F5344CB8AC3E}">
        <p14:creationId xmlns:p14="http://schemas.microsoft.com/office/powerpoint/2010/main" val="1184460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1F7D97-FCF6-7442-0EB9-D4FB128E5C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0D3716-3316-1DAF-5FE5-0E64E19084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33EC5A-57A5-14A6-1D30-06C533299BF9}"/>
              </a:ext>
            </a:extLst>
          </p:cNvPr>
          <p:cNvSpPr>
            <a:spLocks noGrp="1"/>
          </p:cNvSpPr>
          <p:nvPr>
            <p:ph type="body" idx="1"/>
          </p:nvPr>
        </p:nvSpPr>
        <p:spPr/>
        <p:txBody>
          <a:bodyPr/>
          <a:lstStyle/>
          <a:p>
            <a:r>
              <a:rPr lang="en-US" dirty="0"/>
              <a:t>The Blanket Exercise is fundamentally built on </a:t>
            </a:r>
            <a:r>
              <a:rPr lang="en-US" b="1" dirty="0"/>
              <a:t>interactive learning</a:t>
            </a:r>
            <a:r>
              <a:rPr lang="en-US" dirty="0"/>
              <a:t>, mapping out over five centuries of historical and contemporary relations on Turtle Island. It uses an </a:t>
            </a:r>
            <a:r>
              <a:rPr lang="en-US" b="1" dirty="0"/>
              <a:t>experiential model</a:t>
            </a:r>
            <a:r>
              <a:rPr lang="en-US" dirty="0"/>
              <a:t> that moves beyond passive 'content delivery' by requiring both physical and emotional engagement.</a:t>
            </a:r>
          </a:p>
          <a:p>
            <a:endParaRPr lang="en-US" dirty="0"/>
          </a:p>
          <a:p>
            <a:r>
              <a:rPr lang="en-US" dirty="0"/>
              <a:t>Ultimately, </a:t>
            </a:r>
            <a:r>
              <a:rPr lang="en-US" b="1" dirty="0"/>
              <a:t>the goal of the exercise</a:t>
            </a:r>
            <a:r>
              <a:rPr lang="en-US" dirty="0"/>
              <a:t> is to foster a deeper, lived awareness of Indigenous realities. </a:t>
            </a:r>
          </a:p>
        </p:txBody>
      </p:sp>
      <p:sp>
        <p:nvSpPr>
          <p:cNvPr id="4" name="Slide Number Placeholder 3">
            <a:extLst>
              <a:ext uri="{FF2B5EF4-FFF2-40B4-BE49-F238E27FC236}">
                <a16:creationId xmlns:a16="http://schemas.microsoft.com/office/drawing/2014/main" id="{7B3E74FF-343C-2192-94DA-2754CA42A7E9}"/>
              </a:ext>
            </a:extLst>
          </p:cNvPr>
          <p:cNvSpPr>
            <a:spLocks noGrp="1"/>
          </p:cNvSpPr>
          <p:nvPr>
            <p:ph type="sldNum" sz="quarter" idx="10"/>
          </p:nvPr>
        </p:nvSpPr>
        <p:spPr/>
        <p:txBody>
          <a:bodyPr/>
          <a:lstStyle/>
          <a:p>
            <a:fld id="{0BA96726-B0E5-5C4D-84CE-D53510198312}" type="slidenum">
              <a:rPr lang="en-US" smtClean="0"/>
              <a:pPr/>
              <a:t>2</a:t>
            </a:fld>
            <a:endParaRPr lang="en-US"/>
          </a:p>
        </p:txBody>
      </p:sp>
    </p:spTree>
    <p:extLst>
      <p:ext uri="{BB962C8B-B14F-4D97-AF65-F5344CB8AC3E}">
        <p14:creationId xmlns:p14="http://schemas.microsoft.com/office/powerpoint/2010/main" val="3218350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A80E88-C1BA-91D9-9E65-500DA55C8F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972F12-1A9C-109D-8104-DC3077C815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5E01C77-C433-5921-22A1-B60620DA97A8}"/>
              </a:ext>
            </a:extLst>
          </p:cNvPr>
          <p:cNvSpPr>
            <a:spLocks noGrp="1"/>
          </p:cNvSpPr>
          <p:nvPr>
            <p:ph type="body" idx="1"/>
          </p:nvPr>
        </p:nvSpPr>
        <p:spPr/>
        <p:txBody>
          <a:bodyPr/>
          <a:lstStyle/>
          <a:p>
            <a:pPr rtl="0">
              <a:spcAft>
                <a:spcPts val="750"/>
              </a:spcAft>
            </a:pPr>
            <a:r>
              <a:rPr lang="en-US" sz="2800" b="0" dirty="0">
                <a:solidFill>
                  <a:srgbClr val="E3E3E3"/>
                </a:solidFill>
                <a:effectLst/>
                <a:latin typeface="Google Sans Flex"/>
              </a:rPr>
              <a:t>Most existing research on the Blanket Exercise focuses on other sectors, leaving its application in medical education under-researched. We’re building on the 2021 study by Herzog and colleagues at U of T, which successfully demonstrated the exercise's power to foster 'critical consciousness' in students.</a:t>
            </a:r>
          </a:p>
          <a:p>
            <a:pPr rtl="0">
              <a:spcAft>
                <a:spcPts val="750"/>
              </a:spcAft>
            </a:pPr>
            <a:endParaRPr lang="en-US" sz="2800" b="0" dirty="0">
              <a:solidFill>
                <a:srgbClr val="E3E3E3"/>
              </a:solidFill>
              <a:effectLst/>
              <a:latin typeface="Google Sans Flex"/>
            </a:endParaRPr>
          </a:p>
          <a:p>
            <a:pPr rtl="0">
              <a:spcAft>
                <a:spcPts val="750"/>
              </a:spcAft>
            </a:pPr>
            <a:r>
              <a:rPr lang="en-US" sz="2800" b="0" dirty="0">
                <a:solidFill>
                  <a:srgbClr val="E3E3E3"/>
                </a:solidFill>
                <a:effectLst/>
                <a:latin typeface="Google Sans Flex"/>
              </a:rPr>
              <a:t>Our evaluation takes this a step further by addressing three key implementation gaps: the </a:t>
            </a:r>
            <a:r>
              <a:rPr lang="en-US" sz="2800" b="1" dirty="0">
                <a:solidFill>
                  <a:srgbClr val="E3E3E3"/>
                </a:solidFill>
                <a:effectLst/>
                <a:latin typeface="Google Sans Flex"/>
              </a:rPr>
              <a:t>bilingual context</a:t>
            </a:r>
            <a:r>
              <a:rPr lang="en-US" sz="2800" b="0" dirty="0">
                <a:solidFill>
                  <a:srgbClr val="E3E3E3"/>
                </a:solidFill>
                <a:effectLst/>
                <a:latin typeface="Google Sans Flex"/>
              </a:rPr>
              <a:t> of our institution, </a:t>
            </a:r>
            <a:r>
              <a:rPr lang="en-US" sz="2800" b="1" dirty="0">
                <a:solidFill>
                  <a:srgbClr val="E3E3E3"/>
                </a:solidFill>
                <a:effectLst/>
                <a:latin typeface="Google Sans Flex"/>
              </a:rPr>
              <a:t>facilitator perspectives</a:t>
            </a:r>
            <a:r>
              <a:rPr lang="en-US" sz="2800" b="0" dirty="0">
                <a:solidFill>
                  <a:srgbClr val="E3E3E3"/>
                </a:solidFill>
                <a:effectLst/>
                <a:latin typeface="Google Sans Flex"/>
              </a:rPr>
              <a:t>, and the </a:t>
            </a:r>
            <a:r>
              <a:rPr lang="en-US" sz="2800" b="1" dirty="0">
                <a:solidFill>
                  <a:srgbClr val="E3E3E3"/>
                </a:solidFill>
                <a:effectLst/>
                <a:latin typeface="Google Sans Flex"/>
              </a:rPr>
              <a:t>operational optimizations</a:t>
            </a:r>
            <a:r>
              <a:rPr lang="en-US" sz="2800" b="0" dirty="0">
                <a:solidFill>
                  <a:srgbClr val="E3E3E3"/>
                </a:solidFill>
                <a:effectLst/>
                <a:latin typeface="Google Sans Flex"/>
              </a:rPr>
              <a:t> required to scale this effectively for a large medical cohort."</a:t>
            </a:r>
          </a:p>
        </p:txBody>
      </p:sp>
      <p:sp>
        <p:nvSpPr>
          <p:cNvPr id="4" name="Slide Number Placeholder 3">
            <a:extLst>
              <a:ext uri="{FF2B5EF4-FFF2-40B4-BE49-F238E27FC236}">
                <a16:creationId xmlns:a16="http://schemas.microsoft.com/office/drawing/2014/main" id="{46BD05B1-4423-78DD-6CD6-F72D80F7C142}"/>
              </a:ext>
            </a:extLst>
          </p:cNvPr>
          <p:cNvSpPr>
            <a:spLocks noGrp="1"/>
          </p:cNvSpPr>
          <p:nvPr>
            <p:ph type="sldNum" sz="quarter" idx="10"/>
          </p:nvPr>
        </p:nvSpPr>
        <p:spPr/>
        <p:txBody>
          <a:bodyPr/>
          <a:lstStyle/>
          <a:p>
            <a:fld id="{0BA96726-B0E5-5C4D-84CE-D53510198312}" type="slidenum">
              <a:rPr lang="en-US" smtClean="0"/>
              <a:pPr/>
              <a:t>3</a:t>
            </a:fld>
            <a:endParaRPr lang="en-US"/>
          </a:p>
        </p:txBody>
      </p:sp>
    </p:spTree>
    <p:extLst>
      <p:ext uri="{BB962C8B-B14F-4D97-AF65-F5344CB8AC3E}">
        <p14:creationId xmlns:p14="http://schemas.microsoft.com/office/powerpoint/2010/main" val="36912872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2B90C4-F14C-BAD7-2DD1-E83EF733DF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A9F115-41A9-CB6F-C1FE-712A47B701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31DCDD-6159-7ABE-1002-0AFBFD73D490}"/>
              </a:ext>
            </a:extLst>
          </p:cNvPr>
          <p:cNvSpPr>
            <a:spLocks noGrp="1"/>
          </p:cNvSpPr>
          <p:nvPr>
            <p:ph type="body" idx="1"/>
          </p:nvPr>
        </p:nvSpPr>
        <p:spPr/>
        <p:txBody>
          <a:bodyPr/>
          <a:lstStyle/>
          <a:p>
            <a:pPr>
              <a:lnSpc>
                <a:spcPct val="115000"/>
              </a:lnSpc>
              <a:spcBef>
                <a:spcPts val="1200"/>
              </a:spcBef>
              <a:spcAft>
                <a:spcPts val="1200"/>
              </a:spcAft>
            </a:pPr>
            <a:r>
              <a:rPr lang="en-CA" sz="1800" kern="100" dirty="0">
                <a:effectLst/>
                <a:latin typeface="Aptos" panose="020B0004020202020204" pitchFamily="34" charset="0"/>
                <a:ea typeface="Aptos" panose="020B0004020202020204" pitchFamily="34" charset="0"/>
                <a:cs typeface="Times New Roman" panose="02020603050405020304" pitchFamily="18" charset="0"/>
              </a:rPr>
              <a:t>The planning and implementation of the Blanket Exercise was carried out by the Indigenous Curriculum Working Group and members of the Blanket Exercise team. Lyric and I both discussed the details of the working group in our previous talks, so I’ll be brief. The working group is a multi-disciplinary team of Indigenous students, residents, and physicians, and non-Indigenous faculty and staff. The working group was developed by the students in an effort to enhance the University’s Indigenous health curriculum. </a:t>
            </a:r>
          </a:p>
          <a:p>
            <a:pPr>
              <a:lnSpc>
                <a:spcPct val="115000"/>
              </a:lnSpc>
              <a:spcBef>
                <a:spcPts val="1200"/>
              </a:spcBef>
              <a:spcAft>
                <a:spcPts val="1200"/>
              </a:spcAft>
            </a:pPr>
            <a:endParaRPr lang="en-CA"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Bef>
                <a:spcPts val="1200"/>
              </a:spcBef>
              <a:spcAft>
                <a:spcPts val="1200"/>
              </a:spcAft>
            </a:pPr>
            <a:r>
              <a:rPr lang="en-US" sz="2800" dirty="0"/>
              <a:t>We grounded our work in </a:t>
            </a:r>
            <a:r>
              <a:rPr lang="en-US" sz="2800" b="1" dirty="0"/>
              <a:t>Participatory Action Research (PAR)</a:t>
            </a:r>
            <a:r>
              <a:rPr lang="en-US" sz="2800" dirty="0"/>
              <a:t>, ensuring that those most impacted by the curriculum—the learners—led the reform with the support of faculty. We also used a Two-Eyed seeing approach, ensuring Indigenous values and perspectives were incorporated throughout the entirety of our work alongside institutional guidelines and policies.</a:t>
            </a:r>
          </a:p>
        </p:txBody>
      </p:sp>
      <p:sp>
        <p:nvSpPr>
          <p:cNvPr id="4" name="Slide Number Placeholder 3">
            <a:extLst>
              <a:ext uri="{FF2B5EF4-FFF2-40B4-BE49-F238E27FC236}">
                <a16:creationId xmlns:a16="http://schemas.microsoft.com/office/drawing/2014/main" id="{BB837229-C128-388B-2B50-8E55455DD586}"/>
              </a:ext>
            </a:extLst>
          </p:cNvPr>
          <p:cNvSpPr>
            <a:spLocks noGrp="1"/>
          </p:cNvSpPr>
          <p:nvPr>
            <p:ph type="sldNum" sz="quarter" idx="10"/>
          </p:nvPr>
        </p:nvSpPr>
        <p:spPr/>
        <p:txBody>
          <a:bodyPr/>
          <a:lstStyle/>
          <a:p>
            <a:fld id="{0BA96726-B0E5-5C4D-84CE-D53510198312}" type="slidenum">
              <a:rPr lang="en-US" smtClean="0"/>
              <a:pPr/>
              <a:t>4</a:t>
            </a:fld>
            <a:endParaRPr lang="en-US"/>
          </a:p>
        </p:txBody>
      </p:sp>
    </p:spTree>
    <p:extLst>
      <p:ext uri="{BB962C8B-B14F-4D97-AF65-F5344CB8AC3E}">
        <p14:creationId xmlns:p14="http://schemas.microsoft.com/office/powerpoint/2010/main" val="37298711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07F6C2-640F-7E45-FA33-90369CE905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887831-E267-3387-1523-95A9AE2392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31AC5F-3C68-5FA8-E81F-6C0B24AE7229}"/>
              </a:ext>
            </a:extLst>
          </p:cNvPr>
          <p:cNvSpPr>
            <a:spLocks noGrp="1"/>
          </p:cNvSpPr>
          <p:nvPr>
            <p:ph type="body" idx="1"/>
          </p:nvPr>
        </p:nvSpPr>
        <p:spPr/>
        <p:txBody>
          <a:bodyPr/>
          <a:lstStyle/>
          <a:p>
            <a:pPr>
              <a:lnSpc>
                <a:spcPct val="115000"/>
              </a:lnSpc>
              <a:spcBef>
                <a:spcPts val="1200"/>
              </a:spcBef>
              <a:spcAft>
                <a:spcPts val="1200"/>
              </a:spcAft>
            </a:pPr>
            <a:r>
              <a:rPr lang="en-US" sz="2800" dirty="0"/>
              <a:t>As part of our working group’s project, we conducted mapping of our curriculum and a gap analysis using three national standards. I discussed this in more detail in my talk on Friday. From this mapping, we identified gaps in lessons on Indigenous history and experiential learning activities, among other things. </a:t>
            </a:r>
          </a:p>
        </p:txBody>
      </p:sp>
      <p:sp>
        <p:nvSpPr>
          <p:cNvPr id="4" name="Slide Number Placeholder 3">
            <a:extLst>
              <a:ext uri="{FF2B5EF4-FFF2-40B4-BE49-F238E27FC236}">
                <a16:creationId xmlns:a16="http://schemas.microsoft.com/office/drawing/2014/main" id="{988D7D24-59F0-8A77-95CF-6C50DC7118CD}"/>
              </a:ext>
            </a:extLst>
          </p:cNvPr>
          <p:cNvSpPr>
            <a:spLocks noGrp="1"/>
          </p:cNvSpPr>
          <p:nvPr>
            <p:ph type="sldNum" sz="quarter" idx="10"/>
          </p:nvPr>
        </p:nvSpPr>
        <p:spPr/>
        <p:txBody>
          <a:bodyPr/>
          <a:lstStyle/>
          <a:p>
            <a:fld id="{0BA96726-B0E5-5C4D-84CE-D53510198312}" type="slidenum">
              <a:rPr lang="en-US" smtClean="0"/>
              <a:pPr/>
              <a:t>5</a:t>
            </a:fld>
            <a:endParaRPr lang="en-US"/>
          </a:p>
        </p:txBody>
      </p:sp>
    </p:spTree>
    <p:extLst>
      <p:ext uri="{BB962C8B-B14F-4D97-AF65-F5344CB8AC3E}">
        <p14:creationId xmlns:p14="http://schemas.microsoft.com/office/powerpoint/2010/main" val="32406343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E4C3A8-A506-9BCC-164C-5CE96FBB81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62BB8C-D22D-B56F-392C-070B7B8D9F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D6CA66-3863-D77D-11E3-42F920B74A9E}"/>
              </a:ext>
            </a:extLst>
          </p:cNvPr>
          <p:cNvSpPr>
            <a:spLocks noGrp="1"/>
          </p:cNvSpPr>
          <p:nvPr>
            <p:ph type="body" idx="1"/>
          </p:nvPr>
        </p:nvSpPr>
        <p:spPr/>
        <p:txBody>
          <a:bodyPr/>
          <a:lstStyle/>
          <a:p>
            <a:pPr>
              <a:lnSpc>
                <a:spcPct val="115000"/>
              </a:lnSpc>
              <a:spcBef>
                <a:spcPts val="1200"/>
              </a:spcBef>
              <a:spcAft>
                <a:spcPts val="1200"/>
              </a:spcAft>
            </a:pPr>
            <a:r>
              <a:rPr lang="en-US" sz="2800" dirty="0"/>
              <a:t>The Blanket Exercise was identified by the working group as a learning tool to bridge these gaps. We identified learning objectives and MCC objectives that would fit well with the exercise. We then sought out guidance from a local Elder who was familiar with the exercise and has run it many times before in a variety of settings, including medical. She connected us with other facilitators in the Ottawa region and we were able to build a team. Over the course of several meetings and sharing circles we outlined our plan. </a:t>
            </a:r>
          </a:p>
        </p:txBody>
      </p:sp>
      <p:sp>
        <p:nvSpPr>
          <p:cNvPr id="4" name="Slide Number Placeholder 3">
            <a:extLst>
              <a:ext uri="{FF2B5EF4-FFF2-40B4-BE49-F238E27FC236}">
                <a16:creationId xmlns:a16="http://schemas.microsoft.com/office/drawing/2014/main" id="{FA34487E-DE00-F81C-19B1-EB125835507E}"/>
              </a:ext>
            </a:extLst>
          </p:cNvPr>
          <p:cNvSpPr>
            <a:spLocks noGrp="1"/>
          </p:cNvSpPr>
          <p:nvPr>
            <p:ph type="sldNum" sz="quarter" idx="10"/>
          </p:nvPr>
        </p:nvSpPr>
        <p:spPr/>
        <p:txBody>
          <a:bodyPr/>
          <a:lstStyle/>
          <a:p>
            <a:fld id="{0BA96726-B0E5-5C4D-84CE-D53510198312}" type="slidenum">
              <a:rPr lang="en-US" smtClean="0"/>
              <a:pPr/>
              <a:t>6</a:t>
            </a:fld>
            <a:endParaRPr lang="en-US"/>
          </a:p>
        </p:txBody>
      </p:sp>
    </p:spTree>
    <p:extLst>
      <p:ext uri="{BB962C8B-B14F-4D97-AF65-F5344CB8AC3E}">
        <p14:creationId xmlns:p14="http://schemas.microsoft.com/office/powerpoint/2010/main" val="28854404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FF8843-C774-436A-B4B6-2F5A66B69B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2A6DEF-1894-610A-F1D6-9EE9EFD5EBF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7F9E72-64D6-E033-5C6F-CD14377A43DB}"/>
              </a:ext>
            </a:extLst>
          </p:cNvPr>
          <p:cNvSpPr>
            <a:spLocks noGrp="1"/>
          </p:cNvSpPr>
          <p:nvPr>
            <p:ph type="body" idx="1"/>
          </p:nvPr>
        </p:nvSpPr>
        <p:spPr/>
        <p:txBody>
          <a:bodyPr/>
          <a:lstStyle/>
          <a:p>
            <a:r>
              <a:rPr lang="en-US" sz="4000" dirty="0">
                <a:effectLst/>
                <a:latin typeface="Google Sans Text"/>
              </a:rPr>
              <a:t>Teaching Indigenous history requires a constant awareness of potential re-traumatization. To address this, we held a proactive sharing circle for first-year Indigenous students and the second-year students assisting with the session. This allowed us to set expectations and ensure everyone felt safe and comfortable and knew who they could go to for support; ultimately, all Indigenous students consented to take part.</a:t>
            </a:r>
          </a:p>
          <a:p>
            <a:endParaRPr lang="en-US" sz="4000" dirty="0">
              <a:effectLst/>
              <a:latin typeface="Google Sans Text"/>
            </a:endParaRPr>
          </a:p>
          <a:p>
            <a:r>
              <a:rPr lang="en-US" sz="4000" dirty="0">
                <a:effectLst/>
                <a:latin typeface="Google Sans Text"/>
              </a:rPr>
              <a:t>The exercise took place late September to align with National Day for Truth and Reconciliation. Before the exercise, the Director of our Indigenous Program gave a brief overview of the exercise to all students. We then split the cohort into three groups—two English and one French— , each guided by at least one Elder and two facilitators. </a:t>
            </a:r>
          </a:p>
          <a:p>
            <a:endParaRPr lang="en-US" sz="4000" dirty="0">
              <a:effectLst/>
              <a:latin typeface="Google Sans Text"/>
            </a:endParaRPr>
          </a:p>
          <a:p>
            <a:r>
              <a:rPr lang="en-US" sz="4000" dirty="0">
                <a:effectLst/>
                <a:latin typeface="Google Sans Text"/>
              </a:rPr>
              <a:t>The Blanket Exercise is a physical demonstration of history: blankets are placed on the floor to represent the land, and participants stand on them as a script moves from pre-contact to the present.</a:t>
            </a:r>
          </a:p>
          <a:p>
            <a:r>
              <a:rPr lang="en-US" sz="4000" dirty="0">
                <a:effectLst/>
                <a:latin typeface="Google Sans Text"/>
              </a:rPr>
              <a:t>As the narrative progresses, blankets are removed to symbolize land loss, and participants are relocated or removed to represent the impacts of residential schools and forced relocation. We concluded the session with an Elder sharing their lived experiences, followed by a sharing circle for collective reflection.</a:t>
            </a:r>
          </a:p>
        </p:txBody>
      </p:sp>
      <p:sp>
        <p:nvSpPr>
          <p:cNvPr id="4" name="Slide Number Placeholder 3">
            <a:extLst>
              <a:ext uri="{FF2B5EF4-FFF2-40B4-BE49-F238E27FC236}">
                <a16:creationId xmlns:a16="http://schemas.microsoft.com/office/drawing/2014/main" id="{04897191-EE1F-A1B6-8F64-8219547DF6F0}"/>
              </a:ext>
            </a:extLst>
          </p:cNvPr>
          <p:cNvSpPr>
            <a:spLocks noGrp="1"/>
          </p:cNvSpPr>
          <p:nvPr>
            <p:ph type="sldNum" sz="quarter" idx="10"/>
          </p:nvPr>
        </p:nvSpPr>
        <p:spPr/>
        <p:txBody>
          <a:bodyPr/>
          <a:lstStyle/>
          <a:p>
            <a:fld id="{0BA96726-B0E5-5C4D-84CE-D53510198312}" type="slidenum">
              <a:rPr lang="en-US" smtClean="0"/>
              <a:pPr/>
              <a:t>7</a:t>
            </a:fld>
            <a:endParaRPr lang="en-US"/>
          </a:p>
        </p:txBody>
      </p:sp>
    </p:spTree>
    <p:extLst>
      <p:ext uri="{BB962C8B-B14F-4D97-AF65-F5344CB8AC3E}">
        <p14:creationId xmlns:p14="http://schemas.microsoft.com/office/powerpoint/2010/main" val="3921416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EFF221-D505-BAE0-772B-643ABDBA5C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3EB5C7-E1D6-0227-A715-0C1B846B06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B9415C-357D-1CE0-51E6-9947CC0FFF3F}"/>
              </a:ext>
            </a:extLst>
          </p:cNvPr>
          <p:cNvSpPr>
            <a:spLocks noGrp="1"/>
          </p:cNvSpPr>
          <p:nvPr>
            <p:ph type="body" idx="1"/>
          </p:nvPr>
        </p:nvSpPr>
        <p:spPr/>
        <p:txBody>
          <a:bodyPr/>
          <a:lstStyle/>
          <a:p>
            <a:pPr>
              <a:lnSpc>
                <a:spcPct val="115000"/>
              </a:lnSpc>
              <a:spcAft>
                <a:spcPts val="800"/>
              </a:spcAft>
            </a:pPr>
            <a:r>
              <a:rPr lang="en-CA" sz="1800" kern="100" dirty="0">
                <a:effectLst/>
                <a:latin typeface="Aptos" panose="020B0004020202020204" pitchFamily="34" charset="0"/>
                <a:ea typeface="Aptos" panose="020B0004020202020204" pitchFamily="34" charset="0"/>
                <a:cs typeface="Times New Roman" panose="02020603050405020304" pitchFamily="18" charset="0"/>
              </a:rPr>
              <a:t>Our evaluation of this intervention involved a mixed-methods approach involving 145 students and 12 facilitators.</a:t>
            </a:r>
          </a:p>
          <a:p>
            <a:pPr>
              <a:lnSpc>
                <a:spcPct val="115000"/>
              </a:lnSpc>
              <a:spcAft>
                <a:spcPts val="800"/>
              </a:spcAft>
            </a:pPr>
            <a:r>
              <a:rPr lang="en-CA" sz="1800" kern="100" dirty="0">
                <a:effectLst/>
                <a:latin typeface="Aptos" panose="020B0004020202020204" pitchFamily="34" charset="0"/>
                <a:ea typeface="Aptos" panose="020B0004020202020204" pitchFamily="34" charset="0"/>
                <a:cs typeface="Times New Roman" panose="02020603050405020304" pitchFamily="18" charset="0"/>
              </a:rPr>
              <a:t>Following the exercise, students completed an anonymous questionnaire utilizing a 5-point Likert scale and open-ended responses. We assessed several key domains:</a:t>
            </a:r>
          </a:p>
          <a:p>
            <a:pPr marL="342900" lvl="0" indent="-342900">
              <a:lnSpc>
                <a:spcPct val="115000"/>
              </a:lnSpc>
              <a:spcAft>
                <a:spcPts val="800"/>
              </a:spcAft>
              <a:buSzPts val="1000"/>
              <a:buFont typeface="Symbol" panose="05050102010706020507" pitchFamily="18" charset="2"/>
              <a:buChar char=""/>
              <a:tabLst>
                <a:tab pos="457200" algn="l"/>
              </a:tabLst>
            </a:pPr>
            <a:r>
              <a:rPr lang="en-CA" sz="1800" kern="100" dirty="0">
                <a:effectLst/>
                <a:latin typeface="Aptos" panose="020B0004020202020204" pitchFamily="34" charset="0"/>
                <a:ea typeface="Aptos" panose="020B0004020202020204" pitchFamily="34" charset="0"/>
                <a:cs typeface="Times New Roman" panose="02020603050405020304" pitchFamily="18" charset="0"/>
              </a:rPr>
              <a:t>Alignment with curricular learning objectives.</a:t>
            </a:r>
          </a:p>
          <a:p>
            <a:pPr marL="342900" lvl="0" indent="-342900">
              <a:lnSpc>
                <a:spcPct val="115000"/>
              </a:lnSpc>
              <a:spcAft>
                <a:spcPts val="800"/>
              </a:spcAft>
              <a:buSzPts val="1000"/>
              <a:buFont typeface="Symbol" panose="05050102010706020507" pitchFamily="18" charset="2"/>
              <a:buChar char=""/>
              <a:tabLst>
                <a:tab pos="457200" algn="l"/>
              </a:tabLst>
            </a:pPr>
            <a:r>
              <a:rPr lang="en-CA" sz="1800" kern="100" dirty="0">
                <a:effectLst/>
                <a:latin typeface="Aptos" panose="020B0004020202020204" pitchFamily="34" charset="0"/>
                <a:ea typeface="Aptos" panose="020B0004020202020204" pitchFamily="34" charset="0"/>
                <a:cs typeface="Times New Roman" panose="02020603050405020304" pitchFamily="18" charset="0"/>
              </a:rPr>
              <a:t>Knowledge of Indigenous history and the impact of colonialism on health.</a:t>
            </a:r>
          </a:p>
          <a:p>
            <a:pPr marL="342900" lvl="0" indent="-342900">
              <a:lnSpc>
                <a:spcPct val="115000"/>
              </a:lnSpc>
              <a:spcAft>
                <a:spcPts val="800"/>
              </a:spcAft>
              <a:buSzPts val="1000"/>
              <a:buFont typeface="Symbol" panose="05050102010706020507" pitchFamily="18" charset="2"/>
              <a:buChar char=""/>
              <a:tabLst>
                <a:tab pos="457200" algn="l"/>
              </a:tabLst>
            </a:pPr>
            <a:r>
              <a:rPr lang="en-CA" sz="1800" kern="100" dirty="0">
                <a:effectLst/>
                <a:latin typeface="Aptos" panose="020B0004020202020204" pitchFamily="34" charset="0"/>
                <a:ea typeface="Aptos" panose="020B0004020202020204" pitchFamily="34" charset="0"/>
                <a:cs typeface="Times New Roman" panose="02020603050405020304" pitchFamily="18" charset="0"/>
              </a:rPr>
              <a:t>Recognition of Indigenous resilience.</a:t>
            </a:r>
          </a:p>
          <a:p>
            <a:pPr marL="342900" lvl="0" indent="-342900">
              <a:lnSpc>
                <a:spcPct val="115000"/>
              </a:lnSpc>
              <a:spcAft>
                <a:spcPts val="800"/>
              </a:spcAft>
              <a:buSzPts val="1000"/>
              <a:buFont typeface="Symbol" panose="05050102010706020507" pitchFamily="18" charset="2"/>
              <a:buChar char=""/>
              <a:tabLst>
                <a:tab pos="457200" algn="l"/>
              </a:tabLst>
            </a:pPr>
            <a:r>
              <a:rPr lang="en-CA" sz="1800" kern="100" dirty="0">
                <a:effectLst/>
                <a:latin typeface="Aptos" panose="020B0004020202020204" pitchFamily="34" charset="0"/>
                <a:ea typeface="Aptos" panose="020B0004020202020204" pitchFamily="34" charset="0"/>
                <a:cs typeface="Times New Roman" panose="02020603050405020304" pitchFamily="18" charset="0"/>
              </a:rPr>
              <a:t>Reflection on personal biases and the importance of culturally competent care.</a:t>
            </a:r>
          </a:p>
          <a:p>
            <a:pPr>
              <a:lnSpc>
                <a:spcPct val="115000"/>
              </a:lnSpc>
              <a:spcAft>
                <a:spcPts val="800"/>
              </a:spcAft>
            </a:pPr>
            <a:r>
              <a:rPr lang="en-CA" sz="1800" kern="100" dirty="0">
                <a:effectLst/>
                <a:latin typeface="Aptos" panose="020B0004020202020204" pitchFamily="34" charset="0"/>
                <a:ea typeface="Aptos" panose="020B0004020202020204" pitchFamily="34" charset="0"/>
                <a:cs typeface="Times New Roman" panose="02020603050405020304" pitchFamily="18" charset="0"/>
              </a:rPr>
              <a:t>Facilitators were also surveyed on the pedagogical appropriateness of the exercise. To honour Indigenous ways of knowing, we supplemented these surveys with an in-person oral debrief, allowing facilitators to share their perspectives through verbal storytelling.</a:t>
            </a:r>
          </a:p>
          <a:p>
            <a:r>
              <a:rPr lang="en-CA" sz="1800" dirty="0">
                <a:effectLst/>
                <a:latin typeface="Aptos" panose="020B0004020202020204" pitchFamily="34" charset="0"/>
                <a:ea typeface="Aptos" panose="020B0004020202020204" pitchFamily="34" charset="0"/>
                <a:cs typeface="Times New Roman" panose="02020603050405020304" pitchFamily="18" charset="0"/>
              </a:rPr>
              <a:t>Quantitative data were analyzed using descriptive statistics across both language streams. For the qualitative data, I used NVivo to conduct a thematic analysis. I developed a structured codebook through both inductive and deductive coding, ensuring the findings reflected both our pre-defined curricular goals and the emergent sentiments of the participants.</a:t>
            </a:r>
            <a:endParaRPr lang="en-US" sz="4000" dirty="0">
              <a:effectLst/>
              <a:latin typeface="Google Sans Text"/>
            </a:endParaRPr>
          </a:p>
        </p:txBody>
      </p:sp>
      <p:sp>
        <p:nvSpPr>
          <p:cNvPr id="4" name="Slide Number Placeholder 3">
            <a:extLst>
              <a:ext uri="{FF2B5EF4-FFF2-40B4-BE49-F238E27FC236}">
                <a16:creationId xmlns:a16="http://schemas.microsoft.com/office/drawing/2014/main" id="{FFD3C517-3B04-6879-FF29-C73B6FF0B97B}"/>
              </a:ext>
            </a:extLst>
          </p:cNvPr>
          <p:cNvSpPr>
            <a:spLocks noGrp="1"/>
          </p:cNvSpPr>
          <p:nvPr>
            <p:ph type="sldNum" sz="quarter" idx="10"/>
          </p:nvPr>
        </p:nvSpPr>
        <p:spPr/>
        <p:txBody>
          <a:bodyPr/>
          <a:lstStyle/>
          <a:p>
            <a:fld id="{0BA96726-B0E5-5C4D-84CE-D53510198312}" type="slidenum">
              <a:rPr lang="en-US" smtClean="0"/>
              <a:pPr/>
              <a:t>8</a:t>
            </a:fld>
            <a:endParaRPr lang="en-US"/>
          </a:p>
        </p:txBody>
      </p:sp>
    </p:spTree>
    <p:extLst>
      <p:ext uri="{BB962C8B-B14F-4D97-AF65-F5344CB8AC3E}">
        <p14:creationId xmlns:p14="http://schemas.microsoft.com/office/powerpoint/2010/main" val="28303698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99F17F-F68C-815F-9DB9-9B5702586B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6E831C-AB0E-D151-ED6A-77E5FF2DFD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C8AE1EE-4376-491A-0484-E56DADBDE721}"/>
              </a:ext>
            </a:extLst>
          </p:cNvPr>
          <p:cNvSpPr>
            <a:spLocks noGrp="1"/>
          </p:cNvSpPr>
          <p:nvPr>
            <p:ph type="body" idx="1"/>
          </p:nvPr>
        </p:nvSpPr>
        <p:spPr/>
        <p:txBody>
          <a:bodyPr/>
          <a:lstStyle/>
          <a:p>
            <a:pPr>
              <a:lnSpc>
                <a:spcPct val="115000"/>
              </a:lnSpc>
              <a:spcAft>
                <a:spcPts val="800"/>
              </a:spcAft>
            </a:pPr>
            <a:r>
              <a:rPr lang="en-CA" sz="1800" kern="100" dirty="0">
                <a:effectLst/>
                <a:latin typeface="Aptos" panose="020B0004020202020204" pitchFamily="34" charset="0"/>
                <a:ea typeface="Aptos" panose="020B0004020202020204" pitchFamily="34" charset="0"/>
                <a:cs typeface="Times New Roman" panose="02020603050405020304" pitchFamily="18" charset="0"/>
              </a:rPr>
              <a:t>Data across both English and French streams show consistent alignment. Key highlights include:</a:t>
            </a:r>
          </a:p>
          <a:p>
            <a:pPr marL="342900" lvl="0" indent="-342900">
              <a:lnSpc>
                <a:spcPct val="115000"/>
              </a:lnSpc>
              <a:spcAft>
                <a:spcPts val="800"/>
              </a:spcAft>
              <a:buSzPts val="1000"/>
              <a:buFont typeface="Symbol" panose="05050102010706020507" pitchFamily="18" charset="2"/>
              <a:buChar char=""/>
              <a:tabLst>
                <a:tab pos="457200" algn="l"/>
              </a:tabLst>
            </a:pPr>
            <a:r>
              <a:rPr lang="en-CA" sz="1800" b="1" kern="100" dirty="0">
                <a:effectLst/>
                <a:latin typeface="Aptos" panose="020B0004020202020204" pitchFamily="34" charset="0"/>
                <a:ea typeface="Aptos" panose="020B0004020202020204" pitchFamily="34" charset="0"/>
                <a:cs typeface="Times New Roman" panose="02020603050405020304" pitchFamily="18" charset="0"/>
              </a:rPr>
              <a:t>Curricular Alignment:</a:t>
            </a:r>
            <a:r>
              <a:rPr lang="en-CA" sz="1800" kern="100" dirty="0">
                <a:effectLst/>
                <a:latin typeface="Aptos" panose="020B0004020202020204" pitchFamily="34" charset="0"/>
                <a:ea typeface="Aptos" panose="020B0004020202020204" pitchFamily="34" charset="0"/>
                <a:cs typeface="Times New Roman" panose="02020603050405020304" pitchFamily="18" charset="0"/>
              </a:rPr>
              <a:t> High agreement that the session met its learning objectives.</a:t>
            </a:r>
          </a:p>
          <a:p>
            <a:pPr marL="342900" lvl="0" indent="-342900">
              <a:lnSpc>
                <a:spcPct val="115000"/>
              </a:lnSpc>
              <a:spcAft>
                <a:spcPts val="800"/>
              </a:spcAft>
              <a:buSzPts val="1000"/>
              <a:buFont typeface="Symbol" panose="05050102010706020507" pitchFamily="18" charset="2"/>
              <a:buChar char=""/>
              <a:tabLst>
                <a:tab pos="457200" algn="l"/>
              </a:tabLst>
            </a:pPr>
            <a:r>
              <a:rPr lang="en-CA" sz="1800" b="1" kern="100" dirty="0">
                <a:effectLst/>
                <a:latin typeface="Aptos" panose="020B0004020202020204" pitchFamily="34" charset="0"/>
                <a:ea typeface="Aptos" panose="020B0004020202020204" pitchFamily="34" charset="0"/>
                <a:cs typeface="Times New Roman" panose="02020603050405020304" pitchFamily="18" charset="0"/>
              </a:rPr>
              <a:t>Knowledge Acquisition:</a:t>
            </a:r>
            <a:r>
              <a:rPr lang="en-CA" sz="1800" kern="100" dirty="0">
                <a:effectLst/>
                <a:latin typeface="Aptos" panose="020B0004020202020204" pitchFamily="34" charset="0"/>
                <a:ea typeface="Aptos" panose="020B0004020202020204" pitchFamily="34" charset="0"/>
                <a:cs typeface="Times New Roman" panose="02020603050405020304" pitchFamily="18" charset="0"/>
              </a:rPr>
              <a:t> Self-reported gains in understanding Indigenous history, the ongoing impacts of colonialism, and the importance of resilience.</a:t>
            </a:r>
          </a:p>
          <a:p>
            <a:pPr marL="342900" lvl="0" indent="-342900">
              <a:lnSpc>
                <a:spcPct val="115000"/>
              </a:lnSpc>
              <a:spcAft>
                <a:spcPts val="800"/>
              </a:spcAft>
              <a:buSzPts val="1000"/>
              <a:buFont typeface="Symbol" panose="05050102010706020507" pitchFamily="18" charset="2"/>
              <a:buChar char=""/>
              <a:tabLst>
                <a:tab pos="457200" algn="l"/>
              </a:tabLst>
            </a:pPr>
            <a:r>
              <a:rPr lang="en-CA" sz="1800" b="1" kern="100" dirty="0">
                <a:effectLst/>
                <a:latin typeface="Aptos" panose="020B0004020202020204" pitchFamily="34" charset="0"/>
                <a:ea typeface="Aptos" panose="020B0004020202020204" pitchFamily="34" charset="0"/>
                <a:cs typeface="Times New Roman" panose="02020603050405020304" pitchFamily="18" charset="0"/>
              </a:rPr>
              <a:t>Professional Growth:</a:t>
            </a:r>
            <a:r>
              <a:rPr lang="en-CA" sz="1800" kern="100" dirty="0">
                <a:effectLst/>
                <a:latin typeface="Aptos" panose="020B0004020202020204" pitchFamily="34" charset="0"/>
                <a:ea typeface="Aptos" panose="020B0004020202020204" pitchFamily="34" charset="0"/>
                <a:cs typeface="Times New Roman" panose="02020603050405020304" pitchFamily="18" charset="0"/>
              </a:rPr>
              <a:t> Students noted the exercise effectively encouraged reflection on personal biases and the necessity of culturally competent care.</a:t>
            </a:r>
          </a:p>
        </p:txBody>
      </p:sp>
      <p:sp>
        <p:nvSpPr>
          <p:cNvPr id="4" name="Slide Number Placeholder 3">
            <a:extLst>
              <a:ext uri="{FF2B5EF4-FFF2-40B4-BE49-F238E27FC236}">
                <a16:creationId xmlns:a16="http://schemas.microsoft.com/office/drawing/2014/main" id="{CE0AA7D3-3347-F64E-85FE-23001A76DA12}"/>
              </a:ext>
            </a:extLst>
          </p:cNvPr>
          <p:cNvSpPr>
            <a:spLocks noGrp="1"/>
          </p:cNvSpPr>
          <p:nvPr>
            <p:ph type="sldNum" sz="quarter" idx="10"/>
          </p:nvPr>
        </p:nvSpPr>
        <p:spPr/>
        <p:txBody>
          <a:bodyPr/>
          <a:lstStyle/>
          <a:p>
            <a:fld id="{0BA96726-B0E5-5C4D-84CE-D53510198312}" type="slidenum">
              <a:rPr lang="en-US" smtClean="0"/>
              <a:pPr/>
              <a:t>9</a:t>
            </a:fld>
            <a:endParaRPr lang="en-US"/>
          </a:p>
        </p:txBody>
      </p:sp>
    </p:spTree>
    <p:extLst>
      <p:ext uri="{BB962C8B-B14F-4D97-AF65-F5344CB8AC3E}">
        <p14:creationId xmlns:p14="http://schemas.microsoft.com/office/powerpoint/2010/main" val="396417068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alphaModFix amt="0"/>
          </a:blip>
          <a:srcRect/>
          <a:stretch>
            <a:fillRect/>
          </a:stretch>
        </a:blipFill>
        <a:effectLst/>
      </p:bgPr>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3"/>
          <a:stretch>
            <a:fillRect/>
          </a:stretch>
        </p:blipFill>
        <p:spPr>
          <a:xfrm>
            <a:off x="-14941" y="6652164"/>
            <a:ext cx="9166412" cy="213307"/>
          </a:xfrm>
          <a:prstGeom prst="rect">
            <a:avLst/>
          </a:prstGeom>
        </p:spPr>
      </p:pic>
      <p:sp>
        <p:nvSpPr>
          <p:cNvPr id="3" name="Rectangle 2"/>
          <p:cNvSpPr/>
          <p:nvPr userDrawn="1"/>
        </p:nvSpPr>
        <p:spPr bwMode="auto">
          <a:xfrm>
            <a:off x="-6643" y="5768214"/>
            <a:ext cx="9165584" cy="886711"/>
          </a:xfrm>
          <a:prstGeom prst="rect">
            <a:avLst/>
          </a:prstGeom>
          <a:solidFill>
            <a:schemeClr val="bg1"/>
          </a:solidFill>
          <a:ln>
            <a:no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imes" pitchFamily="-110" charset="0"/>
              </a:rPr>
              <a:t> </a:t>
            </a:r>
          </a:p>
        </p:txBody>
      </p:sp>
      <p:pic>
        <p:nvPicPr>
          <p:cNvPr id="5" name="Picture 4" descr="top.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 y="-1866"/>
            <a:ext cx="9144002" cy="384305"/>
          </a:xfrm>
          <a:prstGeom prst="rect">
            <a:avLst/>
          </a:prstGeom>
        </p:spPr>
      </p:pic>
      <p:sp>
        <p:nvSpPr>
          <p:cNvPr id="6" name="Footer Placeholder 6"/>
          <p:cNvSpPr txBox="1">
            <a:spLocks noChangeArrowheads="1"/>
          </p:cNvSpPr>
          <p:nvPr userDrawn="1"/>
        </p:nvSpPr>
        <p:spPr bwMode="auto">
          <a:xfrm>
            <a:off x="179512" y="6152115"/>
            <a:ext cx="4536504"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eaLnBrk="0" fontAlgn="base" hangingPunct="0">
              <a:spcBef>
                <a:spcPct val="0"/>
              </a:spcBef>
              <a:spcAft>
                <a:spcPct val="0"/>
              </a:spcAft>
              <a:defRPr sz="1200" b="1" kern="1200">
                <a:solidFill>
                  <a:srgbClr val="A69C95"/>
                </a:solidFill>
                <a:latin typeface="Verdana" charset="0"/>
                <a:ea typeface="ＭＳ Ｐゴシック" charset="0"/>
                <a:cs typeface="Verdana" charset="0"/>
              </a:defRPr>
            </a:lvl1pPr>
            <a:lvl2pPr marL="457200" algn="l" rtl="0" fontAlgn="base">
              <a:spcBef>
                <a:spcPct val="0"/>
              </a:spcBef>
              <a:spcAft>
                <a:spcPct val="0"/>
              </a:spcAft>
              <a:defRPr sz="2400" kern="1200">
                <a:solidFill>
                  <a:schemeClr val="tx1"/>
                </a:solidFill>
                <a:latin typeface="Times" charset="0"/>
                <a:ea typeface="ＭＳ Ｐゴシック" charset="0"/>
                <a:cs typeface="ＭＳ Ｐゴシック" charset="0"/>
              </a:defRPr>
            </a:lvl2pPr>
            <a:lvl3pPr marL="914400" algn="l" rtl="0" fontAlgn="base">
              <a:spcBef>
                <a:spcPct val="0"/>
              </a:spcBef>
              <a:spcAft>
                <a:spcPct val="0"/>
              </a:spcAft>
              <a:defRPr sz="2400" kern="1200">
                <a:solidFill>
                  <a:schemeClr val="tx1"/>
                </a:solidFill>
                <a:latin typeface="Times" charset="0"/>
                <a:ea typeface="ＭＳ Ｐゴシック" charset="0"/>
                <a:cs typeface="ＭＳ Ｐゴシック" charset="0"/>
              </a:defRPr>
            </a:lvl3pPr>
            <a:lvl4pPr marL="1371600" algn="l" rtl="0" fontAlgn="base">
              <a:spcBef>
                <a:spcPct val="0"/>
              </a:spcBef>
              <a:spcAft>
                <a:spcPct val="0"/>
              </a:spcAft>
              <a:defRPr sz="2400" kern="1200">
                <a:solidFill>
                  <a:schemeClr val="tx1"/>
                </a:solidFill>
                <a:latin typeface="Times" charset="0"/>
                <a:ea typeface="ＭＳ Ｐゴシック" charset="0"/>
                <a:cs typeface="ＭＳ Ｐゴシック" charset="0"/>
              </a:defRPr>
            </a:lvl4pPr>
            <a:lvl5pPr marL="1828800" algn="l" rtl="0" fontAlgn="base">
              <a:spcBef>
                <a:spcPct val="0"/>
              </a:spcBef>
              <a:spcAft>
                <a:spcPct val="0"/>
              </a:spcAft>
              <a:defRPr sz="2400" kern="1200">
                <a:solidFill>
                  <a:schemeClr val="tx1"/>
                </a:solidFill>
                <a:latin typeface="Times" charset="0"/>
                <a:ea typeface="ＭＳ Ｐゴシック" charset="0"/>
                <a:cs typeface="ＭＳ Ｐゴシック" charset="0"/>
              </a:defRPr>
            </a:lvl5pPr>
            <a:lvl6pPr marL="2286000" algn="l" defTabSz="457200" rtl="0" eaLnBrk="1" latinLnBrk="0" hangingPunct="1">
              <a:defRPr sz="2400" kern="1200">
                <a:solidFill>
                  <a:schemeClr val="tx1"/>
                </a:solidFill>
                <a:latin typeface="Times" charset="0"/>
                <a:ea typeface="ＭＳ Ｐゴシック" charset="0"/>
                <a:cs typeface="ＭＳ Ｐゴシック" charset="0"/>
              </a:defRPr>
            </a:lvl6pPr>
            <a:lvl7pPr marL="2743200" algn="l" defTabSz="457200" rtl="0" eaLnBrk="1" latinLnBrk="0" hangingPunct="1">
              <a:defRPr sz="2400" kern="1200">
                <a:solidFill>
                  <a:schemeClr val="tx1"/>
                </a:solidFill>
                <a:latin typeface="Times" charset="0"/>
                <a:ea typeface="ＭＳ Ｐゴシック" charset="0"/>
                <a:cs typeface="ＭＳ Ｐゴシック" charset="0"/>
              </a:defRPr>
            </a:lvl7pPr>
            <a:lvl8pPr marL="3200400" algn="l" defTabSz="457200" rtl="0" eaLnBrk="1" latinLnBrk="0" hangingPunct="1">
              <a:defRPr sz="2400" kern="1200">
                <a:solidFill>
                  <a:schemeClr val="tx1"/>
                </a:solidFill>
                <a:latin typeface="Times" charset="0"/>
                <a:ea typeface="ＭＳ Ｐゴシック" charset="0"/>
                <a:cs typeface="ＭＳ Ｐゴシック" charset="0"/>
              </a:defRPr>
            </a:lvl8pPr>
            <a:lvl9pPr marL="3657600" algn="l" defTabSz="457200" rtl="0" eaLnBrk="1" latinLnBrk="0" hangingPunct="1">
              <a:defRPr sz="2400" kern="1200">
                <a:solidFill>
                  <a:schemeClr val="tx1"/>
                </a:solidFill>
                <a:latin typeface="Times" charset="0"/>
                <a:ea typeface="ＭＳ Ｐゴシック" charset="0"/>
                <a:cs typeface="ＭＳ Ｐゴシック" charset="0"/>
              </a:defRPr>
            </a:lvl9pPr>
          </a:lstStyle>
          <a:p>
            <a:pPr algn="l"/>
            <a:r>
              <a:rPr lang="en-US" b="1" i="0" dirty="0" err="1">
                <a:solidFill>
                  <a:srgbClr val="A69C95"/>
                </a:solidFill>
                <a:latin typeface="Arial"/>
                <a:cs typeface="Arial"/>
              </a:rPr>
              <a:t>uOttawa.ca</a:t>
            </a:r>
            <a:endParaRPr lang="en-US" b="1" i="0" dirty="0">
              <a:solidFill>
                <a:srgbClr val="A69C95"/>
              </a:solidFill>
              <a:latin typeface="Arial"/>
              <a:cs typeface="Arial"/>
            </a:endParaRPr>
          </a:p>
        </p:txBody>
      </p:sp>
      <p:pic>
        <p:nvPicPr>
          <p:cNvPr id="7" name="Picture 6" descr="uOttawa_HOR_WG7.png"/>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7209367" y="5947834"/>
            <a:ext cx="1697566" cy="454040"/>
          </a:xfrm>
          <a:prstGeom prst="rect">
            <a:avLst/>
          </a:prstGeom>
        </p:spPr>
      </p:pic>
    </p:spTree>
    <p:extLst>
      <p:ext uri="{BB962C8B-B14F-4D97-AF65-F5344CB8AC3E}">
        <p14:creationId xmlns:p14="http://schemas.microsoft.com/office/powerpoint/2010/main" val="35251919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t>Click to edit Master title style</a:t>
            </a:r>
            <a:endParaRPr lang="en-US"/>
          </a:p>
        </p:txBody>
      </p:sp>
      <p:sp>
        <p:nvSpPr>
          <p:cNvPr id="3" name="Vertical Text Placeholder 2"/>
          <p:cNvSpPr>
            <a:spLocks noGrp="1"/>
          </p:cNvSpPr>
          <p:nvPr>
            <p:ph type="body" orient="vert" idx="1"/>
          </p:nvPr>
        </p:nvSpPr>
        <p:spPr/>
        <p:txBody>
          <a:bodyPr vert="eaVert"/>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fr-CA" dirty="0"/>
              <a:t>Click to </a:t>
            </a:r>
            <a:r>
              <a:rPr lang="fr-CA" dirty="0" err="1"/>
              <a:t>edit</a:t>
            </a:r>
            <a:r>
              <a:rPr lang="fr-CA" dirty="0"/>
              <a:t> Master </a:t>
            </a:r>
            <a:r>
              <a:rPr lang="fr-CA" dirty="0" err="1"/>
              <a:t>text</a:t>
            </a:r>
            <a:r>
              <a:rPr lang="fr-CA" dirty="0"/>
              <a:t> styles</a:t>
            </a:r>
          </a:p>
          <a:p>
            <a:pPr lvl="1"/>
            <a:r>
              <a:rPr lang="fr-CA" dirty="0"/>
              <a:t>Second </a:t>
            </a:r>
            <a:r>
              <a:rPr lang="fr-CA" dirty="0" err="1"/>
              <a:t>level</a:t>
            </a:r>
            <a:endParaRPr lang="fr-CA" dirty="0"/>
          </a:p>
          <a:p>
            <a:pPr lvl="2"/>
            <a:r>
              <a:rPr lang="fr-CA" dirty="0" err="1"/>
              <a:t>Third</a:t>
            </a:r>
            <a:r>
              <a:rPr lang="fr-CA" dirty="0"/>
              <a:t> </a:t>
            </a:r>
            <a:r>
              <a:rPr lang="fr-CA" dirty="0" err="1"/>
              <a:t>level</a:t>
            </a:r>
            <a:endParaRPr lang="fr-CA" dirty="0"/>
          </a:p>
          <a:p>
            <a:pPr lvl="3"/>
            <a:r>
              <a:rPr lang="fr-CA" dirty="0" err="1"/>
              <a:t>Fourth</a:t>
            </a:r>
            <a:r>
              <a:rPr lang="fr-CA" dirty="0"/>
              <a:t> </a:t>
            </a:r>
            <a:r>
              <a:rPr lang="fr-CA" dirty="0" err="1"/>
              <a:t>level</a:t>
            </a:r>
            <a:endParaRPr lang="fr-CA" dirty="0"/>
          </a:p>
          <a:p>
            <a:pPr lvl="4"/>
            <a:r>
              <a:rPr lang="fr-CA" dirty="0" err="1"/>
              <a:t>Fifth</a:t>
            </a:r>
            <a:r>
              <a:rPr lang="fr-CA" dirty="0"/>
              <a:t> </a:t>
            </a:r>
            <a:r>
              <a:rPr lang="fr-CA" dirty="0" err="1"/>
              <a:t>level</a:t>
            </a:r>
            <a:endParaRPr lang="en-US" dirty="0"/>
          </a:p>
        </p:txBody>
      </p:sp>
      <p:pic>
        <p:nvPicPr>
          <p:cNvPr id="4" name="Picture 3"/>
          <p:cNvPicPr>
            <a:picLocks noChangeAspect="1"/>
          </p:cNvPicPr>
          <p:nvPr userDrawn="1"/>
        </p:nvPicPr>
        <p:blipFill>
          <a:blip r:embed="rId2"/>
          <a:stretch>
            <a:fillRect/>
          </a:stretch>
        </p:blipFill>
        <p:spPr>
          <a:xfrm>
            <a:off x="-14941" y="6652164"/>
            <a:ext cx="9166412" cy="213307"/>
          </a:xfrm>
          <a:prstGeom prst="rect">
            <a:avLst/>
          </a:prstGeom>
        </p:spPr>
      </p:pic>
      <p:sp>
        <p:nvSpPr>
          <p:cNvPr id="5" name="Rectangle 4"/>
          <p:cNvSpPr/>
          <p:nvPr userDrawn="1"/>
        </p:nvSpPr>
        <p:spPr bwMode="auto">
          <a:xfrm>
            <a:off x="-6643" y="5768214"/>
            <a:ext cx="9165584" cy="886711"/>
          </a:xfrm>
          <a:prstGeom prst="rect">
            <a:avLst/>
          </a:prstGeom>
          <a:solidFill>
            <a:schemeClr val="bg1"/>
          </a:solidFill>
          <a:ln>
            <a:no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imes" pitchFamily="-110" charset="0"/>
              </a:rPr>
              <a:t> </a:t>
            </a:r>
          </a:p>
        </p:txBody>
      </p:sp>
      <p:pic>
        <p:nvPicPr>
          <p:cNvPr id="6" name="Picture 5" descr="top.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1866"/>
            <a:ext cx="9144002" cy="384305"/>
          </a:xfrm>
          <a:prstGeom prst="rect">
            <a:avLst/>
          </a:prstGeom>
        </p:spPr>
      </p:pic>
      <p:sp>
        <p:nvSpPr>
          <p:cNvPr id="7" name="Footer Placeholder 6"/>
          <p:cNvSpPr txBox="1">
            <a:spLocks noChangeArrowheads="1"/>
          </p:cNvSpPr>
          <p:nvPr userDrawn="1"/>
        </p:nvSpPr>
        <p:spPr bwMode="auto">
          <a:xfrm>
            <a:off x="179512" y="6152115"/>
            <a:ext cx="4536504"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eaLnBrk="0" fontAlgn="base" hangingPunct="0">
              <a:spcBef>
                <a:spcPct val="0"/>
              </a:spcBef>
              <a:spcAft>
                <a:spcPct val="0"/>
              </a:spcAft>
              <a:defRPr sz="1200" b="1" kern="1200">
                <a:solidFill>
                  <a:srgbClr val="A69C95"/>
                </a:solidFill>
                <a:latin typeface="Verdana" charset="0"/>
                <a:ea typeface="ＭＳ Ｐゴシック" charset="0"/>
                <a:cs typeface="Verdana" charset="0"/>
              </a:defRPr>
            </a:lvl1pPr>
            <a:lvl2pPr marL="457200" algn="l" rtl="0" fontAlgn="base">
              <a:spcBef>
                <a:spcPct val="0"/>
              </a:spcBef>
              <a:spcAft>
                <a:spcPct val="0"/>
              </a:spcAft>
              <a:defRPr sz="2400" kern="1200">
                <a:solidFill>
                  <a:schemeClr val="tx1"/>
                </a:solidFill>
                <a:latin typeface="Times" charset="0"/>
                <a:ea typeface="ＭＳ Ｐゴシック" charset="0"/>
                <a:cs typeface="ＭＳ Ｐゴシック" charset="0"/>
              </a:defRPr>
            </a:lvl2pPr>
            <a:lvl3pPr marL="914400" algn="l" rtl="0" fontAlgn="base">
              <a:spcBef>
                <a:spcPct val="0"/>
              </a:spcBef>
              <a:spcAft>
                <a:spcPct val="0"/>
              </a:spcAft>
              <a:defRPr sz="2400" kern="1200">
                <a:solidFill>
                  <a:schemeClr val="tx1"/>
                </a:solidFill>
                <a:latin typeface="Times" charset="0"/>
                <a:ea typeface="ＭＳ Ｐゴシック" charset="0"/>
                <a:cs typeface="ＭＳ Ｐゴシック" charset="0"/>
              </a:defRPr>
            </a:lvl3pPr>
            <a:lvl4pPr marL="1371600" algn="l" rtl="0" fontAlgn="base">
              <a:spcBef>
                <a:spcPct val="0"/>
              </a:spcBef>
              <a:spcAft>
                <a:spcPct val="0"/>
              </a:spcAft>
              <a:defRPr sz="2400" kern="1200">
                <a:solidFill>
                  <a:schemeClr val="tx1"/>
                </a:solidFill>
                <a:latin typeface="Times" charset="0"/>
                <a:ea typeface="ＭＳ Ｐゴシック" charset="0"/>
                <a:cs typeface="ＭＳ Ｐゴシック" charset="0"/>
              </a:defRPr>
            </a:lvl4pPr>
            <a:lvl5pPr marL="1828800" algn="l" rtl="0" fontAlgn="base">
              <a:spcBef>
                <a:spcPct val="0"/>
              </a:spcBef>
              <a:spcAft>
                <a:spcPct val="0"/>
              </a:spcAft>
              <a:defRPr sz="2400" kern="1200">
                <a:solidFill>
                  <a:schemeClr val="tx1"/>
                </a:solidFill>
                <a:latin typeface="Times" charset="0"/>
                <a:ea typeface="ＭＳ Ｐゴシック" charset="0"/>
                <a:cs typeface="ＭＳ Ｐゴシック" charset="0"/>
              </a:defRPr>
            </a:lvl5pPr>
            <a:lvl6pPr marL="2286000" algn="l" defTabSz="457200" rtl="0" eaLnBrk="1" latinLnBrk="0" hangingPunct="1">
              <a:defRPr sz="2400" kern="1200">
                <a:solidFill>
                  <a:schemeClr val="tx1"/>
                </a:solidFill>
                <a:latin typeface="Times" charset="0"/>
                <a:ea typeface="ＭＳ Ｐゴシック" charset="0"/>
                <a:cs typeface="ＭＳ Ｐゴシック" charset="0"/>
              </a:defRPr>
            </a:lvl6pPr>
            <a:lvl7pPr marL="2743200" algn="l" defTabSz="457200" rtl="0" eaLnBrk="1" latinLnBrk="0" hangingPunct="1">
              <a:defRPr sz="2400" kern="1200">
                <a:solidFill>
                  <a:schemeClr val="tx1"/>
                </a:solidFill>
                <a:latin typeface="Times" charset="0"/>
                <a:ea typeface="ＭＳ Ｐゴシック" charset="0"/>
                <a:cs typeface="ＭＳ Ｐゴシック" charset="0"/>
              </a:defRPr>
            </a:lvl7pPr>
            <a:lvl8pPr marL="3200400" algn="l" defTabSz="457200" rtl="0" eaLnBrk="1" latinLnBrk="0" hangingPunct="1">
              <a:defRPr sz="2400" kern="1200">
                <a:solidFill>
                  <a:schemeClr val="tx1"/>
                </a:solidFill>
                <a:latin typeface="Times" charset="0"/>
                <a:ea typeface="ＭＳ Ｐゴシック" charset="0"/>
                <a:cs typeface="ＭＳ Ｐゴシック" charset="0"/>
              </a:defRPr>
            </a:lvl8pPr>
            <a:lvl9pPr marL="3657600" algn="l" defTabSz="457200" rtl="0" eaLnBrk="1" latinLnBrk="0" hangingPunct="1">
              <a:defRPr sz="2400" kern="1200">
                <a:solidFill>
                  <a:schemeClr val="tx1"/>
                </a:solidFill>
                <a:latin typeface="Times" charset="0"/>
                <a:ea typeface="ＭＳ Ｐゴシック" charset="0"/>
                <a:cs typeface="ＭＳ Ｐゴシック" charset="0"/>
              </a:defRPr>
            </a:lvl9pPr>
          </a:lstStyle>
          <a:p>
            <a:pPr algn="l"/>
            <a:r>
              <a:rPr lang="en-US" b="1" i="0" dirty="0" err="1">
                <a:solidFill>
                  <a:srgbClr val="A69C95"/>
                </a:solidFill>
                <a:latin typeface="Arial"/>
                <a:cs typeface="Arial"/>
              </a:rPr>
              <a:t>uOttawa.ca</a:t>
            </a:r>
            <a:endParaRPr lang="en-US" b="1" i="0" dirty="0">
              <a:solidFill>
                <a:srgbClr val="A69C95"/>
              </a:solidFill>
              <a:latin typeface="Arial"/>
              <a:cs typeface="Arial"/>
            </a:endParaRPr>
          </a:p>
        </p:txBody>
      </p:sp>
      <p:pic>
        <p:nvPicPr>
          <p:cNvPr id="8" name="Picture 7" descr="uOttawa_HOR_WG7.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209367" y="5947834"/>
            <a:ext cx="1697566" cy="454040"/>
          </a:xfrm>
          <a:prstGeom prst="rect">
            <a:avLst/>
          </a:prstGeom>
        </p:spPr>
      </p:pic>
    </p:spTree>
    <p:extLst>
      <p:ext uri="{BB962C8B-B14F-4D97-AF65-F5344CB8AC3E}">
        <p14:creationId xmlns:p14="http://schemas.microsoft.com/office/powerpoint/2010/main" val="344392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81000"/>
            <a:ext cx="1943100" cy="5029200"/>
          </a:xfrm>
        </p:spPr>
        <p:txBody>
          <a:bodyPr vert="eaVert"/>
          <a:lstStyle/>
          <a:p>
            <a:r>
              <a:rPr lang="fr-CA"/>
              <a:t>Click to edit Master title style</a:t>
            </a:r>
            <a:endParaRPr lang="en-US"/>
          </a:p>
        </p:txBody>
      </p:sp>
      <p:sp>
        <p:nvSpPr>
          <p:cNvPr id="3" name="Vertical Text Placeholder 2"/>
          <p:cNvSpPr>
            <a:spLocks noGrp="1"/>
          </p:cNvSpPr>
          <p:nvPr>
            <p:ph type="body" orient="vert" idx="1"/>
          </p:nvPr>
        </p:nvSpPr>
        <p:spPr>
          <a:xfrm>
            <a:off x="685800" y="381000"/>
            <a:ext cx="5676900" cy="5029200"/>
          </a:xfrm>
        </p:spPr>
        <p:txBody>
          <a:bodyPr vert="eaVert"/>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fr-CA" dirty="0"/>
              <a:t>Click to </a:t>
            </a:r>
            <a:r>
              <a:rPr lang="fr-CA" dirty="0" err="1"/>
              <a:t>edit</a:t>
            </a:r>
            <a:r>
              <a:rPr lang="fr-CA" dirty="0"/>
              <a:t> Master </a:t>
            </a:r>
            <a:r>
              <a:rPr lang="fr-CA" dirty="0" err="1"/>
              <a:t>text</a:t>
            </a:r>
            <a:r>
              <a:rPr lang="fr-CA" dirty="0"/>
              <a:t> styles</a:t>
            </a:r>
          </a:p>
          <a:p>
            <a:pPr lvl="1"/>
            <a:r>
              <a:rPr lang="fr-CA" dirty="0"/>
              <a:t>Second </a:t>
            </a:r>
            <a:r>
              <a:rPr lang="fr-CA" dirty="0" err="1"/>
              <a:t>level</a:t>
            </a:r>
            <a:endParaRPr lang="fr-CA" dirty="0"/>
          </a:p>
          <a:p>
            <a:pPr lvl="2"/>
            <a:r>
              <a:rPr lang="fr-CA" dirty="0" err="1"/>
              <a:t>Third</a:t>
            </a:r>
            <a:r>
              <a:rPr lang="fr-CA" dirty="0"/>
              <a:t> </a:t>
            </a:r>
            <a:r>
              <a:rPr lang="fr-CA" dirty="0" err="1"/>
              <a:t>level</a:t>
            </a:r>
            <a:endParaRPr lang="fr-CA" dirty="0"/>
          </a:p>
          <a:p>
            <a:pPr lvl="3"/>
            <a:r>
              <a:rPr lang="fr-CA" dirty="0" err="1"/>
              <a:t>Fourth</a:t>
            </a:r>
            <a:r>
              <a:rPr lang="fr-CA" dirty="0"/>
              <a:t> </a:t>
            </a:r>
            <a:r>
              <a:rPr lang="fr-CA" dirty="0" err="1"/>
              <a:t>level</a:t>
            </a:r>
            <a:endParaRPr lang="fr-CA" dirty="0"/>
          </a:p>
          <a:p>
            <a:pPr lvl="4"/>
            <a:r>
              <a:rPr lang="fr-CA" dirty="0" err="1"/>
              <a:t>Fifth</a:t>
            </a:r>
            <a:r>
              <a:rPr lang="fr-CA" dirty="0"/>
              <a:t> </a:t>
            </a:r>
            <a:r>
              <a:rPr lang="fr-CA" dirty="0" err="1"/>
              <a:t>level</a:t>
            </a:r>
            <a:endParaRPr lang="en-US" dirty="0"/>
          </a:p>
        </p:txBody>
      </p:sp>
      <p:pic>
        <p:nvPicPr>
          <p:cNvPr id="4" name="Picture 3"/>
          <p:cNvPicPr>
            <a:picLocks noChangeAspect="1"/>
          </p:cNvPicPr>
          <p:nvPr userDrawn="1"/>
        </p:nvPicPr>
        <p:blipFill>
          <a:blip r:embed="rId2"/>
          <a:stretch>
            <a:fillRect/>
          </a:stretch>
        </p:blipFill>
        <p:spPr>
          <a:xfrm>
            <a:off x="-14941" y="6652164"/>
            <a:ext cx="9166412" cy="213307"/>
          </a:xfrm>
          <a:prstGeom prst="rect">
            <a:avLst/>
          </a:prstGeom>
        </p:spPr>
      </p:pic>
      <p:sp>
        <p:nvSpPr>
          <p:cNvPr id="5" name="Rectangle 4"/>
          <p:cNvSpPr/>
          <p:nvPr userDrawn="1"/>
        </p:nvSpPr>
        <p:spPr bwMode="auto">
          <a:xfrm>
            <a:off x="-6643" y="5768214"/>
            <a:ext cx="9165584" cy="886711"/>
          </a:xfrm>
          <a:prstGeom prst="rect">
            <a:avLst/>
          </a:prstGeom>
          <a:solidFill>
            <a:schemeClr val="bg1"/>
          </a:solidFill>
          <a:ln>
            <a:no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imes" pitchFamily="-110" charset="0"/>
              </a:rPr>
              <a:t> </a:t>
            </a:r>
          </a:p>
        </p:txBody>
      </p:sp>
      <p:pic>
        <p:nvPicPr>
          <p:cNvPr id="6" name="Picture 5" descr="top.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1866"/>
            <a:ext cx="9144002" cy="384305"/>
          </a:xfrm>
          <a:prstGeom prst="rect">
            <a:avLst/>
          </a:prstGeom>
        </p:spPr>
      </p:pic>
      <p:sp>
        <p:nvSpPr>
          <p:cNvPr id="7" name="Footer Placeholder 6"/>
          <p:cNvSpPr txBox="1">
            <a:spLocks noChangeArrowheads="1"/>
          </p:cNvSpPr>
          <p:nvPr userDrawn="1"/>
        </p:nvSpPr>
        <p:spPr bwMode="auto">
          <a:xfrm>
            <a:off x="179512" y="6152115"/>
            <a:ext cx="4536504"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eaLnBrk="0" fontAlgn="base" hangingPunct="0">
              <a:spcBef>
                <a:spcPct val="0"/>
              </a:spcBef>
              <a:spcAft>
                <a:spcPct val="0"/>
              </a:spcAft>
              <a:defRPr sz="1200" b="1" kern="1200">
                <a:solidFill>
                  <a:srgbClr val="A69C95"/>
                </a:solidFill>
                <a:latin typeface="Verdana" charset="0"/>
                <a:ea typeface="ＭＳ Ｐゴシック" charset="0"/>
                <a:cs typeface="Verdana" charset="0"/>
              </a:defRPr>
            </a:lvl1pPr>
            <a:lvl2pPr marL="457200" algn="l" rtl="0" fontAlgn="base">
              <a:spcBef>
                <a:spcPct val="0"/>
              </a:spcBef>
              <a:spcAft>
                <a:spcPct val="0"/>
              </a:spcAft>
              <a:defRPr sz="2400" kern="1200">
                <a:solidFill>
                  <a:schemeClr val="tx1"/>
                </a:solidFill>
                <a:latin typeface="Times" charset="0"/>
                <a:ea typeface="ＭＳ Ｐゴシック" charset="0"/>
                <a:cs typeface="ＭＳ Ｐゴシック" charset="0"/>
              </a:defRPr>
            </a:lvl2pPr>
            <a:lvl3pPr marL="914400" algn="l" rtl="0" fontAlgn="base">
              <a:spcBef>
                <a:spcPct val="0"/>
              </a:spcBef>
              <a:spcAft>
                <a:spcPct val="0"/>
              </a:spcAft>
              <a:defRPr sz="2400" kern="1200">
                <a:solidFill>
                  <a:schemeClr val="tx1"/>
                </a:solidFill>
                <a:latin typeface="Times" charset="0"/>
                <a:ea typeface="ＭＳ Ｐゴシック" charset="0"/>
                <a:cs typeface="ＭＳ Ｐゴシック" charset="0"/>
              </a:defRPr>
            </a:lvl3pPr>
            <a:lvl4pPr marL="1371600" algn="l" rtl="0" fontAlgn="base">
              <a:spcBef>
                <a:spcPct val="0"/>
              </a:spcBef>
              <a:spcAft>
                <a:spcPct val="0"/>
              </a:spcAft>
              <a:defRPr sz="2400" kern="1200">
                <a:solidFill>
                  <a:schemeClr val="tx1"/>
                </a:solidFill>
                <a:latin typeface="Times" charset="0"/>
                <a:ea typeface="ＭＳ Ｐゴシック" charset="0"/>
                <a:cs typeface="ＭＳ Ｐゴシック" charset="0"/>
              </a:defRPr>
            </a:lvl4pPr>
            <a:lvl5pPr marL="1828800" algn="l" rtl="0" fontAlgn="base">
              <a:spcBef>
                <a:spcPct val="0"/>
              </a:spcBef>
              <a:spcAft>
                <a:spcPct val="0"/>
              </a:spcAft>
              <a:defRPr sz="2400" kern="1200">
                <a:solidFill>
                  <a:schemeClr val="tx1"/>
                </a:solidFill>
                <a:latin typeface="Times" charset="0"/>
                <a:ea typeface="ＭＳ Ｐゴシック" charset="0"/>
                <a:cs typeface="ＭＳ Ｐゴシック" charset="0"/>
              </a:defRPr>
            </a:lvl5pPr>
            <a:lvl6pPr marL="2286000" algn="l" defTabSz="457200" rtl="0" eaLnBrk="1" latinLnBrk="0" hangingPunct="1">
              <a:defRPr sz="2400" kern="1200">
                <a:solidFill>
                  <a:schemeClr val="tx1"/>
                </a:solidFill>
                <a:latin typeface="Times" charset="0"/>
                <a:ea typeface="ＭＳ Ｐゴシック" charset="0"/>
                <a:cs typeface="ＭＳ Ｐゴシック" charset="0"/>
              </a:defRPr>
            </a:lvl6pPr>
            <a:lvl7pPr marL="2743200" algn="l" defTabSz="457200" rtl="0" eaLnBrk="1" latinLnBrk="0" hangingPunct="1">
              <a:defRPr sz="2400" kern="1200">
                <a:solidFill>
                  <a:schemeClr val="tx1"/>
                </a:solidFill>
                <a:latin typeface="Times" charset="0"/>
                <a:ea typeface="ＭＳ Ｐゴシック" charset="0"/>
                <a:cs typeface="ＭＳ Ｐゴシック" charset="0"/>
              </a:defRPr>
            </a:lvl7pPr>
            <a:lvl8pPr marL="3200400" algn="l" defTabSz="457200" rtl="0" eaLnBrk="1" latinLnBrk="0" hangingPunct="1">
              <a:defRPr sz="2400" kern="1200">
                <a:solidFill>
                  <a:schemeClr val="tx1"/>
                </a:solidFill>
                <a:latin typeface="Times" charset="0"/>
                <a:ea typeface="ＭＳ Ｐゴシック" charset="0"/>
                <a:cs typeface="ＭＳ Ｐゴシック" charset="0"/>
              </a:defRPr>
            </a:lvl8pPr>
            <a:lvl9pPr marL="3657600" algn="l" defTabSz="457200" rtl="0" eaLnBrk="1" latinLnBrk="0" hangingPunct="1">
              <a:defRPr sz="2400" kern="1200">
                <a:solidFill>
                  <a:schemeClr val="tx1"/>
                </a:solidFill>
                <a:latin typeface="Times" charset="0"/>
                <a:ea typeface="ＭＳ Ｐゴシック" charset="0"/>
                <a:cs typeface="ＭＳ Ｐゴシック" charset="0"/>
              </a:defRPr>
            </a:lvl9pPr>
          </a:lstStyle>
          <a:p>
            <a:pPr algn="l"/>
            <a:r>
              <a:rPr lang="en-US" b="1" i="0" dirty="0" err="1">
                <a:solidFill>
                  <a:srgbClr val="A69C95"/>
                </a:solidFill>
                <a:latin typeface="Arial"/>
                <a:cs typeface="Arial"/>
              </a:rPr>
              <a:t>uOttawa.ca</a:t>
            </a:r>
            <a:endParaRPr lang="en-US" b="1" i="0" dirty="0">
              <a:solidFill>
                <a:srgbClr val="A69C95"/>
              </a:solidFill>
              <a:latin typeface="Arial"/>
              <a:cs typeface="Arial"/>
            </a:endParaRPr>
          </a:p>
        </p:txBody>
      </p:sp>
      <p:pic>
        <p:nvPicPr>
          <p:cNvPr id="8" name="Picture 7" descr="uOttawa_HOR_WG7.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209367" y="5947834"/>
            <a:ext cx="1697566" cy="454040"/>
          </a:xfrm>
          <a:prstGeom prst="rect">
            <a:avLst/>
          </a:prstGeom>
        </p:spPr>
      </p:pic>
    </p:spTree>
    <p:extLst>
      <p:ext uri="{BB962C8B-B14F-4D97-AF65-F5344CB8AC3E}">
        <p14:creationId xmlns:p14="http://schemas.microsoft.com/office/powerpoint/2010/main" val="1348269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Title 1"/>
          <p:cNvSpPr>
            <a:spLocks noGrp="1"/>
          </p:cNvSpPr>
          <p:nvPr>
            <p:ph type="title"/>
          </p:nvPr>
        </p:nvSpPr>
        <p:spPr>
          <a:xfrm>
            <a:off x="412750" y="692696"/>
            <a:ext cx="7774632" cy="864096"/>
          </a:xfrm>
        </p:spPr>
        <p:txBody>
          <a:bodyPr/>
          <a:lstStyle/>
          <a:p>
            <a:endParaRPr lang="en-US" b="1" dirty="0"/>
          </a:p>
        </p:txBody>
      </p:sp>
      <p:sp>
        <p:nvSpPr>
          <p:cNvPr id="11" name="Content Placeholder 2"/>
          <p:cNvSpPr>
            <a:spLocks noGrp="1"/>
          </p:cNvSpPr>
          <p:nvPr>
            <p:ph idx="1"/>
          </p:nvPr>
        </p:nvSpPr>
        <p:spPr>
          <a:xfrm>
            <a:off x="395536" y="1700808"/>
            <a:ext cx="7772400" cy="3753544"/>
          </a:xfrm>
        </p:spPr>
        <p:txBody>
          <a:bodyPr/>
          <a:lstStyle/>
          <a:p>
            <a:endParaRPr lang="en-US" dirty="0"/>
          </a:p>
        </p:txBody>
      </p:sp>
      <p:pic>
        <p:nvPicPr>
          <p:cNvPr id="8" name="Picture 7"/>
          <p:cNvPicPr>
            <a:picLocks noChangeAspect="1"/>
          </p:cNvPicPr>
          <p:nvPr userDrawn="1"/>
        </p:nvPicPr>
        <p:blipFill>
          <a:blip r:embed="rId2"/>
          <a:stretch>
            <a:fillRect/>
          </a:stretch>
        </p:blipFill>
        <p:spPr>
          <a:xfrm>
            <a:off x="-14941" y="6652164"/>
            <a:ext cx="9166412" cy="213307"/>
          </a:xfrm>
          <a:prstGeom prst="rect">
            <a:avLst/>
          </a:prstGeom>
        </p:spPr>
      </p:pic>
      <p:sp>
        <p:nvSpPr>
          <p:cNvPr id="9" name="Rectangle 8"/>
          <p:cNvSpPr/>
          <p:nvPr userDrawn="1"/>
        </p:nvSpPr>
        <p:spPr bwMode="auto">
          <a:xfrm>
            <a:off x="-6643" y="5768214"/>
            <a:ext cx="9150643" cy="886711"/>
          </a:xfrm>
          <a:prstGeom prst="rect">
            <a:avLst/>
          </a:prstGeom>
          <a:solidFill>
            <a:schemeClr val="bg1"/>
          </a:solidFill>
          <a:ln>
            <a:no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imes" pitchFamily="-110" charset="0"/>
              </a:rPr>
              <a:t> </a:t>
            </a:r>
          </a:p>
        </p:txBody>
      </p:sp>
      <p:pic>
        <p:nvPicPr>
          <p:cNvPr id="14" name="Picture 13" descr="top.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1866"/>
            <a:ext cx="9144002" cy="384305"/>
          </a:xfrm>
          <a:prstGeom prst="rect">
            <a:avLst/>
          </a:prstGeom>
        </p:spPr>
      </p:pic>
      <p:sp>
        <p:nvSpPr>
          <p:cNvPr id="15" name="Footer Placeholder 6"/>
          <p:cNvSpPr txBox="1">
            <a:spLocks noChangeArrowheads="1"/>
          </p:cNvSpPr>
          <p:nvPr userDrawn="1"/>
        </p:nvSpPr>
        <p:spPr bwMode="auto">
          <a:xfrm>
            <a:off x="179512" y="6152115"/>
            <a:ext cx="4536504"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eaLnBrk="0" fontAlgn="base" hangingPunct="0">
              <a:spcBef>
                <a:spcPct val="0"/>
              </a:spcBef>
              <a:spcAft>
                <a:spcPct val="0"/>
              </a:spcAft>
              <a:defRPr sz="1200" b="1" kern="1200">
                <a:solidFill>
                  <a:srgbClr val="A69C95"/>
                </a:solidFill>
                <a:latin typeface="Verdana" charset="0"/>
                <a:ea typeface="ＭＳ Ｐゴシック" charset="0"/>
                <a:cs typeface="Verdana" charset="0"/>
              </a:defRPr>
            </a:lvl1pPr>
            <a:lvl2pPr marL="457200" algn="l" rtl="0" fontAlgn="base">
              <a:spcBef>
                <a:spcPct val="0"/>
              </a:spcBef>
              <a:spcAft>
                <a:spcPct val="0"/>
              </a:spcAft>
              <a:defRPr sz="2400" kern="1200">
                <a:solidFill>
                  <a:schemeClr val="tx1"/>
                </a:solidFill>
                <a:latin typeface="Times" charset="0"/>
                <a:ea typeface="ＭＳ Ｐゴシック" charset="0"/>
                <a:cs typeface="ＭＳ Ｐゴシック" charset="0"/>
              </a:defRPr>
            </a:lvl2pPr>
            <a:lvl3pPr marL="914400" algn="l" rtl="0" fontAlgn="base">
              <a:spcBef>
                <a:spcPct val="0"/>
              </a:spcBef>
              <a:spcAft>
                <a:spcPct val="0"/>
              </a:spcAft>
              <a:defRPr sz="2400" kern="1200">
                <a:solidFill>
                  <a:schemeClr val="tx1"/>
                </a:solidFill>
                <a:latin typeface="Times" charset="0"/>
                <a:ea typeface="ＭＳ Ｐゴシック" charset="0"/>
                <a:cs typeface="ＭＳ Ｐゴシック" charset="0"/>
              </a:defRPr>
            </a:lvl3pPr>
            <a:lvl4pPr marL="1371600" algn="l" rtl="0" fontAlgn="base">
              <a:spcBef>
                <a:spcPct val="0"/>
              </a:spcBef>
              <a:spcAft>
                <a:spcPct val="0"/>
              </a:spcAft>
              <a:defRPr sz="2400" kern="1200">
                <a:solidFill>
                  <a:schemeClr val="tx1"/>
                </a:solidFill>
                <a:latin typeface="Times" charset="0"/>
                <a:ea typeface="ＭＳ Ｐゴシック" charset="0"/>
                <a:cs typeface="ＭＳ Ｐゴシック" charset="0"/>
              </a:defRPr>
            </a:lvl4pPr>
            <a:lvl5pPr marL="1828800" algn="l" rtl="0" fontAlgn="base">
              <a:spcBef>
                <a:spcPct val="0"/>
              </a:spcBef>
              <a:spcAft>
                <a:spcPct val="0"/>
              </a:spcAft>
              <a:defRPr sz="2400" kern="1200">
                <a:solidFill>
                  <a:schemeClr val="tx1"/>
                </a:solidFill>
                <a:latin typeface="Times" charset="0"/>
                <a:ea typeface="ＭＳ Ｐゴシック" charset="0"/>
                <a:cs typeface="ＭＳ Ｐゴシック" charset="0"/>
              </a:defRPr>
            </a:lvl5pPr>
            <a:lvl6pPr marL="2286000" algn="l" defTabSz="457200" rtl="0" eaLnBrk="1" latinLnBrk="0" hangingPunct="1">
              <a:defRPr sz="2400" kern="1200">
                <a:solidFill>
                  <a:schemeClr val="tx1"/>
                </a:solidFill>
                <a:latin typeface="Times" charset="0"/>
                <a:ea typeface="ＭＳ Ｐゴシック" charset="0"/>
                <a:cs typeface="ＭＳ Ｐゴシック" charset="0"/>
              </a:defRPr>
            </a:lvl6pPr>
            <a:lvl7pPr marL="2743200" algn="l" defTabSz="457200" rtl="0" eaLnBrk="1" latinLnBrk="0" hangingPunct="1">
              <a:defRPr sz="2400" kern="1200">
                <a:solidFill>
                  <a:schemeClr val="tx1"/>
                </a:solidFill>
                <a:latin typeface="Times" charset="0"/>
                <a:ea typeface="ＭＳ Ｐゴシック" charset="0"/>
                <a:cs typeface="ＭＳ Ｐゴシック" charset="0"/>
              </a:defRPr>
            </a:lvl7pPr>
            <a:lvl8pPr marL="3200400" algn="l" defTabSz="457200" rtl="0" eaLnBrk="1" latinLnBrk="0" hangingPunct="1">
              <a:defRPr sz="2400" kern="1200">
                <a:solidFill>
                  <a:schemeClr val="tx1"/>
                </a:solidFill>
                <a:latin typeface="Times" charset="0"/>
                <a:ea typeface="ＭＳ Ｐゴシック" charset="0"/>
                <a:cs typeface="ＭＳ Ｐゴシック" charset="0"/>
              </a:defRPr>
            </a:lvl8pPr>
            <a:lvl9pPr marL="3657600" algn="l" defTabSz="457200" rtl="0" eaLnBrk="1" latinLnBrk="0" hangingPunct="1">
              <a:defRPr sz="2400" kern="1200">
                <a:solidFill>
                  <a:schemeClr val="tx1"/>
                </a:solidFill>
                <a:latin typeface="Times" charset="0"/>
                <a:ea typeface="ＭＳ Ｐゴシック" charset="0"/>
                <a:cs typeface="ＭＳ Ｐゴシック" charset="0"/>
              </a:defRPr>
            </a:lvl9pPr>
          </a:lstStyle>
          <a:p>
            <a:pPr algn="l"/>
            <a:r>
              <a:rPr lang="en-US" b="1" i="0" dirty="0" err="1">
                <a:solidFill>
                  <a:srgbClr val="A69C95"/>
                </a:solidFill>
                <a:latin typeface="Arial"/>
                <a:cs typeface="Arial"/>
              </a:rPr>
              <a:t>uOttawa.ca</a:t>
            </a:r>
            <a:endParaRPr lang="en-US" b="1" i="0" dirty="0">
              <a:solidFill>
                <a:srgbClr val="A69C95"/>
              </a:solidFill>
              <a:latin typeface="Arial"/>
              <a:cs typeface="Arial"/>
            </a:endParaRPr>
          </a:p>
        </p:txBody>
      </p:sp>
      <p:pic>
        <p:nvPicPr>
          <p:cNvPr id="16" name="Picture 15" descr="uOttawa_HOR_WG7.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209367" y="5947834"/>
            <a:ext cx="1697566" cy="454040"/>
          </a:xfrm>
          <a:prstGeom prst="rect">
            <a:avLst/>
          </a:prstGeom>
        </p:spPr>
      </p:pic>
    </p:spTree>
    <p:extLst>
      <p:ext uri="{BB962C8B-B14F-4D97-AF65-F5344CB8AC3E}">
        <p14:creationId xmlns:p14="http://schemas.microsoft.com/office/powerpoint/2010/main" val="3036645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281115"/>
            <a:ext cx="7772400" cy="1362075"/>
          </a:xfrm>
        </p:spPr>
        <p:txBody>
          <a:bodyPr anchor="t"/>
          <a:lstStyle>
            <a:lvl1pPr algn="l">
              <a:defRPr sz="4000" b="1" cap="all"/>
            </a:lvl1pPr>
          </a:lstStyle>
          <a:p>
            <a:r>
              <a:rPr lang="fr-CA"/>
              <a:t>Click to edit Master title style</a:t>
            </a:r>
            <a:endParaRPr lang="en-US" dirty="0"/>
          </a:p>
        </p:txBody>
      </p:sp>
      <p:sp>
        <p:nvSpPr>
          <p:cNvPr id="3" name="Text Placeholder 2"/>
          <p:cNvSpPr>
            <a:spLocks noGrp="1"/>
          </p:cNvSpPr>
          <p:nvPr>
            <p:ph type="body" idx="1"/>
          </p:nvPr>
        </p:nvSpPr>
        <p:spPr>
          <a:xfrm>
            <a:off x="722313" y="2780928"/>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CA"/>
              <a:t>Click to edit Master text styles</a:t>
            </a:r>
          </a:p>
        </p:txBody>
      </p:sp>
      <p:pic>
        <p:nvPicPr>
          <p:cNvPr id="4" name="Picture 3"/>
          <p:cNvPicPr>
            <a:picLocks noChangeAspect="1"/>
          </p:cNvPicPr>
          <p:nvPr userDrawn="1"/>
        </p:nvPicPr>
        <p:blipFill>
          <a:blip r:embed="rId2"/>
          <a:stretch>
            <a:fillRect/>
          </a:stretch>
        </p:blipFill>
        <p:spPr>
          <a:xfrm>
            <a:off x="-14941" y="6652164"/>
            <a:ext cx="9166412" cy="213307"/>
          </a:xfrm>
          <a:prstGeom prst="rect">
            <a:avLst/>
          </a:prstGeom>
        </p:spPr>
      </p:pic>
      <p:sp>
        <p:nvSpPr>
          <p:cNvPr id="5" name="Rectangle 4"/>
          <p:cNvSpPr/>
          <p:nvPr userDrawn="1"/>
        </p:nvSpPr>
        <p:spPr bwMode="auto">
          <a:xfrm>
            <a:off x="-6643" y="5768214"/>
            <a:ext cx="9165584" cy="886711"/>
          </a:xfrm>
          <a:prstGeom prst="rect">
            <a:avLst/>
          </a:prstGeom>
          <a:solidFill>
            <a:schemeClr val="bg1"/>
          </a:solidFill>
          <a:ln>
            <a:no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imes" pitchFamily="-110" charset="0"/>
              </a:rPr>
              <a:t> </a:t>
            </a:r>
          </a:p>
        </p:txBody>
      </p:sp>
      <p:pic>
        <p:nvPicPr>
          <p:cNvPr id="6" name="Picture 5" descr="top.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1866"/>
            <a:ext cx="9144002" cy="384305"/>
          </a:xfrm>
          <a:prstGeom prst="rect">
            <a:avLst/>
          </a:prstGeom>
        </p:spPr>
      </p:pic>
      <p:sp>
        <p:nvSpPr>
          <p:cNvPr id="7" name="Footer Placeholder 6"/>
          <p:cNvSpPr txBox="1">
            <a:spLocks noChangeArrowheads="1"/>
          </p:cNvSpPr>
          <p:nvPr userDrawn="1"/>
        </p:nvSpPr>
        <p:spPr bwMode="auto">
          <a:xfrm>
            <a:off x="179512" y="6152115"/>
            <a:ext cx="4536504"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eaLnBrk="0" fontAlgn="base" hangingPunct="0">
              <a:spcBef>
                <a:spcPct val="0"/>
              </a:spcBef>
              <a:spcAft>
                <a:spcPct val="0"/>
              </a:spcAft>
              <a:defRPr sz="1200" b="1" kern="1200">
                <a:solidFill>
                  <a:srgbClr val="A69C95"/>
                </a:solidFill>
                <a:latin typeface="Verdana" charset="0"/>
                <a:ea typeface="ＭＳ Ｐゴシック" charset="0"/>
                <a:cs typeface="Verdana" charset="0"/>
              </a:defRPr>
            </a:lvl1pPr>
            <a:lvl2pPr marL="457200" algn="l" rtl="0" fontAlgn="base">
              <a:spcBef>
                <a:spcPct val="0"/>
              </a:spcBef>
              <a:spcAft>
                <a:spcPct val="0"/>
              </a:spcAft>
              <a:defRPr sz="2400" kern="1200">
                <a:solidFill>
                  <a:schemeClr val="tx1"/>
                </a:solidFill>
                <a:latin typeface="Times" charset="0"/>
                <a:ea typeface="ＭＳ Ｐゴシック" charset="0"/>
                <a:cs typeface="ＭＳ Ｐゴシック" charset="0"/>
              </a:defRPr>
            </a:lvl2pPr>
            <a:lvl3pPr marL="914400" algn="l" rtl="0" fontAlgn="base">
              <a:spcBef>
                <a:spcPct val="0"/>
              </a:spcBef>
              <a:spcAft>
                <a:spcPct val="0"/>
              </a:spcAft>
              <a:defRPr sz="2400" kern="1200">
                <a:solidFill>
                  <a:schemeClr val="tx1"/>
                </a:solidFill>
                <a:latin typeface="Times" charset="0"/>
                <a:ea typeface="ＭＳ Ｐゴシック" charset="0"/>
                <a:cs typeface="ＭＳ Ｐゴシック" charset="0"/>
              </a:defRPr>
            </a:lvl3pPr>
            <a:lvl4pPr marL="1371600" algn="l" rtl="0" fontAlgn="base">
              <a:spcBef>
                <a:spcPct val="0"/>
              </a:spcBef>
              <a:spcAft>
                <a:spcPct val="0"/>
              </a:spcAft>
              <a:defRPr sz="2400" kern="1200">
                <a:solidFill>
                  <a:schemeClr val="tx1"/>
                </a:solidFill>
                <a:latin typeface="Times" charset="0"/>
                <a:ea typeface="ＭＳ Ｐゴシック" charset="0"/>
                <a:cs typeface="ＭＳ Ｐゴシック" charset="0"/>
              </a:defRPr>
            </a:lvl4pPr>
            <a:lvl5pPr marL="1828800" algn="l" rtl="0" fontAlgn="base">
              <a:spcBef>
                <a:spcPct val="0"/>
              </a:spcBef>
              <a:spcAft>
                <a:spcPct val="0"/>
              </a:spcAft>
              <a:defRPr sz="2400" kern="1200">
                <a:solidFill>
                  <a:schemeClr val="tx1"/>
                </a:solidFill>
                <a:latin typeface="Times" charset="0"/>
                <a:ea typeface="ＭＳ Ｐゴシック" charset="0"/>
                <a:cs typeface="ＭＳ Ｐゴシック" charset="0"/>
              </a:defRPr>
            </a:lvl5pPr>
            <a:lvl6pPr marL="2286000" algn="l" defTabSz="457200" rtl="0" eaLnBrk="1" latinLnBrk="0" hangingPunct="1">
              <a:defRPr sz="2400" kern="1200">
                <a:solidFill>
                  <a:schemeClr val="tx1"/>
                </a:solidFill>
                <a:latin typeface="Times" charset="0"/>
                <a:ea typeface="ＭＳ Ｐゴシック" charset="0"/>
                <a:cs typeface="ＭＳ Ｐゴシック" charset="0"/>
              </a:defRPr>
            </a:lvl6pPr>
            <a:lvl7pPr marL="2743200" algn="l" defTabSz="457200" rtl="0" eaLnBrk="1" latinLnBrk="0" hangingPunct="1">
              <a:defRPr sz="2400" kern="1200">
                <a:solidFill>
                  <a:schemeClr val="tx1"/>
                </a:solidFill>
                <a:latin typeface="Times" charset="0"/>
                <a:ea typeface="ＭＳ Ｐゴシック" charset="0"/>
                <a:cs typeface="ＭＳ Ｐゴシック" charset="0"/>
              </a:defRPr>
            </a:lvl7pPr>
            <a:lvl8pPr marL="3200400" algn="l" defTabSz="457200" rtl="0" eaLnBrk="1" latinLnBrk="0" hangingPunct="1">
              <a:defRPr sz="2400" kern="1200">
                <a:solidFill>
                  <a:schemeClr val="tx1"/>
                </a:solidFill>
                <a:latin typeface="Times" charset="0"/>
                <a:ea typeface="ＭＳ Ｐゴシック" charset="0"/>
                <a:cs typeface="ＭＳ Ｐゴシック" charset="0"/>
              </a:defRPr>
            </a:lvl8pPr>
            <a:lvl9pPr marL="3657600" algn="l" defTabSz="457200" rtl="0" eaLnBrk="1" latinLnBrk="0" hangingPunct="1">
              <a:defRPr sz="2400" kern="1200">
                <a:solidFill>
                  <a:schemeClr val="tx1"/>
                </a:solidFill>
                <a:latin typeface="Times" charset="0"/>
                <a:ea typeface="ＭＳ Ｐゴシック" charset="0"/>
                <a:cs typeface="ＭＳ Ｐゴシック" charset="0"/>
              </a:defRPr>
            </a:lvl9pPr>
          </a:lstStyle>
          <a:p>
            <a:pPr algn="l"/>
            <a:r>
              <a:rPr lang="en-US" b="1" i="0" dirty="0" err="1">
                <a:solidFill>
                  <a:srgbClr val="A69C95"/>
                </a:solidFill>
                <a:latin typeface="Arial"/>
                <a:cs typeface="Arial"/>
              </a:rPr>
              <a:t>uOttawa.ca</a:t>
            </a:r>
            <a:endParaRPr lang="en-US" b="1" i="0" dirty="0">
              <a:solidFill>
                <a:srgbClr val="A69C95"/>
              </a:solidFill>
              <a:latin typeface="Arial"/>
              <a:cs typeface="Arial"/>
            </a:endParaRPr>
          </a:p>
        </p:txBody>
      </p:sp>
      <p:pic>
        <p:nvPicPr>
          <p:cNvPr id="8" name="Picture 7" descr="uOttawa_HOR_WG7.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209367" y="5947834"/>
            <a:ext cx="1697566" cy="454040"/>
          </a:xfrm>
          <a:prstGeom prst="rect">
            <a:avLst/>
          </a:prstGeom>
        </p:spPr>
      </p:pic>
    </p:spTree>
    <p:extLst>
      <p:ext uri="{BB962C8B-B14F-4D97-AF65-F5344CB8AC3E}">
        <p14:creationId xmlns:p14="http://schemas.microsoft.com/office/powerpoint/2010/main" val="4137314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t>Click to edit Master title style</a:t>
            </a:r>
            <a:endParaRPr lang="en-US"/>
          </a:p>
        </p:txBody>
      </p:sp>
      <p:sp>
        <p:nvSpPr>
          <p:cNvPr id="3" name="Content Placeholder 2"/>
          <p:cNvSpPr>
            <a:spLocks noGrp="1"/>
          </p:cNvSpPr>
          <p:nvPr>
            <p:ph sz="half" idx="1"/>
          </p:nvPr>
        </p:nvSpPr>
        <p:spPr>
          <a:xfrm>
            <a:off x="685800" y="1524000"/>
            <a:ext cx="3810000" cy="3886200"/>
          </a:xfrm>
        </p:spPr>
        <p:txBody>
          <a:bodyPr/>
          <a:lstStyle>
            <a:lvl1pPr>
              <a:defRPr sz="2800">
                <a:latin typeface="+mn-lt"/>
              </a:defRPr>
            </a:lvl1pPr>
            <a:lvl2pPr>
              <a:defRPr sz="2400">
                <a:latin typeface="+mn-lt"/>
              </a:defRPr>
            </a:lvl2pPr>
            <a:lvl3pPr>
              <a:defRPr sz="2000">
                <a:latin typeface="+mn-lt"/>
              </a:defRPr>
            </a:lvl3pPr>
            <a:lvl4pPr>
              <a:defRPr sz="1800">
                <a:latin typeface="+mn-lt"/>
              </a:defRPr>
            </a:lvl4pPr>
            <a:lvl5pPr>
              <a:defRPr sz="1800">
                <a:latin typeface="+mn-lt"/>
              </a:defRPr>
            </a:lvl5pPr>
            <a:lvl6pPr>
              <a:defRPr sz="1800"/>
            </a:lvl6pPr>
            <a:lvl7pPr>
              <a:defRPr sz="1800"/>
            </a:lvl7pPr>
            <a:lvl8pPr>
              <a:defRPr sz="1800"/>
            </a:lvl8pPr>
            <a:lvl9pPr>
              <a:defRPr sz="1800"/>
            </a:lvl9pPr>
          </a:lstStyle>
          <a:p>
            <a:pPr lvl="0"/>
            <a:r>
              <a:rPr lang="fr-CA" dirty="0"/>
              <a:t>Click to </a:t>
            </a:r>
            <a:r>
              <a:rPr lang="fr-CA" dirty="0" err="1"/>
              <a:t>edit</a:t>
            </a:r>
            <a:r>
              <a:rPr lang="fr-CA" dirty="0"/>
              <a:t> Master </a:t>
            </a:r>
            <a:r>
              <a:rPr lang="fr-CA" dirty="0" err="1"/>
              <a:t>text</a:t>
            </a:r>
            <a:r>
              <a:rPr lang="fr-CA" dirty="0"/>
              <a:t> styles</a:t>
            </a:r>
          </a:p>
          <a:p>
            <a:pPr lvl="1"/>
            <a:r>
              <a:rPr lang="fr-CA" dirty="0"/>
              <a:t>Second </a:t>
            </a:r>
            <a:r>
              <a:rPr lang="fr-CA" dirty="0" err="1"/>
              <a:t>level</a:t>
            </a:r>
            <a:endParaRPr lang="fr-CA" dirty="0"/>
          </a:p>
          <a:p>
            <a:pPr lvl="2"/>
            <a:r>
              <a:rPr lang="fr-CA" dirty="0" err="1"/>
              <a:t>Third</a:t>
            </a:r>
            <a:r>
              <a:rPr lang="fr-CA" dirty="0"/>
              <a:t> </a:t>
            </a:r>
            <a:r>
              <a:rPr lang="fr-CA" dirty="0" err="1"/>
              <a:t>level</a:t>
            </a:r>
            <a:endParaRPr lang="fr-CA" dirty="0"/>
          </a:p>
          <a:p>
            <a:pPr lvl="3"/>
            <a:r>
              <a:rPr lang="fr-CA" dirty="0" err="1"/>
              <a:t>Fourth</a:t>
            </a:r>
            <a:r>
              <a:rPr lang="fr-CA" dirty="0"/>
              <a:t> </a:t>
            </a:r>
            <a:r>
              <a:rPr lang="fr-CA" dirty="0" err="1"/>
              <a:t>level</a:t>
            </a:r>
            <a:endParaRPr lang="fr-CA" dirty="0"/>
          </a:p>
          <a:p>
            <a:pPr lvl="4"/>
            <a:r>
              <a:rPr lang="fr-CA" dirty="0" err="1"/>
              <a:t>Fifth</a:t>
            </a:r>
            <a:r>
              <a:rPr lang="fr-CA" dirty="0"/>
              <a:t> </a:t>
            </a:r>
            <a:r>
              <a:rPr lang="fr-CA" dirty="0" err="1"/>
              <a:t>level</a:t>
            </a:r>
            <a:endParaRPr lang="en-US" dirty="0"/>
          </a:p>
        </p:txBody>
      </p:sp>
      <p:sp>
        <p:nvSpPr>
          <p:cNvPr id="4" name="Content Placeholder 3"/>
          <p:cNvSpPr>
            <a:spLocks noGrp="1"/>
          </p:cNvSpPr>
          <p:nvPr>
            <p:ph sz="half" idx="2"/>
          </p:nvPr>
        </p:nvSpPr>
        <p:spPr>
          <a:xfrm>
            <a:off x="4648200" y="1524000"/>
            <a:ext cx="3810000" cy="3886200"/>
          </a:xfrm>
        </p:spPr>
        <p:txBody>
          <a:bodyPr/>
          <a:lstStyle>
            <a:lvl1pPr>
              <a:defRPr sz="2800">
                <a:latin typeface="+mn-lt"/>
              </a:defRPr>
            </a:lvl1pPr>
            <a:lvl2pPr>
              <a:defRPr sz="2400">
                <a:latin typeface="+mn-lt"/>
              </a:defRPr>
            </a:lvl2pPr>
            <a:lvl3pPr>
              <a:defRPr sz="2000">
                <a:latin typeface="+mn-lt"/>
              </a:defRPr>
            </a:lvl3pPr>
            <a:lvl4pPr>
              <a:defRPr sz="1800">
                <a:latin typeface="+mn-lt"/>
              </a:defRPr>
            </a:lvl4pPr>
            <a:lvl5pPr>
              <a:defRPr sz="1800">
                <a:latin typeface="+mn-lt"/>
              </a:defRPr>
            </a:lvl5pPr>
            <a:lvl6pPr>
              <a:defRPr sz="1800"/>
            </a:lvl6pPr>
            <a:lvl7pPr>
              <a:defRPr sz="1800"/>
            </a:lvl7pPr>
            <a:lvl8pPr>
              <a:defRPr sz="1800"/>
            </a:lvl8pPr>
            <a:lvl9pPr>
              <a:defRPr sz="1800"/>
            </a:lvl9pPr>
          </a:lstStyle>
          <a:p>
            <a:pPr lvl="0"/>
            <a:r>
              <a:rPr lang="fr-CA" dirty="0"/>
              <a:t>Click to </a:t>
            </a:r>
            <a:r>
              <a:rPr lang="fr-CA" dirty="0" err="1"/>
              <a:t>edit</a:t>
            </a:r>
            <a:r>
              <a:rPr lang="fr-CA" dirty="0"/>
              <a:t> Master </a:t>
            </a:r>
            <a:r>
              <a:rPr lang="fr-CA" dirty="0" err="1"/>
              <a:t>text</a:t>
            </a:r>
            <a:r>
              <a:rPr lang="fr-CA" dirty="0"/>
              <a:t> styles</a:t>
            </a:r>
          </a:p>
          <a:p>
            <a:pPr lvl="1"/>
            <a:r>
              <a:rPr lang="fr-CA" dirty="0"/>
              <a:t>Second </a:t>
            </a:r>
            <a:r>
              <a:rPr lang="fr-CA" dirty="0" err="1"/>
              <a:t>level</a:t>
            </a:r>
            <a:endParaRPr lang="fr-CA" dirty="0"/>
          </a:p>
          <a:p>
            <a:pPr lvl="2"/>
            <a:r>
              <a:rPr lang="fr-CA" dirty="0" err="1"/>
              <a:t>Third</a:t>
            </a:r>
            <a:r>
              <a:rPr lang="fr-CA" dirty="0"/>
              <a:t> </a:t>
            </a:r>
            <a:r>
              <a:rPr lang="fr-CA" dirty="0" err="1"/>
              <a:t>level</a:t>
            </a:r>
            <a:endParaRPr lang="fr-CA" dirty="0"/>
          </a:p>
          <a:p>
            <a:pPr lvl="3"/>
            <a:r>
              <a:rPr lang="fr-CA" dirty="0" err="1"/>
              <a:t>Fourth</a:t>
            </a:r>
            <a:r>
              <a:rPr lang="fr-CA" dirty="0"/>
              <a:t> </a:t>
            </a:r>
            <a:r>
              <a:rPr lang="fr-CA" dirty="0" err="1"/>
              <a:t>level</a:t>
            </a:r>
            <a:endParaRPr lang="fr-CA" dirty="0"/>
          </a:p>
          <a:p>
            <a:pPr lvl="4"/>
            <a:r>
              <a:rPr lang="fr-CA" dirty="0" err="1"/>
              <a:t>Fifth</a:t>
            </a:r>
            <a:r>
              <a:rPr lang="fr-CA" dirty="0"/>
              <a:t> </a:t>
            </a:r>
            <a:r>
              <a:rPr lang="fr-CA" dirty="0" err="1"/>
              <a:t>level</a:t>
            </a:r>
            <a:endParaRPr lang="en-US" dirty="0"/>
          </a:p>
        </p:txBody>
      </p:sp>
      <p:pic>
        <p:nvPicPr>
          <p:cNvPr id="5" name="Picture 4"/>
          <p:cNvPicPr>
            <a:picLocks noChangeAspect="1"/>
          </p:cNvPicPr>
          <p:nvPr userDrawn="1"/>
        </p:nvPicPr>
        <p:blipFill>
          <a:blip r:embed="rId2"/>
          <a:stretch>
            <a:fillRect/>
          </a:stretch>
        </p:blipFill>
        <p:spPr>
          <a:xfrm>
            <a:off x="-14941" y="6652164"/>
            <a:ext cx="9166412" cy="213307"/>
          </a:xfrm>
          <a:prstGeom prst="rect">
            <a:avLst/>
          </a:prstGeom>
        </p:spPr>
      </p:pic>
      <p:sp>
        <p:nvSpPr>
          <p:cNvPr id="6" name="Rectangle 5"/>
          <p:cNvSpPr/>
          <p:nvPr userDrawn="1"/>
        </p:nvSpPr>
        <p:spPr bwMode="auto">
          <a:xfrm>
            <a:off x="-6643" y="5768214"/>
            <a:ext cx="9165584" cy="886711"/>
          </a:xfrm>
          <a:prstGeom prst="rect">
            <a:avLst/>
          </a:prstGeom>
          <a:solidFill>
            <a:schemeClr val="bg1"/>
          </a:solidFill>
          <a:ln>
            <a:no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imes" pitchFamily="-110" charset="0"/>
              </a:rPr>
              <a:t> </a:t>
            </a:r>
          </a:p>
        </p:txBody>
      </p:sp>
      <p:pic>
        <p:nvPicPr>
          <p:cNvPr id="7" name="Picture 6" descr="top.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1866"/>
            <a:ext cx="9144002" cy="384305"/>
          </a:xfrm>
          <a:prstGeom prst="rect">
            <a:avLst/>
          </a:prstGeom>
        </p:spPr>
      </p:pic>
      <p:sp>
        <p:nvSpPr>
          <p:cNvPr id="8" name="Footer Placeholder 6"/>
          <p:cNvSpPr txBox="1">
            <a:spLocks noChangeArrowheads="1"/>
          </p:cNvSpPr>
          <p:nvPr userDrawn="1"/>
        </p:nvSpPr>
        <p:spPr bwMode="auto">
          <a:xfrm>
            <a:off x="179512" y="6152115"/>
            <a:ext cx="4536504"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eaLnBrk="0" fontAlgn="base" hangingPunct="0">
              <a:spcBef>
                <a:spcPct val="0"/>
              </a:spcBef>
              <a:spcAft>
                <a:spcPct val="0"/>
              </a:spcAft>
              <a:defRPr sz="1200" b="1" kern="1200">
                <a:solidFill>
                  <a:srgbClr val="A69C95"/>
                </a:solidFill>
                <a:latin typeface="Verdana" charset="0"/>
                <a:ea typeface="ＭＳ Ｐゴシック" charset="0"/>
                <a:cs typeface="Verdana" charset="0"/>
              </a:defRPr>
            </a:lvl1pPr>
            <a:lvl2pPr marL="457200" algn="l" rtl="0" fontAlgn="base">
              <a:spcBef>
                <a:spcPct val="0"/>
              </a:spcBef>
              <a:spcAft>
                <a:spcPct val="0"/>
              </a:spcAft>
              <a:defRPr sz="2400" kern="1200">
                <a:solidFill>
                  <a:schemeClr val="tx1"/>
                </a:solidFill>
                <a:latin typeface="Times" charset="0"/>
                <a:ea typeface="ＭＳ Ｐゴシック" charset="0"/>
                <a:cs typeface="ＭＳ Ｐゴシック" charset="0"/>
              </a:defRPr>
            </a:lvl2pPr>
            <a:lvl3pPr marL="914400" algn="l" rtl="0" fontAlgn="base">
              <a:spcBef>
                <a:spcPct val="0"/>
              </a:spcBef>
              <a:spcAft>
                <a:spcPct val="0"/>
              </a:spcAft>
              <a:defRPr sz="2400" kern="1200">
                <a:solidFill>
                  <a:schemeClr val="tx1"/>
                </a:solidFill>
                <a:latin typeface="Times" charset="0"/>
                <a:ea typeface="ＭＳ Ｐゴシック" charset="0"/>
                <a:cs typeface="ＭＳ Ｐゴシック" charset="0"/>
              </a:defRPr>
            </a:lvl3pPr>
            <a:lvl4pPr marL="1371600" algn="l" rtl="0" fontAlgn="base">
              <a:spcBef>
                <a:spcPct val="0"/>
              </a:spcBef>
              <a:spcAft>
                <a:spcPct val="0"/>
              </a:spcAft>
              <a:defRPr sz="2400" kern="1200">
                <a:solidFill>
                  <a:schemeClr val="tx1"/>
                </a:solidFill>
                <a:latin typeface="Times" charset="0"/>
                <a:ea typeface="ＭＳ Ｐゴシック" charset="0"/>
                <a:cs typeface="ＭＳ Ｐゴシック" charset="0"/>
              </a:defRPr>
            </a:lvl4pPr>
            <a:lvl5pPr marL="1828800" algn="l" rtl="0" fontAlgn="base">
              <a:spcBef>
                <a:spcPct val="0"/>
              </a:spcBef>
              <a:spcAft>
                <a:spcPct val="0"/>
              </a:spcAft>
              <a:defRPr sz="2400" kern="1200">
                <a:solidFill>
                  <a:schemeClr val="tx1"/>
                </a:solidFill>
                <a:latin typeface="Times" charset="0"/>
                <a:ea typeface="ＭＳ Ｐゴシック" charset="0"/>
                <a:cs typeface="ＭＳ Ｐゴシック" charset="0"/>
              </a:defRPr>
            </a:lvl5pPr>
            <a:lvl6pPr marL="2286000" algn="l" defTabSz="457200" rtl="0" eaLnBrk="1" latinLnBrk="0" hangingPunct="1">
              <a:defRPr sz="2400" kern="1200">
                <a:solidFill>
                  <a:schemeClr val="tx1"/>
                </a:solidFill>
                <a:latin typeface="Times" charset="0"/>
                <a:ea typeface="ＭＳ Ｐゴシック" charset="0"/>
                <a:cs typeface="ＭＳ Ｐゴシック" charset="0"/>
              </a:defRPr>
            </a:lvl6pPr>
            <a:lvl7pPr marL="2743200" algn="l" defTabSz="457200" rtl="0" eaLnBrk="1" latinLnBrk="0" hangingPunct="1">
              <a:defRPr sz="2400" kern="1200">
                <a:solidFill>
                  <a:schemeClr val="tx1"/>
                </a:solidFill>
                <a:latin typeface="Times" charset="0"/>
                <a:ea typeface="ＭＳ Ｐゴシック" charset="0"/>
                <a:cs typeface="ＭＳ Ｐゴシック" charset="0"/>
              </a:defRPr>
            </a:lvl7pPr>
            <a:lvl8pPr marL="3200400" algn="l" defTabSz="457200" rtl="0" eaLnBrk="1" latinLnBrk="0" hangingPunct="1">
              <a:defRPr sz="2400" kern="1200">
                <a:solidFill>
                  <a:schemeClr val="tx1"/>
                </a:solidFill>
                <a:latin typeface="Times" charset="0"/>
                <a:ea typeface="ＭＳ Ｐゴシック" charset="0"/>
                <a:cs typeface="ＭＳ Ｐゴシック" charset="0"/>
              </a:defRPr>
            </a:lvl8pPr>
            <a:lvl9pPr marL="3657600" algn="l" defTabSz="457200" rtl="0" eaLnBrk="1" latinLnBrk="0" hangingPunct="1">
              <a:defRPr sz="2400" kern="1200">
                <a:solidFill>
                  <a:schemeClr val="tx1"/>
                </a:solidFill>
                <a:latin typeface="Times" charset="0"/>
                <a:ea typeface="ＭＳ Ｐゴシック" charset="0"/>
                <a:cs typeface="ＭＳ Ｐゴシック" charset="0"/>
              </a:defRPr>
            </a:lvl9pPr>
          </a:lstStyle>
          <a:p>
            <a:pPr algn="l"/>
            <a:r>
              <a:rPr lang="en-US" b="1" i="0" dirty="0" err="1">
                <a:solidFill>
                  <a:srgbClr val="A69C95"/>
                </a:solidFill>
                <a:latin typeface="Arial"/>
                <a:cs typeface="Arial"/>
              </a:rPr>
              <a:t>uOttawa.ca</a:t>
            </a:r>
            <a:endParaRPr lang="en-US" b="1" i="0" dirty="0">
              <a:solidFill>
                <a:srgbClr val="A69C95"/>
              </a:solidFill>
              <a:latin typeface="Arial"/>
              <a:cs typeface="Arial"/>
            </a:endParaRPr>
          </a:p>
        </p:txBody>
      </p:sp>
      <p:pic>
        <p:nvPicPr>
          <p:cNvPr id="9" name="Picture 8" descr="uOttawa_HOR_WG7.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209367" y="5947834"/>
            <a:ext cx="1697566" cy="454040"/>
          </a:xfrm>
          <a:prstGeom prst="rect">
            <a:avLst/>
          </a:prstGeom>
        </p:spPr>
      </p:pic>
    </p:spTree>
    <p:extLst>
      <p:ext uri="{BB962C8B-B14F-4D97-AF65-F5344CB8AC3E}">
        <p14:creationId xmlns:p14="http://schemas.microsoft.com/office/powerpoint/2010/main" val="1805733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fr-CA"/>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fr-CA" dirty="0"/>
              <a:t>Click to </a:t>
            </a:r>
            <a:r>
              <a:rPr lang="fr-CA" dirty="0" err="1"/>
              <a:t>edit</a:t>
            </a:r>
            <a:r>
              <a:rPr lang="fr-CA" dirty="0"/>
              <a:t> Master </a:t>
            </a:r>
            <a:r>
              <a:rPr lang="fr-CA" dirty="0" err="1"/>
              <a:t>text</a:t>
            </a:r>
            <a:r>
              <a:rPr lang="fr-CA" dirty="0"/>
              <a:t> styles</a:t>
            </a:r>
          </a:p>
          <a:p>
            <a:pPr lvl="1"/>
            <a:r>
              <a:rPr lang="fr-CA" dirty="0"/>
              <a:t>Second </a:t>
            </a:r>
            <a:r>
              <a:rPr lang="fr-CA" dirty="0" err="1"/>
              <a:t>level</a:t>
            </a:r>
            <a:endParaRPr lang="fr-CA" dirty="0"/>
          </a:p>
          <a:p>
            <a:pPr lvl="2"/>
            <a:r>
              <a:rPr lang="fr-CA" dirty="0" err="1"/>
              <a:t>Third</a:t>
            </a:r>
            <a:r>
              <a:rPr lang="fr-CA" dirty="0"/>
              <a:t> </a:t>
            </a:r>
            <a:r>
              <a:rPr lang="fr-CA" dirty="0" err="1"/>
              <a:t>level</a:t>
            </a:r>
            <a:endParaRPr lang="fr-CA" dirty="0"/>
          </a:p>
          <a:p>
            <a:pPr lvl="3"/>
            <a:r>
              <a:rPr lang="fr-CA" dirty="0" err="1"/>
              <a:t>Fourth</a:t>
            </a:r>
            <a:r>
              <a:rPr lang="fr-CA" dirty="0"/>
              <a:t> </a:t>
            </a:r>
            <a:r>
              <a:rPr lang="fr-CA" dirty="0" err="1"/>
              <a:t>level</a:t>
            </a:r>
            <a:endParaRPr lang="fr-CA" dirty="0"/>
          </a:p>
          <a:p>
            <a:pPr lvl="4"/>
            <a:r>
              <a:rPr lang="fr-CA" dirty="0" err="1"/>
              <a:t>Fifth</a:t>
            </a:r>
            <a:r>
              <a:rPr lang="fr-CA" dirty="0"/>
              <a:t> </a:t>
            </a:r>
            <a:r>
              <a:rPr lang="fr-CA" dirty="0" err="1"/>
              <a:t>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fr-CA" dirty="0"/>
              <a:t>Click to </a:t>
            </a:r>
            <a:r>
              <a:rPr lang="fr-CA" dirty="0" err="1"/>
              <a:t>edit</a:t>
            </a:r>
            <a:r>
              <a:rPr lang="fr-CA" dirty="0"/>
              <a:t> Master </a:t>
            </a:r>
            <a:r>
              <a:rPr lang="fr-CA" dirty="0" err="1"/>
              <a:t>text</a:t>
            </a:r>
            <a:r>
              <a:rPr lang="fr-CA" dirty="0"/>
              <a:t> styles</a:t>
            </a:r>
          </a:p>
          <a:p>
            <a:pPr lvl="1"/>
            <a:r>
              <a:rPr lang="fr-CA" dirty="0"/>
              <a:t>Second </a:t>
            </a:r>
            <a:r>
              <a:rPr lang="fr-CA" dirty="0" err="1"/>
              <a:t>level</a:t>
            </a:r>
            <a:endParaRPr lang="fr-CA" dirty="0"/>
          </a:p>
          <a:p>
            <a:pPr lvl="2"/>
            <a:r>
              <a:rPr lang="fr-CA" dirty="0" err="1"/>
              <a:t>Third</a:t>
            </a:r>
            <a:r>
              <a:rPr lang="fr-CA" dirty="0"/>
              <a:t> </a:t>
            </a:r>
            <a:r>
              <a:rPr lang="fr-CA" dirty="0" err="1"/>
              <a:t>level</a:t>
            </a:r>
            <a:endParaRPr lang="fr-CA" dirty="0"/>
          </a:p>
          <a:p>
            <a:pPr lvl="3"/>
            <a:r>
              <a:rPr lang="fr-CA" dirty="0" err="1"/>
              <a:t>Fourth</a:t>
            </a:r>
            <a:r>
              <a:rPr lang="fr-CA" dirty="0"/>
              <a:t> </a:t>
            </a:r>
            <a:r>
              <a:rPr lang="fr-CA" dirty="0" err="1"/>
              <a:t>level</a:t>
            </a:r>
            <a:endParaRPr lang="fr-CA" dirty="0"/>
          </a:p>
          <a:p>
            <a:pPr lvl="4"/>
            <a:r>
              <a:rPr lang="fr-CA" dirty="0" err="1"/>
              <a:t>Fifth</a:t>
            </a:r>
            <a:r>
              <a:rPr lang="fr-CA" dirty="0"/>
              <a:t> </a:t>
            </a:r>
            <a:r>
              <a:rPr lang="fr-CA" dirty="0" err="1"/>
              <a:t>level</a:t>
            </a:r>
            <a:endParaRPr lang="en-US" dirty="0"/>
          </a:p>
        </p:txBody>
      </p:sp>
      <p:pic>
        <p:nvPicPr>
          <p:cNvPr id="7" name="Picture 6"/>
          <p:cNvPicPr>
            <a:picLocks noChangeAspect="1"/>
          </p:cNvPicPr>
          <p:nvPr userDrawn="1"/>
        </p:nvPicPr>
        <p:blipFill>
          <a:blip r:embed="rId2"/>
          <a:stretch>
            <a:fillRect/>
          </a:stretch>
        </p:blipFill>
        <p:spPr>
          <a:xfrm>
            <a:off x="-14941" y="6652164"/>
            <a:ext cx="9166412" cy="213307"/>
          </a:xfrm>
          <a:prstGeom prst="rect">
            <a:avLst/>
          </a:prstGeom>
        </p:spPr>
      </p:pic>
      <p:sp>
        <p:nvSpPr>
          <p:cNvPr id="8" name="Rectangle 7"/>
          <p:cNvSpPr/>
          <p:nvPr userDrawn="1"/>
        </p:nvSpPr>
        <p:spPr bwMode="auto">
          <a:xfrm>
            <a:off x="-6643" y="5768214"/>
            <a:ext cx="9165584" cy="886711"/>
          </a:xfrm>
          <a:prstGeom prst="rect">
            <a:avLst/>
          </a:prstGeom>
          <a:solidFill>
            <a:schemeClr val="bg1"/>
          </a:solidFill>
          <a:ln>
            <a:no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imes" pitchFamily="-110" charset="0"/>
              </a:rPr>
              <a:t> </a:t>
            </a:r>
          </a:p>
        </p:txBody>
      </p:sp>
      <p:pic>
        <p:nvPicPr>
          <p:cNvPr id="9" name="Picture 8" descr="top.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1866"/>
            <a:ext cx="9144002" cy="384305"/>
          </a:xfrm>
          <a:prstGeom prst="rect">
            <a:avLst/>
          </a:prstGeom>
        </p:spPr>
      </p:pic>
      <p:sp>
        <p:nvSpPr>
          <p:cNvPr id="10" name="Footer Placeholder 6"/>
          <p:cNvSpPr txBox="1">
            <a:spLocks noChangeArrowheads="1"/>
          </p:cNvSpPr>
          <p:nvPr userDrawn="1"/>
        </p:nvSpPr>
        <p:spPr bwMode="auto">
          <a:xfrm>
            <a:off x="179512" y="6152115"/>
            <a:ext cx="4536504"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eaLnBrk="0" fontAlgn="base" hangingPunct="0">
              <a:spcBef>
                <a:spcPct val="0"/>
              </a:spcBef>
              <a:spcAft>
                <a:spcPct val="0"/>
              </a:spcAft>
              <a:defRPr sz="1200" b="1" kern="1200">
                <a:solidFill>
                  <a:srgbClr val="A69C95"/>
                </a:solidFill>
                <a:latin typeface="Verdana" charset="0"/>
                <a:ea typeface="ＭＳ Ｐゴシック" charset="0"/>
                <a:cs typeface="Verdana" charset="0"/>
              </a:defRPr>
            </a:lvl1pPr>
            <a:lvl2pPr marL="457200" algn="l" rtl="0" fontAlgn="base">
              <a:spcBef>
                <a:spcPct val="0"/>
              </a:spcBef>
              <a:spcAft>
                <a:spcPct val="0"/>
              </a:spcAft>
              <a:defRPr sz="2400" kern="1200">
                <a:solidFill>
                  <a:schemeClr val="tx1"/>
                </a:solidFill>
                <a:latin typeface="Times" charset="0"/>
                <a:ea typeface="ＭＳ Ｐゴシック" charset="0"/>
                <a:cs typeface="ＭＳ Ｐゴシック" charset="0"/>
              </a:defRPr>
            </a:lvl2pPr>
            <a:lvl3pPr marL="914400" algn="l" rtl="0" fontAlgn="base">
              <a:spcBef>
                <a:spcPct val="0"/>
              </a:spcBef>
              <a:spcAft>
                <a:spcPct val="0"/>
              </a:spcAft>
              <a:defRPr sz="2400" kern="1200">
                <a:solidFill>
                  <a:schemeClr val="tx1"/>
                </a:solidFill>
                <a:latin typeface="Times" charset="0"/>
                <a:ea typeface="ＭＳ Ｐゴシック" charset="0"/>
                <a:cs typeface="ＭＳ Ｐゴシック" charset="0"/>
              </a:defRPr>
            </a:lvl3pPr>
            <a:lvl4pPr marL="1371600" algn="l" rtl="0" fontAlgn="base">
              <a:spcBef>
                <a:spcPct val="0"/>
              </a:spcBef>
              <a:spcAft>
                <a:spcPct val="0"/>
              </a:spcAft>
              <a:defRPr sz="2400" kern="1200">
                <a:solidFill>
                  <a:schemeClr val="tx1"/>
                </a:solidFill>
                <a:latin typeface="Times" charset="0"/>
                <a:ea typeface="ＭＳ Ｐゴシック" charset="0"/>
                <a:cs typeface="ＭＳ Ｐゴシック" charset="0"/>
              </a:defRPr>
            </a:lvl4pPr>
            <a:lvl5pPr marL="1828800" algn="l" rtl="0" fontAlgn="base">
              <a:spcBef>
                <a:spcPct val="0"/>
              </a:spcBef>
              <a:spcAft>
                <a:spcPct val="0"/>
              </a:spcAft>
              <a:defRPr sz="2400" kern="1200">
                <a:solidFill>
                  <a:schemeClr val="tx1"/>
                </a:solidFill>
                <a:latin typeface="Times" charset="0"/>
                <a:ea typeface="ＭＳ Ｐゴシック" charset="0"/>
                <a:cs typeface="ＭＳ Ｐゴシック" charset="0"/>
              </a:defRPr>
            </a:lvl5pPr>
            <a:lvl6pPr marL="2286000" algn="l" defTabSz="457200" rtl="0" eaLnBrk="1" latinLnBrk="0" hangingPunct="1">
              <a:defRPr sz="2400" kern="1200">
                <a:solidFill>
                  <a:schemeClr val="tx1"/>
                </a:solidFill>
                <a:latin typeface="Times" charset="0"/>
                <a:ea typeface="ＭＳ Ｐゴシック" charset="0"/>
                <a:cs typeface="ＭＳ Ｐゴシック" charset="0"/>
              </a:defRPr>
            </a:lvl6pPr>
            <a:lvl7pPr marL="2743200" algn="l" defTabSz="457200" rtl="0" eaLnBrk="1" latinLnBrk="0" hangingPunct="1">
              <a:defRPr sz="2400" kern="1200">
                <a:solidFill>
                  <a:schemeClr val="tx1"/>
                </a:solidFill>
                <a:latin typeface="Times" charset="0"/>
                <a:ea typeface="ＭＳ Ｐゴシック" charset="0"/>
                <a:cs typeface="ＭＳ Ｐゴシック" charset="0"/>
              </a:defRPr>
            </a:lvl7pPr>
            <a:lvl8pPr marL="3200400" algn="l" defTabSz="457200" rtl="0" eaLnBrk="1" latinLnBrk="0" hangingPunct="1">
              <a:defRPr sz="2400" kern="1200">
                <a:solidFill>
                  <a:schemeClr val="tx1"/>
                </a:solidFill>
                <a:latin typeface="Times" charset="0"/>
                <a:ea typeface="ＭＳ Ｐゴシック" charset="0"/>
                <a:cs typeface="ＭＳ Ｐゴシック" charset="0"/>
              </a:defRPr>
            </a:lvl8pPr>
            <a:lvl9pPr marL="3657600" algn="l" defTabSz="457200" rtl="0" eaLnBrk="1" latinLnBrk="0" hangingPunct="1">
              <a:defRPr sz="2400" kern="1200">
                <a:solidFill>
                  <a:schemeClr val="tx1"/>
                </a:solidFill>
                <a:latin typeface="Times" charset="0"/>
                <a:ea typeface="ＭＳ Ｐゴシック" charset="0"/>
                <a:cs typeface="ＭＳ Ｐゴシック" charset="0"/>
              </a:defRPr>
            </a:lvl9pPr>
          </a:lstStyle>
          <a:p>
            <a:pPr algn="l"/>
            <a:r>
              <a:rPr lang="en-US" b="1" i="0" dirty="0" err="1">
                <a:solidFill>
                  <a:srgbClr val="A69C95"/>
                </a:solidFill>
                <a:latin typeface="Arial"/>
                <a:cs typeface="Arial"/>
              </a:rPr>
              <a:t>uOttawa.ca</a:t>
            </a:r>
            <a:endParaRPr lang="en-US" b="1" i="0" dirty="0">
              <a:solidFill>
                <a:srgbClr val="A69C95"/>
              </a:solidFill>
              <a:latin typeface="Arial"/>
              <a:cs typeface="Arial"/>
            </a:endParaRPr>
          </a:p>
        </p:txBody>
      </p:sp>
      <p:pic>
        <p:nvPicPr>
          <p:cNvPr id="11" name="Picture 10" descr="uOttawa_HOR_WG7.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209367" y="5947834"/>
            <a:ext cx="1697566" cy="454040"/>
          </a:xfrm>
          <a:prstGeom prst="rect">
            <a:avLst/>
          </a:prstGeom>
        </p:spPr>
      </p:pic>
    </p:spTree>
    <p:extLst>
      <p:ext uri="{BB962C8B-B14F-4D97-AF65-F5344CB8AC3E}">
        <p14:creationId xmlns:p14="http://schemas.microsoft.com/office/powerpoint/2010/main" val="3972345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t>Click to edit Master title style</a:t>
            </a:r>
            <a:endParaRPr lang="en-US"/>
          </a:p>
        </p:txBody>
      </p:sp>
      <p:pic>
        <p:nvPicPr>
          <p:cNvPr id="3" name="Picture 2"/>
          <p:cNvPicPr>
            <a:picLocks noChangeAspect="1"/>
          </p:cNvPicPr>
          <p:nvPr userDrawn="1"/>
        </p:nvPicPr>
        <p:blipFill>
          <a:blip r:embed="rId2"/>
          <a:stretch>
            <a:fillRect/>
          </a:stretch>
        </p:blipFill>
        <p:spPr>
          <a:xfrm>
            <a:off x="-14941" y="6652164"/>
            <a:ext cx="9166412" cy="213307"/>
          </a:xfrm>
          <a:prstGeom prst="rect">
            <a:avLst/>
          </a:prstGeom>
        </p:spPr>
      </p:pic>
      <p:sp>
        <p:nvSpPr>
          <p:cNvPr id="4" name="Rectangle 3"/>
          <p:cNvSpPr/>
          <p:nvPr userDrawn="1"/>
        </p:nvSpPr>
        <p:spPr bwMode="auto">
          <a:xfrm>
            <a:off x="-6643" y="5768214"/>
            <a:ext cx="9165584" cy="886711"/>
          </a:xfrm>
          <a:prstGeom prst="rect">
            <a:avLst/>
          </a:prstGeom>
          <a:solidFill>
            <a:schemeClr val="bg1"/>
          </a:solidFill>
          <a:ln>
            <a:no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imes" pitchFamily="-110" charset="0"/>
              </a:rPr>
              <a:t> </a:t>
            </a:r>
          </a:p>
        </p:txBody>
      </p:sp>
      <p:pic>
        <p:nvPicPr>
          <p:cNvPr id="5" name="Picture 4" descr="top.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1866"/>
            <a:ext cx="9144002" cy="384305"/>
          </a:xfrm>
          <a:prstGeom prst="rect">
            <a:avLst/>
          </a:prstGeom>
        </p:spPr>
      </p:pic>
      <p:sp>
        <p:nvSpPr>
          <p:cNvPr id="6" name="Footer Placeholder 6"/>
          <p:cNvSpPr txBox="1">
            <a:spLocks noChangeArrowheads="1"/>
          </p:cNvSpPr>
          <p:nvPr userDrawn="1"/>
        </p:nvSpPr>
        <p:spPr bwMode="auto">
          <a:xfrm>
            <a:off x="179512" y="6152115"/>
            <a:ext cx="4536504"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eaLnBrk="0" fontAlgn="base" hangingPunct="0">
              <a:spcBef>
                <a:spcPct val="0"/>
              </a:spcBef>
              <a:spcAft>
                <a:spcPct val="0"/>
              </a:spcAft>
              <a:defRPr sz="1200" b="1" kern="1200">
                <a:solidFill>
                  <a:srgbClr val="A69C95"/>
                </a:solidFill>
                <a:latin typeface="Verdana" charset="0"/>
                <a:ea typeface="ＭＳ Ｐゴシック" charset="0"/>
                <a:cs typeface="Verdana" charset="0"/>
              </a:defRPr>
            </a:lvl1pPr>
            <a:lvl2pPr marL="457200" algn="l" rtl="0" fontAlgn="base">
              <a:spcBef>
                <a:spcPct val="0"/>
              </a:spcBef>
              <a:spcAft>
                <a:spcPct val="0"/>
              </a:spcAft>
              <a:defRPr sz="2400" kern="1200">
                <a:solidFill>
                  <a:schemeClr val="tx1"/>
                </a:solidFill>
                <a:latin typeface="Times" charset="0"/>
                <a:ea typeface="ＭＳ Ｐゴシック" charset="0"/>
                <a:cs typeface="ＭＳ Ｐゴシック" charset="0"/>
              </a:defRPr>
            </a:lvl2pPr>
            <a:lvl3pPr marL="914400" algn="l" rtl="0" fontAlgn="base">
              <a:spcBef>
                <a:spcPct val="0"/>
              </a:spcBef>
              <a:spcAft>
                <a:spcPct val="0"/>
              </a:spcAft>
              <a:defRPr sz="2400" kern="1200">
                <a:solidFill>
                  <a:schemeClr val="tx1"/>
                </a:solidFill>
                <a:latin typeface="Times" charset="0"/>
                <a:ea typeface="ＭＳ Ｐゴシック" charset="0"/>
                <a:cs typeface="ＭＳ Ｐゴシック" charset="0"/>
              </a:defRPr>
            </a:lvl3pPr>
            <a:lvl4pPr marL="1371600" algn="l" rtl="0" fontAlgn="base">
              <a:spcBef>
                <a:spcPct val="0"/>
              </a:spcBef>
              <a:spcAft>
                <a:spcPct val="0"/>
              </a:spcAft>
              <a:defRPr sz="2400" kern="1200">
                <a:solidFill>
                  <a:schemeClr val="tx1"/>
                </a:solidFill>
                <a:latin typeface="Times" charset="0"/>
                <a:ea typeface="ＭＳ Ｐゴシック" charset="0"/>
                <a:cs typeface="ＭＳ Ｐゴシック" charset="0"/>
              </a:defRPr>
            </a:lvl4pPr>
            <a:lvl5pPr marL="1828800" algn="l" rtl="0" fontAlgn="base">
              <a:spcBef>
                <a:spcPct val="0"/>
              </a:spcBef>
              <a:spcAft>
                <a:spcPct val="0"/>
              </a:spcAft>
              <a:defRPr sz="2400" kern="1200">
                <a:solidFill>
                  <a:schemeClr val="tx1"/>
                </a:solidFill>
                <a:latin typeface="Times" charset="0"/>
                <a:ea typeface="ＭＳ Ｐゴシック" charset="0"/>
                <a:cs typeface="ＭＳ Ｐゴシック" charset="0"/>
              </a:defRPr>
            </a:lvl5pPr>
            <a:lvl6pPr marL="2286000" algn="l" defTabSz="457200" rtl="0" eaLnBrk="1" latinLnBrk="0" hangingPunct="1">
              <a:defRPr sz="2400" kern="1200">
                <a:solidFill>
                  <a:schemeClr val="tx1"/>
                </a:solidFill>
                <a:latin typeface="Times" charset="0"/>
                <a:ea typeface="ＭＳ Ｐゴシック" charset="0"/>
                <a:cs typeface="ＭＳ Ｐゴシック" charset="0"/>
              </a:defRPr>
            </a:lvl6pPr>
            <a:lvl7pPr marL="2743200" algn="l" defTabSz="457200" rtl="0" eaLnBrk="1" latinLnBrk="0" hangingPunct="1">
              <a:defRPr sz="2400" kern="1200">
                <a:solidFill>
                  <a:schemeClr val="tx1"/>
                </a:solidFill>
                <a:latin typeface="Times" charset="0"/>
                <a:ea typeface="ＭＳ Ｐゴシック" charset="0"/>
                <a:cs typeface="ＭＳ Ｐゴシック" charset="0"/>
              </a:defRPr>
            </a:lvl7pPr>
            <a:lvl8pPr marL="3200400" algn="l" defTabSz="457200" rtl="0" eaLnBrk="1" latinLnBrk="0" hangingPunct="1">
              <a:defRPr sz="2400" kern="1200">
                <a:solidFill>
                  <a:schemeClr val="tx1"/>
                </a:solidFill>
                <a:latin typeface="Times" charset="0"/>
                <a:ea typeface="ＭＳ Ｐゴシック" charset="0"/>
                <a:cs typeface="ＭＳ Ｐゴシック" charset="0"/>
              </a:defRPr>
            </a:lvl8pPr>
            <a:lvl9pPr marL="3657600" algn="l" defTabSz="457200" rtl="0" eaLnBrk="1" latinLnBrk="0" hangingPunct="1">
              <a:defRPr sz="2400" kern="1200">
                <a:solidFill>
                  <a:schemeClr val="tx1"/>
                </a:solidFill>
                <a:latin typeface="Times" charset="0"/>
                <a:ea typeface="ＭＳ Ｐゴシック" charset="0"/>
                <a:cs typeface="ＭＳ Ｐゴシック" charset="0"/>
              </a:defRPr>
            </a:lvl9pPr>
          </a:lstStyle>
          <a:p>
            <a:pPr algn="l"/>
            <a:r>
              <a:rPr lang="en-US" b="1" i="0" dirty="0" err="1">
                <a:solidFill>
                  <a:srgbClr val="A69C95"/>
                </a:solidFill>
                <a:latin typeface="Arial"/>
                <a:cs typeface="Arial"/>
              </a:rPr>
              <a:t>uOttawa.ca</a:t>
            </a:r>
            <a:endParaRPr lang="en-US" b="1" i="0" dirty="0">
              <a:solidFill>
                <a:srgbClr val="A69C95"/>
              </a:solidFill>
              <a:latin typeface="Arial"/>
              <a:cs typeface="Arial"/>
            </a:endParaRPr>
          </a:p>
        </p:txBody>
      </p:sp>
      <p:pic>
        <p:nvPicPr>
          <p:cNvPr id="7" name="Picture 6" descr="uOttawa_HOR_WG7.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209367" y="5947834"/>
            <a:ext cx="1697566" cy="454040"/>
          </a:xfrm>
          <a:prstGeom prst="rect">
            <a:avLst/>
          </a:prstGeom>
        </p:spPr>
      </p:pic>
    </p:spTree>
    <p:extLst>
      <p:ext uri="{BB962C8B-B14F-4D97-AF65-F5344CB8AC3E}">
        <p14:creationId xmlns:p14="http://schemas.microsoft.com/office/powerpoint/2010/main" val="2290011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stretch>
            <a:fillRect/>
          </a:stretch>
        </p:blipFill>
        <p:spPr>
          <a:xfrm>
            <a:off x="-14941" y="6652164"/>
            <a:ext cx="9166412" cy="213307"/>
          </a:xfrm>
          <a:prstGeom prst="rect">
            <a:avLst/>
          </a:prstGeom>
        </p:spPr>
      </p:pic>
      <p:sp>
        <p:nvSpPr>
          <p:cNvPr id="3" name="Rectangle 2"/>
          <p:cNvSpPr/>
          <p:nvPr userDrawn="1"/>
        </p:nvSpPr>
        <p:spPr bwMode="auto">
          <a:xfrm>
            <a:off x="-6643" y="5768214"/>
            <a:ext cx="9165584" cy="886711"/>
          </a:xfrm>
          <a:prstGeom prst="rect">
            <a:avLst/>
          </a:prstGeom>
          <a:solidFill>
            <a:schemeClr val="bg1"/>
          </a:solidFill>
          <a:ln>
            <a:no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imes" pitchFamily="-110" charset="0"/>
              </a:rPr>
              <a:t> </a:t>
            </a:r>
          </a:p>
        </p:txBody>
      </p:sp>
      <p:pic>
        <p:nvPicPr>
          <p:cNvPr id="4" name="Picture 3" descr="top.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1866"/>
            <a:ext cx="9144002" cy="384305"/>
          </a:xfrm>
          <a:prstGeom prst="rect">
            <a:avLst/>
          </a:prstGeom>
        </p:spPr>
      </p:pic>
      <p:sp>
        <p:nvSpPr>
          <p:cNvPr id="5" name="Footer Placeholder 6"/>
          <p:cNvSpPr txBox="1">
            <a:spLocks noChangeArrowheads="1"/>
          </p:cNvSpPr>
          <p:nvPr userDrawn="1"/>
        </p:nvSpPr>
        <p:spPr bwMode="auto">
          <a:xfrm>
            <a:off x="179512" y="6152115"/>
            <a:ext cx="4536504"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eaLnBrk="0" fontAlgn="base" hangingPunct="0">
              <a:spcBef>
                <a:spcPct val="0"/>
              </a:spcBef>
              <a:spcAft>
                <a:spcPct val="0"/>
              </a:spcAft>
              <a:defRPr sz="1200" b="1" kern="1200">
                <a:solidFill>
                  <a:srgbClr val="A69C95"/>
                </a:solidFill>
                <a:latin typeface="Verdana" charset="0"/>
                <a:ea typeface="ＭＳ Ｐゴシック" charset="0"/>
                <a:cs typeface="Verdana" charset="0"/>
              </a:defRPr>
            </a:lvl1pPr>
            <a:lvl2pPr marL="457200" algn="l" rtl="0" fontAlgn="base">
              <a:spcBef>
                <a:spcPct val="0"/>
              </a:spcBef>
              <a:spcAft>
                <a:spcPct val="0"/>
              </a:spcAft>
              <a:defRPr sz="2400" kern="1200">
                <a:solidFill>
                  <a:schemeClr val="tx1"/>
                </a:solidFill>
                <a:latin typeface="Times" charset="0"/>
                <a:ea typeface="ＭＳ Ｐゴシック" charset="0"/>
                <a:cs typeface="ＭＳ Ｐゴシック" charset="0"/>
              </a:defRPr>
            </a:lvl2pPr>
            <a:lvl3pPr marL="914400" algn="l" rtl="0" fontAlgn="base">
              <a:spcBef>
                <a:spcPct val="0"/>
              </a:spcBef>
              <a:spcAft>
                <a:spcPct val="0"/>
              </a:spcAft>
              <a:defRPr sz="2400" kern="1200">
                <a:solidFill>
                  <a:schemeClr val="tx1"/>
                </a:solidFill>
                <a:latin typeface="Times" charset="0"/>
                <a:ea typeface="ＭＳ Ｐゴシック" charset="0"/>
                <a:cs typeface="ＭＳ Ｐゴシック" charset="0"/>
              </a:defRPr>
            </a:lvl3pPr>
            <a:lvl4pPr marL="1371600" algn="l" rtl="0" fontAlgn="base">
              <a:spcBef>
                <a:spcPct val="0"/>
              </a:spcBef>
              <a:spcAft>
                <a:spcPct val="0"/>
              </a:spcAft>
              <a:defRPr sz="2400" kern="1200">
                <a:solidFill>
                  <a:schemeClr val="tx1"/>
                </a:solidFill>
                <a:latin typeface="Times" charset="0"/>
                <a:ea typeface="ＭＳ Ｐゴシック" charset="0"/>
                <a:cs typeface="ＭＳ Ｐゴシック" charset="0"/>
              </a:defRPr>
            </a:lvl4pPr>
            <a:lvl5pPr marL="1828800" algn="l" rtl="0" fontAlgn="base">
              <a:spcBef>
                <a:spcPct val="0"/>
              </a:spcBef>
              <a:spcAft>
                <a:spcPct val="0"/>
              </a:spcAft>
              <a:defRPr sz="2400" kern="1200">
                <a:solidFill>
                  <a:schemeClr val="tx1"/>
                </a:solidFill>
                <a:latin typeface="Times" charset="0"/>
                <a:ea typeface="ＭＳ Ｐゴシック" charset="0"/>
                <a:cs typeface="ＭＳ Ｐゴシック" charset="0"/>
              </a:defRPr>
            </a:lvl5pPr>
            <a:lvl6pPr marL="2286000" algn="l" defTabSz="457200" rtl="0" eaLnBrk="1" latinLnBrk="0" hangingPunct="1">
              <a:defRPr sz="2400" kern="1200">
                <a:solidFill>
                  <a:schemeClr val="tx1"/>
                </a:solidFill>
                <a:latin typeface="Times" charset="0"/>
                <a:ea typeface="ＭＳ Ｐゴシック" charset="0"/>
                <a:cs typeface="ＭＳ Ｐゴシック" charset="0"/>
              </a:defRPr>
            </a:lvl6pPr>
            <a:lvl7pPr marL="2743200" algn="l" defTabSz="457200" rtl="0" eaLnBrk="1" latinLnBrk="0" hangingPunct="1">
              <a:defRPr sz="2400" kern="1200">
                <a:solidFill>
                  <a:schemeClr val="tx1"/>
                </a:solidFill>
                <a:latin typeface="Times" charset="0"/>
                <a:ea typeface="ＭＳ Ｐゴシック" charset="0"/>
                <a:cs typeface="ＭＳ Ｐゴシック" charset="0"/>
              </a:defRPr>
            </a:lvl7pPr>
            <a:lvl8pPr marL="3200400" algn="l" defTabSz="457200" rtl="0" eaLnBrk="1" latinLnBrk="0" hangingPunct="1">
              <a:defRPr sz="2400" kern="1200">
                <a:solidFill>
                  <a:schemeClr val="tx1"/>
                </a:solidFill>
                <a:latin typeface="Times" charset="0"/>
                <a:ea typeface="ＭＳ Ｐゴシック" charset="0"/>
                <a:cs typeface="ＭＳ Ｐゴシック" charset="0"/>
              </a:defRPr>
            </a:lvl8pPr>
            <a:lvl9pPr marL="3657600" algn="l" defTabSz="457200" rtl="0" eaLnBrk="1" latinLnBrk="0" hangingPunct="1">
              <a:defRPr sz="2400" kern="1200">
                <a:solidFill>
                  <a:schemeClr val="tx1"/>
                </a:solidFill>
                <a:latin typeface="Times" charset="0"/>
                <a:ea typeface="ＭＳ Ｐゴシック" charset="0"/>
                <a:cs typeface="ＭＳ Ｐゴシック" charset="0"/>
              </a:defRPr>
            </a:lvl9pPr>
          </a:lstStyle>
          <a:p>
            <a:pPr algn="l"/>
            <a:r>
              <a:rPr lang="en-US" b="1" i="0" dirty="0" err="1">
                <a:solidFill>
                  <a:srgbClr val="A69C95"/>
                </a:solidFill>
                <a:latin typeface="Arial"/>
                <a:cs typeface="Arial"/>
              </a:rPr>
              <a:t>uOttawa.ca</a:t>
            </a:r>
            <a:endParaRPr lang="en-US" b="1" i="0" dirty="0">
              <a:solidFill>
                <a:srgbClr val="A69C95"/>
              </a:solidFill>
              <a:latin typeface="Arial"/>
              <a:cs typeface="Arial"/>
            </a:endParaRPr>
          </a:p>
        </p:txBody>
      </p:sp>
      <p:pic>
        <p:nvPicPr>
          <p:cNvPr id="6" name="Picture 5" descr="uOttawa_HOR_WG7.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209367" y="5947834"/>
            <a:ext cx="1697566" cy="454040"/>
          </a:xfrm>
          <a:prstGeom prst="rect">
            <a:avLst/>
          </a:prstGeom>
        </p:spPr>
      </p:pic>
    </p:spTree>
    <p:extLst>
      <p:ext uri="{BB962C8B-B14F-4D97-AF65-F5344CB8AC3E}">
        <p14:creationId xmlns:p14="http://schemas.microsoft.com/office/powerpoint/2010/main" val="3493743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04664"/>
            <a:ext cx="3008313" cy="1162050"/>
          </a:xfrm>
        </p:spPr>
        <p:txBody>
          <a:bodyPr anchor="b"/>
          <a:lstStyle>
            <a:lvl1pPr algn="l">
              <a:defRPr sz="2000" b="1"/>
            </a:lvl1pPr>
          </a:lstStyle>
          <a:p>
            <a:r>
              <a:rPr lang="fr-CA" dirty="0"/>
              <a:t>Click to </a:t>
            </a:r>
            <a:r>
              <a:rPr lang="fr-CA" dirty="0" err="1"/>
              <a:t>edit</a:t>
            </a:r>
            <a:r>
              <a:rPr lang="fr-CA" dirty="0"/>
              <a:t> Master </a:t>
            </a:r>
            <a:r>
              <a:rPr lang="fr-CA" dirty="0" err="1"/>
              <a:t>title</a:t>
            </a:r>
            <a:r>
              <a:rPr lang="fr-CA" dirty="0"/>
              <a:t> style</a:t>
            </a:r>
            <a:endParaRPr lang="en-US" dirty="0"/>
          </a:p>
        </p:txBody>
      </p:sp>
      <p:sp>
        <p:nvSpPr>
          <p:cNvPr id="3" name="Content Placeholder 2"/>
          <p:cNvSpPr>
            <a:spLocks noGrp="1"/>
          </p:cNvSpPr>
          <p:nvPr>
            <p:ph idx="1"/>
          </p:nvPr>
        </p:nvSpPr>
        <p:spPr>
          <a:xfrm>
            <a:off x="3575050" y="404664"/>
            <a:ext cx="5111750" cy="5853113"/>
          </a:xfrm>
        </p:spPr>
        <p:txBody>
          <a:bodyPr/>
          <a:lstStyle>
            <a:lvl1pPr>
              <a:defRPr sz="3200">
                <a:latin typeface="+mn-lt"/>
              </a:defRPr>
            </a:lvl1pPr>
            <a:lvl2pPr>
              <a:defRPr sz="2800">
                <a:latin typeface="+mn-lt"/>
              </a:defRPr>
            </a:lvl2pPr>
            <a:lvl3pPr>
              <a:defRPr sz="2400">
                <a:latin typeface="+mn-lt"/>
              </a:defRPr>
            </a:lvl3pPr>
            <a:lvl4pPr>
              <a:defRPr sz="2000">
                <a:latin typeface="+mn-lt"/>
              </a:defRPr>
            </a:lvl4pPr>
            <a:lvl5pPr>
              <a:defRPr sz="2000">
                <a:latin typeface="+mn-lt"/>
              </a:defRPr>
            </a:lvl5pPr>
            <a:lvl6pPr>
              <a:defRPr sz="2000"/>
            </a:lvl6pPr>
            <a:lvl7pPr>
              <a:defRPr sz="2000"/>
            </a:lvl7pPr>
            <a:lvl8pPr>
              <a:defRPr sz="2000"/>
            </a:lvl8pPr>
            <a:lvl9pPr>
              <a:defRPr sz="2000"/>
            </a:lvl9pPr>
          </a:lstStyle>
          <a:p>
            <a:pPr lvl="0"/>
            <a:r>
              <a:rPr lang="fr-CA" dirty="0"/>
              <a:t>Click to </a:t>
            </a:r>
            <a:r>
              <a:rPr lang="fr-CA" dirty="0" err="1"/>
              <a:t>edit</a:t>
            </a:r>
            <a:r>
              <a:rPr lang="fr-CA" dirty="0"/>
              <a:t> Master </a:t>
            </a:r>
            <a:r>
              <a:rPr lang="fr-CA" dirty="0" err="1"/>
              <a:t>text</a:t>
            </a:r>
            <a:r>
              <a:rPr lang="fr-CA" dirty="0"/>
              <a:t> styles</a:t>
            </a:r>
          </a:p>
          <a:p>
            <a:pPr lvl="1"/>
            <a:r>
              <a:rPr lang="fr-CA" dirty="0"/>
              <a:t>Second </a:t>
            </a:r>
            <a:r>
              <a:rPr lang="fr-CA" dirty="0" err="1"/>
              <a:t>level</a:t>
            </a:r>
            <a:endParaRPr lang="fr-CA" dirty="0"/>
          </a:p>
          <a:p>
            <a:pPr lvl="2"/>
            <a:r>
              <a:rPr lang="fr-CA" dirty="0" err="1"/>
              <a:t>Third</a:t>
            </a:r>
            <a:r>
              <a:rPr lang="fr-CA" dirty="0"/>
              <a:t> </a:t>
            </a:r>
            <a:r>
              <a:rPr lang="fr-CA" dirty="0" err="1"/>
              <a:t>level</a:t>
            </a:r>
            <a:endParaRPr lang="fr-CA" dirty="0"/>
          </a:p>
          <a:p>
            <a:pPr lvl="3"/>
            <a:r>
              <a:rPr lang="fr-CA" dirty="0" err="1"/>
              <a:t>Fourth</a:t>
            </a:r>
            <a:r>
              <a:rPr lang="fr-CA" dirty="0"/>
              <a:t> </a:t>
            </a:r>
            <a:r>
              <a:rPr lang="fr-CA" dirty="0" err="1"/>
              <a:t>level</a:t>
            </a:r>
            <a:endParaRPr lang="fr-CA" dirty="0"/>
          </a:p>
          <a:p>
            <a:pPr lvl="4"/>
            <a:r>
              <a:rPr lang="fr-CA" dirty="0" err="1"/>
              <a:t>Fifth</a:t>
            </a:r>
            <a:r>
              <a:rPr lang="fr-CA" dirty="0"/>
              <a:t> </a:t>
            </a:r>
            <a:r>
              <a:rPr lang="fr-CA" dirty="0" err="1"/>
              <a:t>level</a:t>
            </a:r>
            <a:endParaRPr lang="en-US" dirty="0"/>
          </a:p>
        </p:txBody>
      </p:sp>
      <p:sp>
        <p:nvSpPr>
          <p:cNvPr id="4" name="Text Placeholder 3"/>
          <p:cNvSpPr>
            <a:spLocks noGrp="1"/>
          </p:cNvSpPr>
          <p:nvPr>
            <p:ph type="body" sz="half" idx="2"/>
          </p:nvPr>
        </p:nvSpPr>
        <p:spPr>
          <a:xfrm>
            <a:off x="457200" y="1772816"/>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A"/>
              <a:t>Click to edit Master text styles</a:t>
            </a:r>
          </a:p>
        </p:txBody>
      </p:sp>
      <p:pic>
        <p:nvPicPr>
          <p:cNvPr id="5" name="Picture 4"/>
          <p:cNvPicPr>
            <a:picLocks noChangeAspect="1"/>
          </p:cNvPicPr>
          <p:nvPr userDrawn="1"/>
        </p:nvPicPr>
        <p:blipFill>
          <a:blip r:embed="rId2"/>
          <a:stretch>
            <a:fillRect/>
          </a:stretch>
        </p:blipFill>
        <p:spPr>
          <a:xfrm>
            <a:off x="-14941" y="6652164"/>
            <a:ext cx="9166412" cy="213307"/>
          </a:xfrm>
          <a:prstGeom prst="rect">
            <a:avLst/>
          </a:prstGeom>
        </p:spPr>
      </p:pic>
      <p:sp>
        <p:nvSpPr>
          <p:cNvPr id="6" name="Rectangle 5"/>
          <p:cNvSpPr/>
          <p:nvPr userDrawn="1"/>
        </p:nvSpPr>
        <p:spPr bwMode="auto">
          <a:xfrm>
            <a:off x="-6643" y="5768214"/>
            <a:ext cx="9165584" cy="886711"/>
          </a:xfrm>
          <a:prstGeom prst="rect">
            <a:avLst/>
          </a:prstGeom>
          <a:solidFill>
            <a:schemeClr val="bg1"/>
          </a:solidFill>
          <a:ln>
            <a:no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imes" pitchFamily="-110" charset="0"/>
              </a:rPr>
              <a:t> </a:t>
            </a:r>
          </a:p>
        </p:txBody>
      </p:sp>
      <p:pic>
        <p:nvPicPr>
          <p:cNvPr id="7" name="Picture 6" descr="top.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1866"/>
            <a:ext cx="9144002" cy="384305"/>
          </a:xfrm>
          <a:prstGeom prst="rect">
            <a:avLst/>
          </a:prstGeom>
        </p:spPr>
      </p:pic>
      <p:sp>
        <p:nvSpPr>
          <p:cNvPr id="8" name="Footer Placeholder 6"/>
          <p:cNvSpPr txBox="1">
            <a:spLocks noChangeArrowheads="1"/>
          </p:cNvSpPr>
          <p:nvPr userDrawn="1"/>
        </p:nvSpPr>
        <p:spPr bwMode="auto">
          <a:xfrm>
            <a:off x="179512" y="6152115"/>
            <a:ext cx="4536504"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eaLnBrk="0" fontAlgn="base" hangingPunct="0">
              <a:spcBef>
                <a:spcPct val="0"/>
              </a:spcBef>
              <a:spcAft>
                <a:spcPct val="0"/>
              </a:spcAft>
              <a:defRPr sz="1200" b="1" kern="1200">
                <a:solidFill>
                  <a:srgbClr val="A69C95"/>
                </a:solidFill>
                <a:latin typeface="Verdana" charset="0"/>
                <a:ea typeface="ＭＳ Ｐゴシック" charset="0"/>
                <a:cs typeface="Verdana" charset="0"/>
              </a:defRPr>
            </a:lvl1pPr>
            <a:lvl2pPr marL="457200" algn="l" rtl="0" fontAlgn="base">
              <a:spcBef>
                <a:spcPct val="0"/>
              </a:spcBef>
              <a:spcAft>
                <a:spcPct val="0"/>
              </a:spcAft>
              <a:defRPr sz="2400" kern="1200">
                <a:solidFill>
                  <a:schemeClr val="tx1"/>
                </a:solidFill>
                <a:latin typeface="Times" charset="0"/>
                <a:ea typeface="ＭＳ Ｐゴシック" charset="0"/>
                <a:cs typeface="ＭＳ Ｐゴシック" charset="0"/>
              </a:defRPr>
            </a:lvl2pPr>
            <a:lvl3pPr marL="914400" algn="l" rtl="0" fontAlgn="base">
              <a:spcBef>
                <a:spcPct val="0"/>
              </a:spcBef>
              <a:spcAft>
                <a:spcPct val="0"/>
              </a:spcAft>
              <a:defRPr sz="2400" kern="1200">
                <a:solidFill>
                  <a:schemeClr val="tx1"/>
                </a:solidFill>
                <a:latin typeface="Times" charset="0"/>
                <a:ea typeface="ＭＳ Ｐゴシック" charset="0"/>
                <a:cs typeface="ＭＳ Ｐゴシック" charset="0"/>
              </a:defRPr>
            </a:lvl3pPr>
            <a:lvl4pPr marL="1371600" algn="l" rtl="0" fontAlgn="base">
              <a:spcBef>
                <a:spcPct val="0"/>
              </a:spcBef>
              <a:spcAft>
                <a:spcPct val="0"/>
              </a:spcAft>
              <a:defRPr sz="2400" kern="1200">
                <a:solidFill>
                  <a:schemeClr val="tx1"/>
                </a:solidFill>
                <a:latin typeface="Times" charset="0"/>
                <a:ea typeface="ＭＳ Ｐゴシック" charset="0"/>
                <a:cs typeface="ＭＳ Ｐゴシック" charset="0"/>
              </a:defRPr>
            </a:lvl4pPr>
            <a:lvl5pPr marL="1828800" algn="l" rtl="0" fontAlgn="base">
              <a:spcBef>
                <a:spcPct val="0"/>
              </a:spcBef>
              <a:spcAft>
                <a:spcPct val="0"/>
              </a:spcAft>
              <a:defRPr sz="2400" kern="1200">
                <a:solidFill>
                  <a:schemeClr val="tx1"/>
                </a:solidFill>
                <a:latin typeface="Times" charset="0"/>
                <a:ea typeface="ＭＳ Ｐゴシック" charset="0"/>
                <a:cs typeface="ＭＳ Ｐゴシック" charset="0"/>
              </a:defRPr>
            </a:lvl5pPr>
            <a:lvl6pPr marL="2286000" algn="l" defTabSz="457200" rtl="0" eaLnBrk="1" latinLnBrk="0" hangingPunct="1">
              <a:defRPr sz="2400" kern="1200">
                <a:solidFill>
                  <a:schemeClr val="tx1"/>
                </a:solidFill>
                <a:latin typeface="Times" charset="0"/>
                <a:ea typeface="ＭＳ Ｐゴシック" charset="0"/>
                <a:cs typeface="ＭＳ Ｐゴシック" charset="0"/>
              </a:defRPr>
            </a:lvl6pPr>
            <a:lvl7pPr marL="2743200" algn="l" defTabSz="457200" rtl="0" eaLnBrk="1" latinLnBrk="0" hangingPunct="1">
              <a:defRPr sz="2400" kern="1200">
                <a:solidFill>
                  <a:schemeClr val="tx1"/>
                </a:solidFill>
                <a:latin typeface="Times" charset="0"/>
                <a:ea typeface="ＭＳ Ｐゴシック" charset="0"/>
                <a:cs typeface="ＭＳ Ｐゴシック" charset="0"/>
              </a:defRPr>
            </a:lvl7pPr>
            <a:lvl8pPr marL="3200400" algn="l" defTabSz="457200" rtl="0" eaLnBrk="1" latinLnBrk="0" hangingPunct="1">
              <a:defRPr sz="2400" kern="1200">
                <a:solidFill>
                  <a:schemeClr val="tx1"/>
                </a:solidFill>
                <a:latin typeface="Times" charset="0"/>
                <a:ea typeface="ＭＳ Ｐゴシック" charset="0"/>
                <a:cs typeface="ＭＳ Ｐゴシック" charset="0"/>
              </a:defRPr>
            </a:lvl8pPr>
            <a:lvl9pPr marL="3657600" algn="l" defTabSz="457200" rtl="0" eaLnBrk="1" latinLnBrk="0" hangingPunct="1">
              <a:defRPr sz="2400" kern="1200">
                <a:solidFill>
                  <a:schemeClr val="tx1"/>
                </a:solidFill>
                <a:latin typeface="Times" charset="0"/>
                <a:ea typeface="ＭＳ Ｐゴシック" charset="0"/>
                <a:cs typeface="ＭＳ Ｐゴシック" charset="0"/>
              </a:defRPr>
            </a:lvl9pPr>
          </a:lstStyle>
          <a:p>
            <a:pPr algn="l"/>
            <a:r>
              <a:rPr lang="en-US" b="1" i="0" dirty="0" err="1">
                <a:solidFill>
                  <a:srgbClr val="A69C95"/>
                </a:solidFill>
                <a:latin typeface="Arial"/>
                <a:cs typeface="Arial"/>
              </a:rPr>
              <a:t>uOttawa.ca</a:t>
            </a:r>
            <a:endParaRPr lang="en-US" b="1" i="0" dirty="0">
              <a:solidFill>
                <a:srgbClr val="A69C95"/>
              </a:solidFill>
              <a:latin typeface="Arial"/>
              <a:cs typeface="Arial"/>
            </a:endParaRPr>
          </a:p>
        </p:txBody>
      </p:sp>
      <p:pic>
        <p:nvPicPr>
          <p:cNvPr id="9" name="Picture 8" descr="uOttawa_HOR_WG7.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209367" y="5947834"/>
            <a:ext cx="1697566" cy="454040"/>
          </a:xfrm>
          <a:prstGeom prst="rect">
            <a:avLst/>
          </a:prstGeom>
        </p:spPr>
      </p:pic>
    </p:spTree>
    <p:extLst>
      <p:ext uri="{BB962C8B-B14F-4D97-AF65-F5344CB8AC3E}">
        <p14:creationId xmlns:p14="http://schemas.microsoft.com/office/powerpoint/2010/main" val="6742383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302422"/>
            <a:ext cx="5486400" cy="566738"/>
          </a:xfrm>
        </p:spPr>
        <p:txBody>
          <a:bodyPr anchor="b"/>
          <a:lstStyle>
            <a:lvl1pPr algn="l">
              <a:defRPr sz="2000" b="1"/>
            </a:lvl1pPr>
          </a:lstStyle>
          <a:p>
            <a:r>
              <a:rPr lang="fr-CA"/>
              <a:t>Click to edit Master title style</a:t>
            </a:r>
            <a:endParaRPr lang="en-US"/>
          </a:p>
        </p:txBody>
      </p:sp>
      <p:sp>
        <p:nvSpPr>
          <p:cNvPr id="3" name="Picture Placeholder 2"/>
          <p:cNvSpPr>
            <a:spLocks noGrp="1"/>
          </p:cNvSpPr>
          <p:nvPr>
            <p:ph type="pic" idx="1"/>
          </p:nvPr>
        </p:nvSpPr>
        <p:spPr>
          <a:xfrm>
            <a:off x="1792288" y="612775"/>
            <a:ext cx="5486400" cy="353630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CA" noProof="0"/>
              <a:t>Drag picture to placeholder or click icon to add</a:t>
            </a:r>
            <a:endParaRPr lang="en-US" noProof="0"/>
          </a:p>
        </p:txBody>
      </p:sp>
      <p:sp>
        <p:nvSpPr>
          <p:cNvPr id="4" name="Text Placeholder 3"/>
          <p:cNvSpPr>
            <a:spLocks noGrp="1"/>
          </p:cNvSpPr>
          <p:nvPr>
            <p:ph type="body" sz="half" idx="2"/>
          </p:nvPr>
        </p:nvSpPr>
        <p:spPr>
          <a:xfrm>
            <a:off x="1792288" y="4869160"/>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A"/>
              <a:t>Click to edit Master text styles</a:t>
            </a:r>
          </a:p>
        </p:txBody>
      </p:sp>
      <p:pic>
        <p:nvPicPr>
          <p:cNvPr id="5" name="Picture 4"/>
          <p:cNvPicPr>
            <a:picLocks noChangeAspect="1"/>
          </p:cNvPicPr>
          <p:nvPr userDrawn="1"/>
        </p:nvPicPr>
        <p:blipFill>
          <a:blip r:embed="rId2"/>
          <a:stretch>
            <a:fillRect/>
          </a:stretch>
        </p:blipFill>
        <p:spPr>
          <a:xfrm>
            <a:off x="-14941" y="6652164"/>
            <a:ext cx="9166412" cy="213307"/>
          </a:xfrm>
          <a:prstGeom prst="rect">
            <a:avLst/>
          </a:prstGeom>
        </p:spPr>
      </p:pic>
      <p:sp>
        <p:nvSpPr>
          <p:cNvPr id="6" name="Rectangle 5"/>
          <p:cNvSpPr/>
          <p:nvPr userDrawn="1"/>
        </p:nvSpPr>
        <p:spPr bwMode="auto">
          <a:xfrm>
            <a:off x="-6643" y="5768214"/>
            <a:ext cx="9165584" cy="886711"/>
          </a:xfrm>
          <a:prstGeom prst="rect">
            <a:avLst/>
          </a:prstGeom>
          <a:solidFill>
            <a:schemeClr val="bg1"/>
          </a:solidFill>
          <a:ln>
            <a:no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imes" pitchFamily="-110" charset="0"/>
              </a:rPr>
              <a:t> </a:t>
            </a:r>
          </a:p>
        </p:txBody>
      </p:sp>
      <p:pic>
        <p:nvPicPr>
          <p:cNvPr id="7" name="Picture 6" descr="top.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1866"/>
            <a:ext cx="9144002" cy="384305"/>
          </a:xfrm>
          <a:prstGeom prst="rect">
            <a:avLst/>
          </a:prstGeom>
        </p:spPr>
      </p:pic>
      <p:sp>
        <p:nvSpPr>
          <p:cNvPr id="8" name="Footer Placeholder 6"/>
          <p:cNvSpPr txBox="1">
            <a:spLocks noChangeArrowheads="1"/>
          </p:cNvSpPr>
          <p:nvPr userDrawn="1"/>
        </p:nvSpPr>
        <p:spPr bwMode="auto">
          <a:xfrm>
            <a:off x="179512" y="6152115"/>
            <a:ext cx="4536504"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eaLnBrk="0" fontAlgn="base" hangingPunct="0">
              <a:spcBef>
                <a:spcPct val="0"/>
              </a:spcBef>
              <a:spcAft>
                <a:spcPct val="0"/>
              </a:spcAft>
              <a:defRPr sz="1200" b="1" kern="1200">
                <a:solidFill>
                  <a:srgbClr val="A69C95"/>
                </a:solidFill>
                <a:latin typeface="Verdana" charset="0"/>
                <a:ea typeface="ＭＳ Ｐゴシック" charset="0"/>
                <a:cs typeface="Verdana" charset="0"/>
              </a:defRPr>
            </a:lvl1pPr>
            <a:lvl2pPr marL="457200" algn="l" rtl="0" fontAlgn="base">
              <a:spcBef>
                <a:spcPct val="0"/>
              </a:spcBef>
              <a:spcAft>
                <a:spcPct val="0"/>
              </a:spcAft>
              <a:defRPr sz="2400" kern="1200">
                <a:solidFill>
                  <a:schemeClr val="tx1"/>
                </a:solidFill>
                <a:latin typeface="Times" charset="0"/>
                <a:ea typeface="ＭＳ Ｐゴシック" charset="0"/>
                <a:cs typeface="ＭＳ Ｐゴシック" charset="0"/>
              </a:defRPr>
            </a:lvl2pPr>
            <a:lvl3pPr marL="914400" algn="l" rtl="0" fontAlgn="base">
              <a:spcBef>
                <a:spcPct val="0"/>
              </a:spcBef>
              <a:spcAft>
                <a:spcPct val="0"/>
              </a:spcAft>
              <a:defRPr sz="2400" kern="1200">
                <a:solidFill>
                  <a:schemeClr val="tx1"/>
                </a:solidFill>
                <a:latin typeface="Times" charset="0"/>
                <a:ea typeface="ＭＳ Ｐゴシック" charset="0"/>
                <a:cs typeface="ＭＳ Ｐゴシック" charset="0"/>
              </a:defRPr>
            </a:lvl3pPr>
            <a:lvl4pPr marL="1371600" algn="l" rtl="0" fontAlgn="base">
              <a:spcBef>
                <a:spcPct val="0"/>
              </a:spcBef>
              <a:spcAft>
                <a:spcPct val="0"/>
              </a:spcAft>
              <a:defRPr sz="2400" kern="1200">
                <a:solidFill>
                  <a:schemeClr val="tx1"/>
                </a:solidFill>
                <a:latin typeface="Times" charset="0"/>
                <a:ea typeface="ＭＳ Ｐゴシック" charset="0"/>
                <a:cs typeface="ＭＳ Ｐゴシック" charset="0"/>
              </a:defRPr>
            </a:lvl4pPr>
            <a:lvl5pPr marL="1828800" algn="l" rtl="0" fontAlgn="base">
              <a:spcBef>
                <a:spcPct val="0"/>
              </a:spcBef>
              <a:spcAft>
                <a:spcPct val="0"/>
              </a:spcAft>
              <a:defRPr sz="2400" kern="1200">
                <a:solidFill>
                  <a:schemeClr val="tx1"/>
                </a:solidFill>
                <a:latin typeface="Times" charset="0"/>
                <a:ea typeface="ＭＳ Ｐゴシック" charset="0"/>
                <a:cs typeface="ＭＳ Ｐゴシック" charset="0"/>
              </a:defRPr>
            </a:lvl5pPr>
            <a:lvl6pPr marL="2286000" algn="l" defTabSz="457200" rtl="0" eaLnBrk="1" latinLnBrk="0" hangingPunct="1">
              <a:defRPr sz="2400" kern="1200">
                <a:solidFill>
                  <a:schemeClr val="tx1"/>
                </a:solidFill>
                <a:latin typeface="Times" charset="0"/>
                <a:ea typeface="ＭＳ Ｐゴシック" charset="0"/>
                <a:cs typeface="ＭＳ Ｐゴシック" charset="0"/>
              </a:defRPr>
            </a:lvl6pPr>
            <a:lvl7pPr marL="2743200" algn="l" defTabSz="457200" rtl="0" eaLnBrk="1" latinLnBrk="0" hangingPunct="1">
              <a:defRPr sz="2400" kern="1200">
                <a:solidFill>
                  <a:schemeClr val="tx1"/>
                </a:solidFill>
                <a:latin typeface="Times" charset="0"/>
                <a:ea typeface="ＭＳ Ｐゴシック" charset="0"/>
                <a:cs typeface="ＭＳ Ｐゴシック" charset="0"/>
              </a:defRPr>
            </a:lvl7pPr>
            <a:lvl8pPr marL="3200400" algn="l" defTabSz="457200" rtl="0" eaLnBrk="1" latinLnBrk="0" hangingPunct="1">
              <a:defRPr sz="2400" kern="1200">
                <a:solidFill>
                  <a:schemeClr val="tx1"/>
                </a:solidFill>
                <a:latin typeface="Times" charset="0"/>
                <a:ea typeface="ＭＳ Ｐゴシック" charset="0"/>
                <a:cs typeface="ＭＳ Ｐゴシック" charset="0"/>
              </a:defRPr>
            </a:lvl8pPr>
            <a:lvl9pPr marL="3657600" algn="l" defTabSz="457200" rtl="0" eaLnBrk="1" latinLnBrk="0" hangingPunct="1">
              <a:defRPr sz="2400" kern="1200">
                <a:solidFill>
                  <a:schemeClr val="tx1"/>
                </a:solidFill>
                <a:latin typeface="Times" charset="0"/>
                <a:ea typeface="ＭＳ Ｐゴシック" charset="0"/>
                <a:cs typeface="ＭＳ Ｐゴシック" charset="0"/>
              </a:defRPr>
            </a:lvl9pPr>
          </a:lstStyle>
          <a:p>
            <a:pPr algn="l"/>
            <a:r>
              <a:rPr lang="en-US" b="1" i="0" dirty="0" err="1">
                <a:solidFill>
                  <a:srgbClr val="A69C95"/>
                </a:solidFill>
                <a:latin typeface="Arial"/>
                <a:cs typeface="Arial"/>
              </a:rPr>
              <a:t>uOttawa.ca</a:t>
            </a:r>
            <a:endParaRPr lang="en-US" b="1" i="0" dirty="0">
              <a:solidFill>
                <a:srgbClr val="A69C95"/>
              </a:solidFill>
              <a:latin typeface="Arial"/>
              <a:cs typeface="Arial"/>
            </a:endParaRPr>
          </a:p>
        </p:txBody>
      </p:sp>
      <p:pic>
        <p:nvPicPr>
          <p:cNvPr id="9" name="Picture 8" descr="uOttawa_HOR_WG7.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209367" y="5947834"/>
            <a:ext cx="1697566" cy="454040"/>
          </a:xfrm>
          <a:prstGeom prst="rect">
            <a:avLst/>
          </a:prstGeom>
        </p:spPr>
      </p:pic>
    </p:spTree>
    <p:extLst>
      <p:ext uri="{BB962C8B-B14F-4D97-AF65-F5344CB8AC3E}">
        <p14:creationId xmlns:p14="http://schemas.microsoft.com/office/powerpoint/2010/main" val="5020059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0"/>
          </a:blip>
          <a:srcRect/>
          <a:stretch>
            <a:fillRect/>
          </a:stretch>
        </a:blipFill>
        <a:effectLst/>
      </p:bgPr>
    </p:bg>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bwMode="auto">
          <a:xfrm>
            <a:off x="685800" y="381000"/>
            <a:ext cx="6553200" cy="914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fr-CA" dirty="0"/>
              <a:t>Click to </a:t>
            </a:r>
            <a:r>
              <a:rPr lang="fr-CA" dirty="0" err="1"/>
              <a:t>add</a:t>
            </a:r>
            <a:r>
              <a:rPr lang="fr-CA" dirty="0"/>
              <a:t> </a:t>
            </a:r>
            <a:r>
              <a:rPr lang="fr-CA" dirty="0" err="1"/>
              <a:t>title</a:t>
            </a:r>
            <a:r>
              <a:rPr lang="fr-CA" dirty="0"/>
              <a:t> </a:t>
            </a:r>
            <a:r>
              <a:rPr lang="fr-CA" dirty="0" err="1"/>
              <a:t>here</a:t>
            </a:r>
            <a:endParaRPr lang="en-US" dirty="0"/>
          </a:p>
        </p:txBody>
      </p:sp>
      <p:sp>
        <p:nvSpPr>
          <p:cNvPr id="1028" name="Rectangle 3"/>
          <p:cNvSpPr>
            <a:spLocks noGrp="1" noChangeArrowheads="1"/>
          </p:cNvSpPr>
          <p:nvPr>
            <p:ph type="body" idx="1"/>
          </p:nvPr>
        </p:nvSpPr>
        <p:spPr bwMode="auto">
          <a:xfrm>
            <a:off x="685800" y="1524000"/>
            <a:ext cx="7772400" cy="3886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fr-CA" dirty="0"/>
              <a:t>Click to </a:t>
            </a:r>
            <a:r>
              <a:rPr lang="fr-CA" dirty="0" err="1"/>
              <a:t>add</a:t>
            </a:r>
            <a:r>
              <a:rPr lang="fr-CA" dirty="0"/>
              <a:t> content </a:t>
            </a:r>
            <a:r>
              <a:rPr lang="fr-CA" dirty="0" err="1"/>
              <a:t>here</a:t>
            </a:r>
            <a:endParaRPr lang="en-US" dirty="0"/>
          </a:p>
        </p:txBody>
      </p:sp>
      <p:sp>
        <p:nvSpPr>
          <p:cNvPr id="4" name="TextBox 3"/>
          <p:cNvSpPr txBox="1"/>
          <p:nvPr userDrawn="1"/>
        </p:nvSpPr>
        <p:spPr>
          <a:xfrm>
            <a:off x="8663717" y="200778"/>
            <a:ext cx="432048" cy="246221"/>
          </a:xfrm>
          <a:prstGeom prst="rect">
            <a:avLst/>
          </a:prstGeom>
          <a:noFill/>
        </p:spPr>
        <p:txBody>
          <a:bodyPr wrap="square" rtlCol="0">
            <a:spAutoFit/>
          </a:bodyPr>
          <a:lstStyle/>
          <a:p>
            <a:fld id="{F0B1AAE9-9813-2248-B2A8-96C88B254205}" type="slidenum">
              <a:rPr lang="en-US" sz="1000" smtClean="0">
                <a:solidFill>
                  <a:schemeClr val="bg2"/>
                </a:solidFill>
                <a:latin typeface="Arial;"/>
                <a:cs typeface="Arial;"/>
              </a:rPr>
              <a:t>‹#›</a:t>
            </a:fld>
            <a:endParaRPr lang="en-US" sz="1000" dirty="0">
              <a:solidFill>
                <a:schemeClr val="bg2"/>
              </a:solidFill>
              <a:latin typeface="Arial;"/>
              <a:cs typeface="Arial;"/>
            </a:endParaRPr>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hf sldNum="0" hdr="0" dt="0"/>
  <p:txStyles>
    <p:titleStyle>
      <a:lvl1pPr algn="l" rtl="0" eaLnBrk="1" fontAlgn="base" hangingPunct="1">
        <a:spcBef>
          <a:spcPct val="0"/>
        </a:spcBef>
        <a:spcAft>
          <a:spcPct val="0"/>
        </a:spcAft>
        <a:defRPr sz="2800" b="1">
          <a:solidFill>
            <a:srgbClr val="990000"/>
          </a:solidFill>
          <a:latin typeface="+mn-lt"/>
          <a:ea typeface="ＭＳ Ｐゴシック" charset="0"/>
          <a:cs typeface="Verdana"/>
        </a:defRPr>
      </a:lvl1pPr>
      <a:lvl2pPr algn="l" rtl="0" eaLnBrk="1" fontAlgn="base" hangingPunct="1">
        <a:spcBef>
          <a:spcPct val="0"/>
        </a:spcBef>
        <a:spcAft>
          <a:spcPct val="0"/>
        </a:spcAft>
        <a:defRPr sz="2800">
          <a:solidFill>
            <a:srgbClr val="990000"/>
          </a:solidFill>
          <a:latin typeface="Verdana" charset="0"/>
          <a:ea typeface="ＭＳ Ｐゴシック" charset="0"/>
        </a:defRPr>
      </a:lvl2pPr>
      <a:lvl3pPr algn="l" rtl="0" eaLnBrk="1" fontAlgn="base" hangingPunct="1">
        <a:spcBef>
          <a:spcPct val="0"/>
        </a:spcBef>
        <a:spcAft>
          <a:spcPct val="0"/>
        </a:spcAft>
        <a:defRPr sz="2800">
          <a:solidFill>
            <a:srgbClr val="990000"/>
          </a:solidFill>
          <a:latin typeface="Verdana" charset="0"/>
          <a:ea typeface="ＭＳ Ｐゴシック" charset="0"/>
        </a:defRPr>
      </a:lvl3pPr>
      <a:lvl4pPr algn="l" rtl="0" eaLnBrk="1" fontAlgn="base" hangingPunct="1">
        <a:spcBef>
          <a:spcPct val="0"/>
        </a:spcBef>
        <a:spcAft>
          <a:spcPct val="0"/>
        </a:spcAft>
        <a:defRPr sz="2800">
          <a:solidFill>
            <a:srgbClr val="990000"/>
          </a:solidFill>
          <a:latin typeface="Verdana" charset="0"/>
          <a:ea typeface="ＭＳ Ｐゴシック" charset="0"/>
        </a:defRPr>
      </a:lvl4pPr>
      <a:lvl5pPr algn="l" rtl="0" eaLnBrk="1" fontAlgn="base" hangingPunct="1">
        <a:spcBef>
          <a:spcPct val="0"/>
        </a:spcBef>
        <a:spcAft>
          <a:spcPct val="0"/>
        </a:spcAft>
        <a:defRPr sz="2800">
          <a:solidFill>
            <a:srgbClr val="990000"/>
          </a:solidFill>
          <a:latin typeface="Verdana" charset="0"/>
          <a:ea typeface="ＭＳ Ｐゴシック" charset="0"/>
        </a:defRPr>
      </a:lvl5pPr>
      <a:lvl6pPr marL="457200" algn="l" rtl="0" eaLnBrk="1" fontAlgn="base" hangingPunct="1">
        <a:spcBef>
          <a:spcPct val="0"/>
        </a:spcBef>
        <a:spcAft>
          <a:spcPct val="0"/>
        </a:spcAft>
        <a:defRPr sz="2800">
          <a:solidFill>
            <a:srgbClr val="990000"/>
          </a:solidFill>
          <a:latin typeface="Arial Black" pitchFamily="-110" charset="0"/>
        </a:defRPr>
      </a:lvl6pPr>
      <a:lvl7pPr marL="914400" algn="l" rtl="0" eaLnBrk="1" fontAlgn="base" hangingPunct="1">
        <a:spcBef>
          <a:spcPct val="0"/>
        </a:spcBef>
        <a:spcAft>
          <a:spcPct val="0"/>
        </a:spcAft>
        <a:defRPr sz="2800">
          <a:solidFill>
            <a:srgbClr val="990000"/>
          </a:solidFill>
          <a:latin typeface="Arial Black" pitchFamily="-110" charset="0"/>
        </a:defRPr>
      </a:lvl7pPr>
      <a:lvl8pPr marL="1371600" algn="l" rtl="0" eaLnBrk="1" fontAlgn="base" hangingPunct="1">
        <a:spcBef>
          <a:spcPct val="0"/>
        </a:spcBef>
        <a:spcAft>
          <a:spcPct val="0"/>
        </a:spcAft>
        <a:defRPr sz="2800">
          <a:solidFill>
            <a:srgbClr val="990000"/>
          </a:solidFill>
          <a:latin typeface="Arial Black" pitchFamily="-110" charset="0"/>
        </a:defRPr>
      </a:lvl8pPr>
      <a:lvl9pPr marL="1828800" algn="l" rtl="0" eaLnBrk="1" fontAlgn="base" hangingPunct="1">
        <a:spcBef>
          <a:spcPct val="0"/>
        </a:spcBef>
        <a:spcAft>
          <a:spcPct val="0"/>
        </a:spcAft>
        <a:defRPr sz="2800">
          <a:solidFill>
            <a:srgbClr val="990000"/>
          </a:solidFill>
          <a:latin typeface="Arial Black" pitchFamily="-110" charset="0"/>
        </a:defRPr>
      </a:lvl9pPr>
    </p:titleStyle>
    <p:bodyStyle>
      <a:lvl1pPr marL="342900" indent="-342900" algn="l" rtl="0" eaLnBrk="1" fontAlgn="base" hangingPunct="1">
        <a:spcBef>
          <a:spcPct val="20000"/>
        </a:spcBef>
        <a:spcAft>
          <a:spcPct val="0"/>
        </a:spcAft>
        <a:buChar char="•"/>
        <a:defRPr sz="2000">
          <a:solidFill>
            <a:schemeClr val="tx1"/>
          </a:solidFill>
          <a:latin typeface="+mn-lt"/>
          <a:ea typeface="ＭＳ Ｐゴシック" charset="0"/>
          <a:cs typeface="Verdana"/>
        </a:defRPr>
      </a:lvl1pPr>
      <a:lvl2pPr marL="742950" indent="-285750" algn="l" rtl="0" eaLnBrk="1" fontAlgn="base" hangingPunct="1">
        <a:spcBef>
          <a:spcPct val="20000"/>
        </a:spcBef>
        <a:spcAft>
          <a:spcPct val="0"/>
        </a:spcAft>
        <a:buChar char="–"/>
        <a:defRPr sz="2000">
          <a:solidFill>
            <a:schemeClr val="tx1"/>
          </a:solidFill>
          <a:latin typeface="Verdana"/>
          <a:ea typeface="ＭＳ Ｐゴシック" pitchFamily="-110" charset="-128"/>
          <a:cs typeface="Verdana"/>
        </a:defRPr>
      </a:lvl2pPr>
      <a:lvl3pPr marL="1143000" indent="-228600" algn="l" rtl="0" eaLnBrk="1" fontAlgn="base" hangingPunct="1">
        <a:spcBef>
          <a:spcPct val="20000"/>
        </a:spcBef>
        <a:spcAft>
          <a:spcPct val="0"/>
        </a:spcAft>
        <a:buChar char="•"/>
        <a:defRPr sz="2000">
          <a:solidFill>
            <a:schemeClr val="tx1"/>
          </a:solidFill>
          <a:latin typeface="Verdana"/>
          <a:ea typeface="ＭＳ Ｐゴシック" pitchFamily="-110" charset="-128"/>
          <a:cs typeface="Verdana"/>
        </a:defRPr>
      </a:lvl3pPr>
      <a:lvl4pPr marL="1600200" indent="-228600" algn="l" rtl="0" eaLnBrk="1" fontAlgn="base" hangingPunct="1">
        <a:spcBef>
          <a:spcPct val="20000"/>
        </a:spcBef>
        <a:spcAft>
          <a:spcPct val="0"/>
        </a:spcAft>
        <a:buChar char="–"/>
        <a:defRPr sz="2000">
          <a:solidFill>
            <a:schemeClr val="tx1"/>
          </a:solidFill>
          <a:latin typeface="Verdana"/>
          <a:ea typeface="ＭＳ Ｐゴシック" pitchFamily="-110" charset="-128"/>
          <a:cs typeface="Verdana"/>
        </a:defRPr>
      </a:lvl4pPr>
      <a:lvl5pPr marL="2057400" indent="-228600" algn="l" rtl="0" eaLnBrk="1" fontAlgn="base" hangingPunct="1">
        <a:spcBef>
          <a:spcPct val="20000"/>
        </a:spcBef>
        <a:spcAft>
          <a:spcPct val="0"/>
        </a:spcAft>
        <a:buChar char="»"/>
        <a:defRPr sz="2000">
          <a:solidFill>
            <a:schemeClr val="tx1"/>
          </a:solidFill>
          <a:latin typeface="Verdana"/>
          <a:ea typeface="ＭＳ Ｐゴシック" pitchFamily="-110" charset="-128"/>
          <a:cs typeface="Verdana"/>
        </a:defRPr>
      </a:lvl5pPr>
      <a:lvl6pPr marL="2514600" indent="-228600" algn="l" rtl="0" eaLnBrk="1" fontAlgn="base" hangingPunct="1">
        <a:spcBef>
          <a:spcPct val="20000"/>
        </a:spcBef>
        <a:spcAft>
          <a:spcPct val="0"/>
        </a:spcAft>
        <a:buChar char="»"/>
        <a:defRPr sz="2000">
          <a:solidFill>
            <a:schemeClr val="tx1"/>
          </a:solidFill>
          <a:latin typeface="+mn-lt"/>
          <a:ea typeface="ＭＳ Ｐゴシック" pitchFamily="-110" charset="-128"/>
        </a:defRPr>
      </a:lvl6pPr>
      <a:lvl7pPr marL="2971800" indent="-228600" algn="l" rtl="0" eaLnBrk="1" fontAlgn="base" hangingPunct="1">
        <a:spcBef>
          <a:spcPct val="20000"/>
        </a:spcBef>
        <a:spcAft>
          <a:spcPct val="0"/>
        </a:spcAft>
        <a:buChar char="»"/>
        <a:defRPr sz="2000">
          <a:solidFill>
            <a:schemeClr val="tx1"/>
          </a:solidFill>
          <a:latin typeface="+mn-lt"/>
          <a:ea typeface="ＭＳ Ｐゴシック" pitchFamily="-110" charset="-128"/>
        </a:defRPr>
      </a:lvl7pPr>
      <a:lvl8pPr marL="3429000" indent="-228600" algn="l" rtl="0" eaLnBrk="1" fontAlgn="base" hangingPunct="1">
        <a:spcBef>
          <a:spcPct val="20000"/>
        </a:spcBef>
        <a:spcAft>
          <a:spcPct val="0"/>
        </a:spcAft>
        <a:buChar char="»"/>
        <a:defRPr sz="2000">
          <a:solidFill>
            <a:schemeClr val="tx1"/>
          </a:solidFill>
          <a:latin typeface="+mn-lt"/>
          <a:ea typeface="ＭＳ Ｐゴシック" pitchFamily="-110" charset="-128"/>
        </a:defRPr>
      </a:lvl8pPr>
      <a:lvl9pPr marL="3886200" indent="-228600" algn="l" rtl="0" eaLnBrk="1" fontAlgn="base" hangingPunct="1">
        <a:spcBef>
          <a:spcPct val="20000"/>
        </a:spcBef>
        <a:spcAft>
          <a:spcPct val="0"/>
        </a:spcAft>
        <a:buChar char="»"/>
        <a:defRPr sz="2000">
          <a:solidFill>
            <a:schemeClr val="tx1"/>
          </a:solidFill>
          <a:latin typeface="+mn-lt"/>
          <a:ea typeface="ＭＳ Ｐゴシック" pitchFamily="-110"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6.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google.com/search?q=https://doi.org/10.1080/0142159X.2021.1923019&amp;authuser=1"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p:cNvPicPr>
            <a:picLocks noChangeAspect="1"/>
          </p:cNvPicPr>
          <p:nvPr/>
        </p:nvPicPr>
        <p:blipFill rotWithShape="1">
          <a:blip r:embed="rId3">
            <a:extLst>
              <a:ext uri="{28A0092B-C50C-407E-A947-70E740481C1C}">
                <a14:useLocalDpi xmlns:a14="http://schemas.microsoft.com/office/drawing/2010/main" val="0"/>
              </a:ext>
            </a:extLst>
          </a:blip>
          <a:srcRect l="2945" r="2945"/>
          <a:stretch/>
        </p:blipFill>
        <p:spPr>
          <a:xfrm>
            <a:off x="0" y="116632"/>
            <a:ext cx="9144000" cy="6578750"/>
          </a:xfrm>
          <a:prstGeom prst="rect">
            <a:avLst/>
          </a:prstGeom>
        </p:spPr>
      </p:pic>
      <p:grpSp>
        <p:nvGrpSpPr>
          <p:cNvPr id="2" name="Group 1"/>
          <p:cNvGrpSpPr/>
          <p:nvPr/>
        </p:nvGrpSpPr>
        <p:grpSpPr>
          <a:xfrm>
            <a:off x="-14941" y="-1866"/>
            <a:ext cx="9173882" cy="6867337"/>
            <a:chOff x="-14941" y="-1866"/>
            <a:chExt cx="9173882" cy="6867337"/>
          </a:xfrm>
        </p:grpSpPr>
        <p:pic>
          <p:nvPicPr>
            <p:cNvPr id="12" name="Picture 11"/>
            <p:cNvPicPr>
              <a:picLocks noChangeAspect="1"/>
            </p:cNvPicPr>
            <p:nvPr/>
          </p:nvPicPr>
          <p:blipFill>
            <a:blip r:embed="rId4"/>
            <a:stretch>
              <a:fillRect/>
            </a:stretch>
          </p:blipFill>
          <p:spPr>
            <a:xfrm>
              <a:off x="-14941" y="6652164"/>
              <a:ext cx="9166412" cy="213307"/>
            </a:xfrm>
            <a:prstGeom prst="rect">
              <a:avLst/>
            </a:prstGeom>
          </p:spPr>
        </p:pic>
        <p:sp>
          <p:nvSpPr>
            <p:cNvPr id="8" name="Rectangle 7"/>
            <p:cNvSpPr/>
            <p:nvPr/>
          </p:nvSpPr>
          <p:spPr bwMode="auto">
            <a:xfrm>
              <a:off x="-6643" y="5768214"/>
              <a:ext cx="9165584" cy="886711"/>
            </a:xfrm>
            <a:prstGeom prst="rect">
              <a:avLst/>
            </a:prstGeom>
            <a:solidFill>
              <a:schemeClr val="tx1">
                <a:alpha val="75000"/>
              </a:schemeClr>
            </a:solidFill>
            <a:ln>
              <a:no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imes" pitchFamily="-110" charset="0"/>
                </a:rPr>
                <a:t> </a:t>
              </a:r>
            </a:p>
          </p:txBody>
        </p:sp>
        <p:pic>
          <p:nvPicPr>
            <p:cNvPr id="16" name="Picture 15" descr="uOttawa_HOR_WHITE.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213600" y="5949280"/>
              <a:ext cx="1693389" cy="452922"/>
            </a:xfrm>
            <a:prstGeom prst="rect">
              <a:avLst/>
            </a:prstGeom>
          </p:spPr>
        </p:pic>
        <p:pic>
          <p:nvPicPr>
            <p:cNvPr id="14" name="Picture 13" descr="top.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 y="-1866"/>
              <a:ext cx="9144002" cy="384305"/>
            </a:xfrm>
            <a:prstGeom prst="rect">
              <a:avLst/>
            </a:prstGeom>
          </p:spPr>
        </p:pic>
      </p:grpSp>
      <p:sp>
        <p:nvSpPr>
          <p:cNvPr id="17" name="Footer Placeholder 6"/>
          <p:cNvSpPr txBox="1">
            <a:spLocks noChangeArrowheads="1"/>
          </p:cNvSpPr>
          <p:nvPr/>
        </p:nvSpPr>
        <p:spPr bwMode="auto">
          <a:xfrm>
            <a:off x="179512" y="6152115"/>
            <a:ext cx="4536504"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algn="r" rtl="0" eaLnBrk="0" fontAlgn="base" hangingPunct="0">
              <a:spcBef>
                <a:spcPct val="0"/>
              </a:spcBef>
              <a:spcAft>
                <a:spcPct val="0"/>
              </a:spcAft>
              <a:defRPr sz="1200" b="1" kern="1200">
                <a:solidFill>
                  <a:srgbClr val="A69C95"/>
                </a:solidFill>
                <a:latin typeface="Verdana" charset="0"/>
                <a:ea typeface="ＭＳ Ｐゴシック" charset="0"/>
                <a:cs typeface="Verdana" charset="0"/>
              </a:defRPr>
            </a:lvl1pPr>
            <a:lvl2pPr marL="457200" algn="l" rtl="0" fontAlgn="base">
              <a:spcBef>
                <a:spcPct val="0"/>
              </a:spcBef>
              <a:spcAft>
                <a:spcPct val="0"/>
              </a:spcAft>
              <a:defRPr sz="2400" kern="1200">
                <a:solidFill>
                  <a:schemeClr val="tx1"/>
                </a:solidFill>
                <a:latin typeface="Times" charset="0"/>
                <a:ea typeface="ＭＳ Ｐゴシック" charset="0"/>
                <a:cs typeface="ＭＳ Ｐゴシック" charset="0"/>
              </a:defRPr>
            </a:lvl2pPr>
            <a:lvl3pPr marL="914400" algn="l" rtl="0" fontAlgn="base">
              <a:spcBef>
                <a:spcPct val="0"/>
              </a:spcBef>
              <a:spcAft>
                <a:spcPct val="0"/>
              </a:spcAft>
              <a:defRPr sz="2400" kern="1200">
                <a:solidFill>
                  <a:schemeClr val="tx1"/>
                </a:solidFill>
                <a:latin typeface="Times" charset="0"/>
                <a:ea typeface="ＭＳ Ｐゴシック" charset="0"/>
                <a:cs typeface="ＭＳ Ｐゴシック" charset="0"/>
              </a:defRPr>
            </a:lvl3pPr>
            <a:lvl4pPr marL="1371600" algn="l" rtl="0" fontAlgn="base">
              <a:spcBef>
                <a:spcPct val="0"/>
              </a:spcBef>
              <a:spcAft>
                <a:spcPct val="0"/>
              </a:spcAft>
              <a:defRPr sz="2400" kern="1200">
                <a:solidFill>
                  <a:schemeClr val="tx1"/>
                </a:solidFill>
                <a:latin typeface="Times" charset="0"/>
                <a:ea typeface="ＭＳ Ｐゴシック" charset="0"/>
                <a:cs typeface="ＭＳ Ｐゴシック" charset="0"/>
              </a:defRPr>
            </a:lvl4pPr>
            <a:lvl5pPr marL="1828800" algn="l" rtl="0" fontAlgn="base">
              <a:spcBef>
                <a:spcPct val="0"/>
              </a:spcBef>
              <a:spcAft>
                <a:spcPct val="0"/>
              </a:spcAft>
              <a:defRPr sz="2400" kern="1200">
                <a:solidFill>
                  <a:schemeClr val="tx1"/>
                </a:solidFill>
                <a:latin typeface="Times" charset="0"/>
                <a:ea typeface="ＭＳ Ｐゴシック" charset="0"/>
                <a:cs typeface="ＭＳ Ｐゴシック" charset="0"/>
              </a:defRPr>
            </a:lvl5pPr>
            <a:lvl6pPr marL="2286000" algn="l" defTabSz="457200" rtl="0" eaLnBrk="1" latinLnBrk="0" hangingPunct="1">
              <a:defRPr sz="2400" kern="1200">
                <a:solidFill>
                  <a:schemeClr val="tx1"/>
                </a:solidFill>
                <a:latin typeface="Times" charset="0"/>
                <a:ea typeface="ＭＳ Ｐゴシック" charset="0"/>
                <a:cs typeface="ＭＳ Ｐゴシック" charset="0"/>
              </a:defRPr>
            </a:lvl6pPr>
            <a:lvl7pPr marL="2743200" algn="l" defTabSz="457200" rtl="0" eaLnBrk="1" latinLnBrk="0" hangingPunct="1">
              <a:defRPr sz="2400" kern="1200">
                <a:solidFill>
                  <a:schemeClr val="tx1"/>
                </a:solidFill>
                <a:latin typeface="Times" charset="0"/>
                <a:ea typeface="ＭＳ Ｐゴシック" charset="0"/>
                <a:cs typeface="ＭＳ Ｐゴシック" charset="0"/>
              </a:defRPr>
            </a:lvl7pPr>
            <a:lvl8pPr marL="3200400" algn="l" defTabSz="457200" rtl="0" eaLnBrk="1" latinLnBrk="0" hangingPunct="1">
              <a:defRPr sz="2400" kern="1200">
                <a:solidFill>
                  <a:schemeClr val="tx1"/>
                </a:solidFill>
                <a:latin typeface="Times" charset="0"/>
                <a:ea typeface="ＭＳ Ｐゴシック" charset="0"/>
                <a:cs typeface="ＭＳ Ｐゴシック" charset="0"/>
              </a:defRPr>
            </a:lvl8pPr>
            <a:lvl9pPr marL="3657600" algn="l" defTabSz="457200" rtl="0" eaLnBrk="1" latinLnBrk="0" hangingPunct="1">
              <a:defRPr sz="2400" kern="1200">
                <a:solidFill>
                  <a:schemeClr val="tx1"/>
                </a:solidFill>
                <a:latin typeface="Times" charset="0"/>
                <a:ea typeface="ＭＳ Ｐゴシック" charset="0"/>
                <a:cs typeface="ＭＳ Ｐゴシック" charset="0"/>
              </a:defRPr>
            </a:lvl9pPr>
          </a:lstStyle>
          <a:p>
            <a:pPr algn="l"/>
            <a:r>
              <a:rPr lang="en-US" dirty="0">
                <a:solidFill>
                  <a:schemeClr val="bg1"/>
                </a:solidFill>
                <a:latin typeface="Arial"/>
                <a:cs typeface="Arial"/>
              </a:rPr>
              <a:t>April 19, 2026</a:t>
            </a:r>
          </a:p>
        </p:txBody>
      </p:sp>
      <p:sp>
        <p:nvSpPr>
          <p:cNvPr id="28" name="Rectangle 27"/>
          <p:cNvSpPr/>
          <p:nvPr/>
        </p:nvSpPr>
        <p:spPr bwMode="auto">
          <a:xfrm>
            <a:off x="1763688" y="2564904"/>
            <a:ext cx="7380312" cy="1224136"/>
          </a:xfrm>
          <a:prstGeom prst="rect">
            <a:avLst/>
          </a:prstGeom>
          <a:solidFill>
            <a:schemeClr val="tx1">
              <a:alpha val="75000"/>
            </a:schemeClr>
          </a:solidFill>
          <a:ln>
            <a:no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10" charset="0"/>
            </a:endParaRPr>
          </a:p>
        </p:txBody>
      </p:sp>
      <p:sp>
        <p:nvSpPr>
          <p:cNvPr id="29" name="Rectangle 28"/>
          <p:cNvSpPr/>
          <p:nvPr/>
        </p:nvSpPr>
        <p:spPr bwMode="auto">
          <a:xfrm>
            <a:off x="1763688" y="4149080"/>
            <a:ext cx="7380312" cy="1008112"/>
          </a:xfrm>
          <a:prstGeom prst="rect">
            <a:avLst/>
          </a:prstGeom>
          <a:solidFill>
            <a:schemeClr val="tx1">
              <a:alpha val="75000"/>
            </a:schemeClr>
          </a:solidFill>
          <a:ln>
            <a:no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10" charset="0"/>
            </a:endParaRPr>
          </a:p>
        </p:txBody>
      </p:sp>
      <p:sp>
        <p:nvSpPr>
          <p:cNvPr id="18" name="Rectangle 17"/>
          <p:cNvSpPr/>
          <p:nvPr/>
        </p:nvSpPr>
        <p:spPr bwMode="auto">
          <a:xfrm>
            <a:off x="1688352" y="2564904"/>
            <a:ext cx="78511" cy="1224136"/>
          </a:xfrm>
          <a:prstGeom prst="rect">
            <a:avLst/>
          </a:prstGeom>
          <a:solidFill>
            <a:srgbClr val="8F001A"/>
          </a:solidFill>
          <a:ln>
            <a:no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rgbClr val="A69C95"/>
              </a:solidFill>
              <a:effectLst/>
              <a:latin typeface="Times" pitchFamily="-110" charset="0"/>
            </a:endParaRPr>
          </a:p>
        </p:txBody>
      </p:sp>
      <p:sp>
        <p:nvSpPr>
          <p:cNvPr id="19" name="Rectangle 18"/>
          <p:cNvSpPr/>
          <p:nvPr/>
        </p:nvSpPr>
        <p:spPr bwMode="auto">
          <a:xfrm>
            <a:off x="1688353" y="4149079"/>
            <a:ext cx="75335" cy="1008111"/>
          </a:xfrm>
          <a:prstGeom prst="rect">
            <a:avLst/>
          </a:prstGeom>
          <a:solidFill>
            <a:srgbClr val="8F001A"/>
          </a:solidFill>
          <a:ln>
            <a:noFill/>
            <a:headEnd type="none" w="med" len="med"/>
            <a:tailEnd type="none" w="med" len="me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rgbClr val="A69C95"/>
                </a:solidFill>
                <a:effectLst/>
                <a:latin typeface="Times" pitchFamily="-110" charset="0"/>
              </a:rPr>
              <a:t> </a:t>
            </a:r>
          </a:p>
        </p:txBody>
      </p:sp>
      <p:sp>
        <p:nvSpPr>
          <p:cNvPr id="20" name="Title 1"/>
          <p:cNvSpPr txBox="1">
            <a:spLocks/>
          </p:cNvSpPr>
          <p:nvPr/>
        </p:nvSpPr>
        <p:spPr bwMode="auto">
          <a:xfrm>
            <a:off x="1872208" y="2276872"/>
            <a:ext cx="7164288" cy="13681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2800" b="1">
                <a:solidFill>
                  <a:srgbClr val="990000"/>
                </a:solidFill>
                <a:latin typeface="Verdana"/>
                <a:ea typeface="ＭＳ Ｐゴシック" charset="0"/>
                <a:cs typeface="Verdana"/>
              </a:defRPr>
            </a:lvl1pPr>
            <a:lvl2pPr algn="l" rtl="0" eaLnBrk="1" fontAlgn="base" hangingPunct="1">
              <a:spcBef>
                <a:spcPct val="0"/>
              </a:spcBef>
              <a:spcAft>
                <a:spcPct val="0"/>
              </a:spcAft>
              <a:defRPr sz="2800">
                <a:solidFill>
                  <a:srgbClr val="990000"/>
                </a:solidFill>
                <a:latin typeface="Verdana" charset="0"/>
                <a:ea typeface="ＭＳ Ｐゴシック" charset="0"/>
              </a:defRPr>
            </a:lvl2pPr>
            <a:lvl3pPr algn="l" rtl="0" eaLnBrk="1" fontAlgn="base" hangingPunct="1">
              <a:spcBef>
                <a:spcPct val="0"/>
              </a:spcBef>
              <a:spcAft>
                <a:spcPct val="0"/>
              </a:spcAft>
              <a:defRPr sz="2800">
                <a:solidFill>
                  <a:srgbClr val="990000"/>
                </a:solidFill>
                <a:latin typeface="Verdana" charset="0"/>
                <a:ea typeface="ＭＳ Ｐゴシック" charset="0"/>
              </a:defRPr>
            </a:lvl3pPr>
            <a:lvl4pPr algn="l" rtl="0" eaLnBrk="1" fontAlgn="base" hangingPunct="1">
              <a:spcBef>
                <a:spcPct val="0"/>
              </a:spcBef>
              <a:spcAft>
                <a:spcPct val="0"/>
              </a:spcAft>
              <a:defRPr sz="2800">
                <a:solidFill>
                  <a:srgbClr val="990000"/>
                </a:solidFill>
                <a:latin typeface="Verdana" charset="0"/>
                <a:ea typeface="ＭＳ Ｐゴシック" charset="0"/>
              </a:defRPr>
            </a:lvl4pPr>
            <a:lvl5pPr algn="l" rtl="0" eaLnBrk="1" fontAlgn="base" hangingPunct="1">
              <a:spcBef>
                <a:spcPct val="0"/>
              </a:spcBef>
              <a:spcAft>
                <a:spcPct val="0"/>
              </a:spcAft>
              <a:defRPr sz="2800">
                <a:solidFill>
                  <a:srgbClr val="990000"/>
                </a:solidFill>
                <a:latin typeface="Verdana" charset="0"/>
                <a:ea typeface="ＭＳ Ｐゴシック" charset="0"/>
              </a:defRPr>
            </a:lvl5pPr>
            <a:lvl6pPr marL="457200" algn="l" rtl="0" eaLnBrk="1" fontAlgn="base" hangingPunct="1">
              <a:spcBef>
                <a:spcPct val="0"/>
              </a:spcBef>
              <a:spcAft>
                <a:spcPct val="0"/>
              </a:spcAft>
              <a:defRPr sz="2800">
                <a:solidFill>
                  <a:srgbClr val="990000"/>
                </a:solidFill>
                <a:latin typeface="Arial Black" pitchFamily="-110" charset="0"/>
              </a:defRPr>
            </a:lvl6pPr>
            <a:lvl7pPr marL="914400" algn="l" rtl="0" eaLnBrk="1" fontAlgn="base" hangingPunct="1">
              <a:spcBef>
                <a:spcPct val="0"/>
              </a:spcBef>
              <a:spcAft>
                <a:spcPct val="0"/>
              </a:spcAft>
              <a:defRPr sz="2800">
                <a:solidFill>
                  <a:srgbClr val="990000"/>
                </a:solidFill>
                <a:latin typeface="Arial Black" pitchFamily="-110" charset="0"/>
              </a:defRPr>
            </a:lvl7pPr>
            <a:lvl8pPr marL="1371600" algn="l" rtl="0" eaLnBrk="1" fontAlgn="base" hangingPunct="1">
              <a:spcBef>
                <a:spcPct val="0"/>
              </a:spcBef>
              <a:spcAft>
                <a:spcPct val="0"/>
              </a:spcAft>
              <a:defRPr sz="2800">
                <a:solidFill>
                  <a:srgbClr val="990000"/>
                </a:solidFill>
                <a:latin typeface="Arial Black" pitchFamily="-110" charset="0"/>
              </a:defRPr>
            </a:lvl8pPr>
            <a:lvl9pPr marL="1828800" algn="l" rtl="0" eaLnBrk="1" fontAlgn="base" hangingPunct="1">
              <a:spcBef>
                <a:spcPct val="0"/>
              </a:spcBef>
              <a:spcAft>
                <a:spcPct val="0"/>
              </a:spcAft>
              <a:defRPr sz="2800">
                <a:solidFill>
                  <a:srgbClr val="990000"/>
                </a:solidFill>
                <a:latin typeface="Arial Black" pitchFamily="-110" charset="0"/>
              </a:defRPr>
            </a:lvl9pPr>
          </a:lstStyle>
          <a:p>
            <a:r>
              <a:rPr lang="en-US" sz="1800" i="0" dirty="0">
                <a:solidFill>
                  <a:schemeClr val="bg1"/>
                </a:solidFill>
                <a:effectLst/>
                <a:latin typeface="+mj-lt"/>
                <a:ea typeface="Calibri" panose="020F0502020204030204" pitchFamily="34" charset="0"/>
                <a:cs typeface="Calibri" panose="020F0502020204030204" pitchFamily="34" charset="0"/>
              </a:rPr>
              <a:t>Experiential Indigenous Health Education in Undergraduate Medicine:</a:t>
            </a:r>
            <a:endParaRPr lang="en-US" sz="1800" dirty="0">
              <a:solidFill>
                <a:schemeClr val="bg1"/>
              </a:solidFill>
              <a:latin typeface="+mj-lt"/>
              <a:ea typeface="Calibri" panose="020F0502020204030204" pitchFamily="34" charset="0"/>
              <a:cs typeface="Calibri" panose="020F0502020204030204" pitchFamily="34" charset="0"/>
            </a:endParaRPr>
          </a:p>
        </p:txBody>
      </p:sp>
      <p:sp>
        <p:nvSpPr>
          <p:cNvPr id="21" name="Text Placeholder 2"/>
          <p:cNvSpPr txBox="1">
            <a:spLocks/>
          </p:cNvSpPr>
          <p:nvPr/>
        </p:nvSpPr>
        <p:spPr bwMode="auto">
          <a:xfrm>
            <a:off x="1872208" y="3284984"/>
            <a:ext cx="7164288" cy="3600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lvl1pPr marL="342900" indent="-342900" algn="l" rtl="0" eaLnBrk="1" fontAlgn="base" hangingPunct="1">
              <a:spcBef>
                <a:spcPct val="20000"/>
              </a:spcBef>
              <a:spcAft>
                <a:spcPct val="0"/>
              </a:spcAft>
              <a:buChar char="•"/>
              <a:defRPr sz="2000">
                <a:solidFill>
                  <a:schemeClr val="tx1"/>
                </a:solidFill>
                <a:latin typeface="Verdana"/>
                <a:ea typeface="ＭＳ Ｐゴシック" charset="0"/>
                <a:cs typeface="Verdana"/>
              </a:defRPr>
            </a:lvl1pPr>
            <a:lvl2pPr marL="742950" indent="-285750" algn="l" rtl="0" eaLnBrk="1" fontAlgn="base" hangingPunct="1">
              <a:spcBef>
                <a:spcPct val="20000"/>
              </a:spcBef>
              <a:spcAft>
                <a:spcPct val="0"/>
              </a:spcAft>
              <a:buChar char="–"/>
              <a:defRPr sz="2000">
                <a:solidFill>
                  <a:schemeClr val="tx1"/>
                </a:solidFill>
                <a:latin typeface="Verdana"/>
                <a:ea typeface="ＭＳ Ｐゴシック" pitchFamily="-110" charset="-128"/>
                <a:cs typeface="Verdana"/>
              </a:defRPr>
            </a:lvl2pPr>
            <a:lvl3pPr marL="1143000" indent="-228600" algn="l" rtl="0" eaLnBrk="1" fontAlgn="base" hangingPunct="1">
              <a:spcBef>
                <a:spcPct val="20000"/>
              </a:spcBef>
              <a:spcAft>
                <a:spcPct val="0"/>
              </a:spcAft>
              <a:buChar char="•"/>
              <a:defRPr sz="2000">
                <a:solidFill>
                  <a:schemeClr val="tx1"/>
                </a:solidFill>
                <a:latin typeface="Verdana"/>
                <a:ea typeface="ＭＳ Ｐゴシック" pitchFamily="-110" charset="-128"/>
                <a:cs typeface="Verdana"/>
              </a:defRPr>
            </a:lvl3pPr>
            <a:lvl4pPr marL="1600200" indent="-228600" algn="l" rtl="0" eaLnBrk="1" fontAlgn="base" hangingPunct="1">
              <a:spcBef>
                <a:spcPct val="20000"/>
              </a:spcBef>
              <a:spcAft>
                <a:spcPct val="0"/>
              </a:spcAft>
              <a:buChar char="–"/>
              <a:defRPr sz="2000">
                <a:solidFill>
                  <a:schemeClr val="tx1"/>
                </a:solidFill>
                <a:latin typeface="Verdana"/>
                <a:ea typeface="ＭＳ Ｐゴシック" pitchFamily="-110" charset="-128"/>
                <a:cs typeface="Verdana"/>
              </a:defRPr>
            </a:lvl4pPr>
            <a:lvl5pPr marL="2057400" indent="-228600" algn="l" rtl="0" eaLnBrk="1" fontAlgn="base" hangingPunct="1">
              <a:spcBef>
                <a:spcPct val="20000"/>
              </a:spcBef>
              <a:spcAft>
                <a:spcPct val="0"/>
              </a:spcAft>
              <a:buChar char="»"/>
              <a:defRPr sz="2000">
                <a:solidFill>
                  <a:schemeClr val="tx1"/>
                </a:solidFill>
                <a:latin typeface="Verdana"/>
                <a:ea typeface="ＭＳ Ｐゴシック" pitchFamily="-110" charset="-128"/>
                <a:cs typeface="Verdana"/>
              </a:defRPr>
            </a:lvl5pPr>
            <a:lvl6pPr marL="2514600" indent="-228600" algn="l" rtl="0" eaLnBrk="1" fontAlgn="base" hangingPunct="1">
              <a:spcBef>
                <a:spcPct val="20000"/>
              </a:spcBef>
              <a:spcAft>
                <a:spcPct val="0"/>
              </a:spcAft>
              <a:buChar char="»"/>
              <a:defRPr sz="2000">
                <a:solidFill>
                  <a:schemeClr val="tx1"/>
                </a:solidFill>
                <a:latin typeface="+mn-lt"/>
                <a:ea typeface="ＭＳ Ｐゴシック" pitchFamily="-110" charset="-128"/>
              </a:defRPr>
            </a:lvl6pPr>
            <a:lvl7pPr marL="2971800" indent="-228600" algn="l" rtl="0" eaLnBrk="1" fontAlgn="base" hangingPunct="1">
              <a:spcBef>
                <a:spcPct val="20000"/>
              </a:spcBef>
              <a:spcAft>
                <a:spcPct val="0"/>
              </a:spcAft>
              <a:buChar char="»"/>
              <a:defRPr sz="2000">
                <a:solidFill>
                  <a:schemeClr val="tx1"/>
                </a:solidFill>
                <a:latin typeface="+mn-lt"/>
                <a:ea typeface="ＭＳ Ｐゴシック" pitchFamily="-110" charset="-128"/>
              </a:defRPr>
            </a:lvl7pPr>
            <a:lvl8pPr marL="3429000" indent="-228600" algn="l" rtl="0" eaLnBrk="1" fontAlgn="base" hangingPunct="1">
              <a:spcBef>
                <a:spcPct val="20000"/>
              </a:spcBef>
              <a:spcAft>
                <a:spcPct val="0"/>
              </a:spcAft>
              <a:buChar char="»"/>
              <a:defRPr sz="2000">
                <a:solidFill>
                  <a:schemeClr val="tx1"/>
                </a:solidFill>
                <a:latin typeface="+mn-lt"/>
                <a:ea typeface="ＭＳ Ｐゴシック" pitchFamily="-110" charset="-128"/>
              </a:defRPr>
            </a:lvl8pPr>
            <a:lvl9pPr marL="3886200" indent="-228600" algn="l" rtl="0" eaLnBrk="1" fontAlgn="base" hangingPunct="1">
              <a:spcBef>
                <a:spcPct val="20000"/>
              </a:spcBef>
              <a:spcAft>
                <a:spcPct val="0"/>
              </a:spcAft>
              <a:buChar char="»"/>
              <a:defRPr sz="2000">
                <a:solidFill>
                  <a:schemeClr val="tx1"/>
                </a:solidFill>
                <a:latin typeface="+mn-lt"/>
                <a:ea typeface="ＭＳ Ｐゴシック" pitchFamily="-110" charset="-128"/>
              </a:defRPr>
            </a:lvl9pPr>
          </a:lstStyle>
          <a:p>
            <a:pPr marL="0" indent="0">
              <a:buNone/>
            </a:pPr>
            <a:r>
              <a:rPr lang="en-US" sz="1400" b="0" i="0" dirty="0">
                <a:solidFill>
                  <a:schemeClr val="bg1"/>
                </a:solidFill>
                <a:effectLst/>
                <a:latin typeface="arial" panose="020B0604020202020204" pitchFamily="34" charset="0"/>
              </a:rPr>
              <a:t>Insights From Learners and Facilitators of the Blanket Exercise</a:t>
            </a:r>
            <a:endParaRPr lang="en-US" sz="1400" dirty="0">
              <a:solidFill>
                <a:schemeClr val="bg1"/>
              </a:solidFill>
              <a:latin typeface="Arial"/>
              <a:cs typeface="Arial"/>
            </a:endParaRPr>
          </a:p>
        </p:txBody>
      </p:sp>
      <p:sp>
        <p:nvSpPr>
          <p:cNvPr id="22" name="Text Placeholder 2"/>
          <p:cNvSpPr txBox="1">
            <a:spLocks/>
          </p:cNvSpPr>
          <p:nvPr/>
        </p:nvSpPr>
        <p:spPr bwMode="auto">
          <a:xfrm>
            <a:off x="1872208" y="4149080"/>
            <a:ext cx="7164288" cy="1008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lvl1pPr marL="342900" indent="-342900" algn="l" rtl="0" eaLnBrk="1" fontAlgn="base" hangingPunct="1">
              <a:spcBef>
                <a:spcPct val="20000"/>
              </a:spcBef>
              <a:spcAft>
                <a:spcPct val="0"/>
              </a:spcAft>
              <a:buChar char="•"/>
              <a:defRPr sz="2000">
                <a:solidFill>
                  <a:schemeClr val="tx1"/>
                </a:solidFill>
                <a:latin typeface="Verdana"/>
                <a:ea typeface="ＭＳ Ｐゴシック" charset="0"/>
                <a:cs typeface="Verdana"/>
              </a:defRPr>
            </a:lvl1pPr>
            <a:lvl2pPr marL="742950" indent="-285750" algn="l" rtl="0" eaLnBrk="1" fontAlgn="base" hangingPunct="1">
              <a:spcBef>
                <a:spcPct val="20000"/>
              </a:spcBef>
              <a:spcAft>
                <a:spcPct val="0"/>
              </a:spcAft>
              <a:buChar char="–"/>
              <a:defRPr sz="2000">
                <a:solidFill>
                  <a:schemeClr val="tx1"/>
                </a:solidFill>
                <a:latin typeface="Verdana"/>
                <a:ea typeface="ＭＳ Ｐゴシック" pitchFamily="-110" charset="-128"/>
                <a:cs typeface="Verdana"/>
              </a:defRPr>
            </a:lvl2pPr>
            <a:lvl3pPr marL="1143000" indent="-228600" algn="l" rtl="0" eaLnBrk="1" fontAlgn="base" hangingPunct="1">
              <a:spcBef>
                <a:spcPct val="20000"/>
              </a:spcBef>
              <a:spcAft>
                <a:spcPct val="0"/>
              </a:spcAft>
              <a:buChar char="•"/>
              <a:defRPr sz="2000">
                <a:solidFill>
                  <a:schemeClr val="tx1"/>
                </a:solidFill>
                <a:latin typeface="Verdana"/>
                <a:ea typeface="ＭＳ Ｐゴシック" pitchFamily="-110" charset="-128"/>
                <a:cs typeface="Verdana"/>
              </a:defRPr>
            </a:lvl3pPr>
            <a:lvl4pPr marL="1600200" indent="-228600" algn="l" rtl="0" eaLnBrk="1" fontAlgn="base" hangingPunct="1">
              <a:spcBef>
                <a:spcPct val="20000"/>
              </a:spcBef>
              <a:spcAft>
                <a:spcPct val="0"/>
              </a:spcAft>
              <a:buChar char="–"/>
              <a:defRPr sz="2000">
                <a:solidFill>
                  <a:schemeClr val="tx1"/>
                </a:solidFill>
                <a:latin typeface="Verdana"/>
                <a:ea typeface="ＭＳ Ｐゴシック" pitchFamily="-110" charset="-128"/>
                <a:cs typeface="Verdana"/>
              </a:defRPr>
            </a:lvl4pPr>
            <a:lvl5pPr marL="2057400" indent="-228600" algn="l" rtl="0" eaLnBrk="1" fontAlgn="base" hangingPunct="1">
              <a:spcBef>
                <a:spcPct val="20000"/>
              </a:spcBef>
              <a:spcAft>
                <a:spcPct val="0"/>
              </a:spcAft>
              <a:buChar char="»"/>
              <a:defRPr sz="2000">
                <a:solidFill>
                  <a:schemeClr val="tx1"/>
                </a:solidFill>
                <a:latin typeface="Verdana"/>
                <a:ea typeface="ＭＳ Ｐゴシック" pitchFamily="-110" charset="-128"/>
                <a:cs typeface="Verdana"/>
              </a:defRPr>
            </a:lvl5pPr>
            <a:lvl6pPr marL="2514600" indent="-228600" algn="l" rtl="0" eaLnBrk="1" fontAlgn="base" hangingPunct="1">
              <a:spcBef>
                <a:spcPct val="20000"/>
              </a:spcBef>
              <a:spcAft>
                <a:spcPct val="0"/>
              </a:spcAft>
              <a:buChar char="»"/>
              <a:defRPr sz="2000">
                <a:solidFill>
                  <a:schemeClr val="tx1"/>
                </a:solidFill>
                <a:latin typeface="+mn-lt"/>
                <a:ea typeface="ＭＳ Ｐゴシック" pitchFamily="-110" charset="-128"/>
              </a:defRPr>
            </a:lvl6pPr>
            <a:lvl7pPr marL="2971800" indent="-228600" algn="l" rtl="0" eaLnBrk="1" fontAlgn="base" hangingPunct="1">
              <a:spcBef>
                <a:spcPct val="20000"/>
              </a:spcBef>
              <a:spcAft>
                <a:spcPct val="0"/>
              </a:spcAft>
              <a:buChar char="»"/>
              <a:defRPr sz="2000">
                <a:solidFill>
                  <a:schemeClr val="tx1"/>
                </a:solidFill>
                <a:latin typeface="+mn-lt"/>
                <a:ea typeface="ＭＳ Ｐゴシック" pitchFamily="-110" charset="-128"/>
              </a:defRPr>
            </a:lvl7pPr>
            <a:lvl8pPr marL="3429000" indent="-228600" algn="l" rtl="0" eaLnBrk="1" fontAlgn="base" hangingPunct="1">
              <a:spcBef>
                <a:spcPct val="20000"/>
              </a:spcBef>
              <a:spcAft>
                <a:spcPct val="0"/>
              </a:spcAft>
              <a:buChar char="»"/>
              <a:defRPr sz="2000">
                <a:solidFill>
                  <a:schemeClr val="tx1"/>
                </a:solidFill>
                <a:latin typeface="+mn-lt"/>
                <a:ea typeface="ＭＳ Ｐゴシック" pitchFamily="-110" charset="-128"/>
              </a:defRPr>
            </a:lvl8pPr>
            <a:lvl9pPr marL="3886200" indent="-228600" algn="l" rtl="0" eaLnBrk="1" fontAlgn="base" hangingPunct="1">
              <a:spcBef>
                <a:spcPct val="20000"/>
              </a:spcBef>
              <a:spcAft>
                <a:spcPct val="0"/>
              </a:spcAft>
              <a:buChar char="»"/>
              <a:defRPr sz="2000">
                <a:solidFill>
                  <a:schemeClr val="tx1"/>
                </a:solidFill>
                <a:latin typeface="+mn-lt"/>
                <a:ea typeface="ＭＳ Ｐゴシック" pitchFamily="-110" charset="-128"/>
              </a:defRPr>
            </a:lvl9pPr>
          </a:lstStyle>
          <a:p>
            <a:pPr marL="0" indent="0">
              <a:buNone/>
            </a:pPr>
            <a:r>
              <a:rPr lang="en-US" sz="1200" b="1" dirty="0">
                <a:solidFill>
                  <a:schemeClr val="bg1"/>
                </a:solidFill>
                <a:latin typeface="Arial"/>
                <a:cs typeface="Arial"/>
              </a:rPr>
              <a:t>Noah Bennell</a:t>
            </a:r>
            <a:r>
              <a:rPr lang="en-US" sz="1200" dirty="0">
                <a:solidFill>
                  <a:schemeClr val="bg1"/>
                </a:solidFill>
                <a:latin typeface="Arial"/>
                <a:cs typeface="Arial"/>
              </a:rPr>
              <a:t>, Lyric </a:t>
            </a:r>
            <a:r>
              <a:rPr lang="en-US" sz="1200" dirty="0" err="1">
                <a:solidFill>
                  <a:schemeClr val="bg1"/>
                </a:solidFill>
                <a:latin typeface="Arial"/>
                <a:cs typeface="Arial"/>
              </a:rPr>
              <a:t>Oblin</a:t>
            </a:r>
            <a:r>
              <a:rPr lang="en-US" sz="1200" dirty="0">
                <a:solidFill>
                  <a:schemeClr val="bg1"/>
                </a:solidFill>
                <a:latin typeface="Arial"/>
                <a:cs typeface="Arial"/>
              </a:rPr>
              <a:t>-Moses, Hannah McKay, Mia Otten, Dr. Darlene Kitty, Dr. Alex </a:t>
            </a:r>
            <a:r>
              <a:rPr lang="en-US" sz="1200" dirty="0" err="1">
                <a:solidFill>
                  <a:schemeClr val="bg1"/>
                </a:solidFill>
                <a:latin typeface="Arial"/>
                <a:cs typeface="Arial"/>
              </a:rPr>
              <a:t>Petiquan</a:t>
            </a:r>
            <a:r>
              <a:rPr lang="en-US" sz="1200" dirty="0">
                <a:solidFill>
                  <a:schemeClr val="bg1"/>
                </a:solidFill>
                <a:latin typeface="Arial"/>
                <a:cs typeface="Arial"/>
              </a:rPr>
              <a:t>, Dr. Amy Nakajima, Dr. Laura Muldoon, Dr. Brad </a:t>
            </a:r>
            <a:r>
              <a:rPr lang="en-US" sz="1200" dirty="0" err="1">
                <a:solidFill>
                  <a:schemeClr val="bg1"/>
                </a:solidFill>
                <a:latin typeface="Arial"/>
                <a:cs typeface="Arial"/>
              </a:rPr>
              <a:t>MacCosham</a:t>
            </a:r>
            <a:r>
              <a:rPr lang="en-US" sz="1200" dirty="0">
                <a:solidFill>
                  <a:schemeClr val="bg1"/>
                </a:solidFill>
                <a:latin typeface="Arial"/>
                <a:cs typeface="Arial"/>
              </a:rPr>
              <a:t>, Luc Brisebois, Meghan Cornett, KJ Chen</a:t>
            </a:r>
          </a:p>
          <a:p>
            <a:pPr marL="0" indent="0">
              <a:buNone/>
            </a:pPr>
            <a:r>
              <a:rPr lang="en-US" sz="1200" dirty="0">
                <a:solidFill>
                  <a:schemeClr val="bg1"/>
                </a:solidFill>
                <a:latin typeface="Arial"/>
                <a:cs typeface="Arial"/>
              </a:rPr>
              <a:t>Faculty of Medicine, University of Ottawa</a:t>
            </a:r>
          </a:p>
          <a:p>
            <a:pPr marL="0" indent="0">
              <a:buNone/>
            </a:pPr>
            <a:r>
              <a:rPr lang="en-US" sz="1200" dirty="0">
                <a:solidFill>
                  <a:schemeClr val="bg1"/>
                </a:solidFill>
                <a:latin typeface="Arial"/>
                <a:cs typeface="Arial"/>
              </a:rPr>
              <a:t>Indigenous Medical Learners Association</a:t>
            </a:r>
          </a:p>
        </p:txBody>
      </p:sp>
    </p:spTree>
    <p:extLst>
      <p:ext uri="{BB962C8B-B14F-4D97-AF65-F5344CB8AC3E}">
        <p14:creationId xmlns:p14="http://schemas.microsoft.com/office/powerpoint/2010/main" val="34799478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8EA0E7-DB3E-F59D-B16F-A1C59420CA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3EBE58-94F8-24CF-63F9-96C76BC75C9B}"/>
              </a:ext>
            </a:extLst>
          </p:cNvPr>
          <p:cNvSpPr>
            <a:spLocks noGrp="1"/>
          </p:cNvSpPr>
          <p:nvPr>
            <p:ph type="title"/>
          </p:nvPr>
        </p:nvSpPr>
        <p:spPr/>
        <p:txBody>
          <a:bodyPr/>
          <a:lstStyle/>
          <a:p>
            <a:r>
              <a:rPr lang="en-US" dirty="0">
                <a:latin typeface="Arial"/>
                <a:cs typeface="Arial"/>
              </a:rPr>
              <a:t>Results: Student Themes</a:t>
            </a:r>
          </a:p>
        </p:txBody>
      </p:sp>
      <p:sp>
        <p:nvSpPr>
          <p:cNvPr id="7" name="Content Placeholder 6">
            <a:extLst>
              <a:ext uri="{FF2B5EF4-FFF2-40B4-BE49-F238E27FC236}">
                <a16:creationId xmlns:a16="http://schemas.microsoft.com/office/drawing/2014/main" id="{AA5A76DC-B7F5-0031-3D76-C5AB1BDBB483}"/>
              </a:ext>
            </a:extLst>
          </p:cNvPr>
          <p:cNvSpPr>
            <a:spLocks noGrp="1"/>
          </p:cNvSpPr>
          <p:nvPr>
            <p:ph idx="1"/>
          </p:nvPr>
        </p:nvSpPr>
        <p:spPr/>
        <p:txBody>
          <a:bodyPr/>
          <a:lstStyle/>
          <a:p>
            <a:r>
              <a:rPr lang="en-US" dirty="0">
                <a:latin typeface="+mn-lt"/>
                <a:cs typeface="Arial"/>
              </a:rPr>
              <a:t>Experiential Learning</a:t>
            </a:r>
          </a:p>
          <a:p>
            <a:r>
              <a:rPr lang="en-US" dirty="0">
                <a:cs typeface="Arial"/>
              </a:rPr>
              <a:t>History and Ongoing Legacy of Colonialism</a:t>
            </a:r>
          </a:p>
          <a:p>
            <a:r>
              <a:rPr lang="en-US" dirty="0">
                <a:latin typeface="+mn-lt"/>
                <a:cs typeface="Arial"/>
              </a:rPr>
              <a:t>Application to Medicine</a:t>
            </a:r>
          </a:p>
          <a:p>
            <a:r>
              <a:rPr lang="en-US" dirty="0">
                <a:cs typeface="Arial"/>
              </a:rPr>
              <a:t>Learning Environment</a:t>
            </a:r>
            <a:endParaRPr lang="en-US" dirty="0">
              <a:latin typeface="+mn-lt"/>
              <a:cs typeface="Arial"/>
            </a:endParaRPr>
          </a:p>
        </p:txBody>
      </p:sp>
    </p:spTree>
    <p:extLst>
      <p:ext uri="{BB962C8B-B14F-4D97-AF65-F5344CB8AC3E}">
        <p14:creationId xmlns:p14="http://schemas.microsoft.com/office/powerpoint/2010/main" val="35412040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58A9F2-9513-4B00-A757-99E24052EA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C9D3E4-C1AD-98F9-CD4E-9D295EB34D4D}"/>
              </a:ext>
            </a:extLst>
          </p:cNvPr>
          <p:cNvSpPr>
            <a:spLocks noGrp="1"/>
          </p:cNvSpPr>
          <p:nvPr>
            <p:ph type="title"/>
          </p:nvPr>
        </p:nvSpPr>
        <p:spPr/>
        <p:txBody>
          <a:bodyPr/>
          <a:lstStyle/>
          <a:p>
            <a:r>
              <a:rPr lang="en-US" dirty="0">
                <a:latin typeface="Arial"/>
                <a:cs typeface="Arial"/>
              </a:rPr>
              <a:t>Results: Facilitators Survey Responses</a:t>
            </a:r>
          </a:p>
        </p:txBody>
      </p:sp>
      <p:graphicFrame>
        <p:nvGraphicFramePr>
          <p:cNvPr id="4" name="Chart 3">
            <a:extLst>
              <a:ext uri="{FF2B5EF4-FFF2-40B4-BE49-F238E27FC236}">
                <a16:creationId xmlns:a16="http://schemas.microsoft.com/office/drawing/2014/main" id="{EAD279D5-2A43-9322-EB49-BC1121CE4F0C}"/>
              </a:ext>
            </a:extLst>
          </p:cNvPr>
          <p:cNvGraphicFramePr/>
          <p:nvPr>
            <p:extLst>
              <p:ext uri="{D42A27DB-BD31-4B8C-83A1-F6EECF244321}">
                <p14:modId xmlns:p14="http://schemas.microsoft.com/office/powerpoint/2010/main" val="4283602446"/>
              </p:ext>
            </p:extLst>
          </p:nvPr>
        </p:nvGraphicFramePr>
        <p:xfrm>
          <a:off x="1628800" y="1844824"/>
          <a:ext cx="5886400" cy="360384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551755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3DAD56-8F22-5EC8-C748-5677B4E8FD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484FBD-0A6E-5FAB-B79C-068445DA6D58}"/>
              </a:ext>
            </a:extLst>
          </p:cNvPr>
          <p:cNvSpPr>
            <a:spLocks noGrp="1"/>
          </p:cNvSpPr>
          <p:nvPr>
            <p:ph type="title"/>
          </p:nvPr>
        </p:nvSpPr>
        <p:spPr/>
        <p:txBody>
          <a:bodyPr/>
          <a:lstStyle/>
          <a:p>
            <a:r>
              <a:rPr lang="en-US" dirty="0">
                <a:latin typeface="Arial"/>
                <a:cs typeface="Arial"/>
              </a:rPr>
              <a:t>Results: Facilitator Themes</a:t>
            </a:r>
          </a:p>
        </p:txBody>
      </p:sp>
      <p:sp>
        <p:nvSpPr>
          <p:cNvPr id="7" name="Content Placeholder 6">
            <a:extLst>
              <a:ext uri="{FF2B5EF4-FFF2-40B4-BE49-F238E27FC236}">
                <a16:creationId xmlns:a16="http://schemas.microsoft.com/office/drawing/2014/main" id="{83117938-FC2B-4FF2-2A39-B03C91053419}"/>
              </a:ext>
            </a:extLst>
          </p:cNvPr>
          <p:cNvSpPr>
            <a:spLocks noGrp="1"/>
          </p:cNvSpPr>
          <p:nvPr>
            <p:ph idx="1"/>
          </p:nvPr>
        </p:nvSpPr>
        <p:spPr/>
        <p:txBody>
          <a:bodyPr/>
          <a:lstStyle/>
          <a:p>
            <a:r>
              <a:rPr lang="en-US" dirty="0">
                <a:latin typeface="+mn-lt"/>
                <a:cs typeface="Arial"/>
              </a:rPr>
              <a:t>Facilitation Style</a:t>
            </a:r>
          </a:p>
          <a:p>
            <a:r>
              <a:rPr lang="en-US" dirty="0">
                <a:cs typeface="Arial"/>
              </a:rPr>
              <a:t>Navigating Emotional Responses</a:t>
            </a:r>
          </a:p>
          <a:p>
            <a:r>
              <a:rPr lang="en-US" dirty="0">
                <a:latin typeface="+mn-lt"/>
                <a:cs typeface="Arial"/>
              </a:rPr>
              <a:t>Environmental Challenges </a:t>
            </a:r>
          </a:p>
          <a:p>
            <a:r>
              <a:rPr lang="en-US" dirty="0">
                <a:cs typeface="Arial"/>
              </a:rPr>
              <a:t>Pre-session support</a:t>
            </a:r>
            <a:endParaRPr lang="en-US" dirty="0">
              <a:latin typeface="+mn-lt"/>
              <a:cs typeface="Arial"/>
            </a:endParaRPr>
          </a:p>
        </p:txBody>
      </p:sp>
    </p:spTree>
    <p:extLst>
      <p:ext uri="{BB962C8B-B14F-4D97-AF65-F5344CB8AC3E}">
        <p14:creationId xmlns:p14="http://schemas.microsoft.com/office/powerpoint/2010/main" val="36910459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7CAD9F-C49A-798A-E12E-CBF82B82DE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014211-8744-96B8-5309-6A15386A649E}"/>
              </a:ext>
            </a:extLst>
          </p:cNvPr>
          <p:cNvSpPr>
            <a:spLocks noGrp="1"/>
          </p:cNvSpPr>
          <p:nvPr>
            <p:ph type="title"/>
          </p:nvPr>
        </p:nvSpPr>
        <p:spPr/>
        <p:txBody>
          <a:bodyPr/>
          <a:lstStyle/>
          <a:p>
            <a:r>
              <a:rPr lang="en-US" dirty="0">
                <a:latin typeface="Arial"/>
                <a:cs typeface="Arial"/>
              </a:rPr>
              <a:t>Discussion</a:t>
            </a:r>
          </a:p>
        </p:txBody>
      </p:sp>
      <p:sp>
        <p:nvSpPr>
          <p:cNvPr id="7" name="Content Placeholder 6">
            <a:extLst>
              <a:ext uri="{FF2B5EF4-FFF2-40B4-BE49-F238E27FC236}">
                <a16:creationId xmlns:a16="http://schemas.microsoft.com/office/drawing/2014/main" id="{9C5843B5-FC39-FD4A-E378-0FCEAD0FC543}"/>
              </a:ext>
            </a:extLst>
          </p:cNvPr>
          <p:cNvSpPr>
            <a:spLocks noGrp="1"/>
          </p:cNvSpPr>
          <p:nvPr>
            <p:ph idx="1"/>
          </p:nvPr>
        </p:nvSpPr>
        <p:spPr/>
        <p:txBody>
          <a:bodyPr/>
          <a:lstStyle/>
          <a:p>
            <a:r>
              <a:rPr lang="en-US" dirty="0">
                <a:cs typeface="Arial"/>
              </a:rPr>
              <a:t>Valid teaching tool for both language streams. </a:t>
            </a:r>
          </a:p>
          <a:p>
            <a:r>
              <a:rPr lang="en-US" b="1" dirty="0">
                <a:latin typeface="+mn-lt"/>
                <a:cs typeface="Arial"/>
              </a:rPr>
              <a:t>Why so effective?</a:t>
            </a:r>
          </a:p>
          <a:p>
            <a:pPr lvl="1"/>
            <a:r>
              <a:rPr lang="en-US" dirty="0">
                <a:latin typeface="+mn-lt"/>
                <a:cs typeface="Arial"/>
              </a:rPr>
              <a:t>Students: Value lies in participation and reflection.</a:t>
            </a:r>
          </a:p>
          <a:p>
            <a:pPr lvl="1"/>
            <a:r>
              <a:rPr lang="en-US" dirty="0">
                <a:latin typeface="+mn-lt"/>
                <a:cs typeface="Arial"/>
              </a:rPr>
              <a:t>Facilitators: Incorporating storytelling and navigating emotions.</a:t>
            </a:r>
          </a:p>
          <a:p>
            <a:r>
              <a:rPr lang="en-US" b="1" dirty="0">
                <a:cs typeface="Arial"/>
              </a:rPr>
              <a:t>Looking forward:</a:t>
            </a:r>
          </a:p>
          <a:p>
            <a:pPr lvl="1"/>
            <a:r>
              <a:rPr lang="en-US" dirty="0">
                <a:latin typeface="+mn-lt"/>
                <a:cs typeface="Arial"/>
              </a:rPr>
              <a:t>Durability</a:t>
            </a:r>
          </a:p>
          <a:p>
            <a:pPr lvl="1"/>
            <a:r>
              <a:rPr lang="en-US" dirty="0">
                <a:latin typeface="+mn-lt"/>
                <a:cs typeface="Arial"/>
              </a:rPr>
              <a:t>Institution-wide implementation</a:t>
            </a:r>
          </a:p>
        </p:txBody>
      </p:sp>
    </p:spTree>
    <p:extLst>
      <p:ext uri="{BB962C8B-B14F-4D97-AF65-F5344CB8AC3E}">
        <p14:creationId xmlns:p14="http://schemas.microsoft.com/office/powerpoint/2010/main" val="7621655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F248AD-ADE0-A022-325C-0B84904E63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6F73BF-66A7-870F-3517-DEDF76596B4B}"/>
              </a:ext>
            </a:extLst>
          </p:cNvPr>
          <p:cNvSpPr>
            <a:spLocks noGrp="1"/>
          </p:cNvSpPr>
          <p:nvPr>
            <p:ph type="title"/>
          </p:nvPr>
        </p:nvSpPr>
        <p:spPr/>
        <p:txBody>
          <a:bodyPr/>
          <a:lstStyle/>
          <a:p>
            <a:r>
              <a:rPr lang="en-US" dirty="0">
                <a:latin typeface="Arial"/>
                <a:cs typeface="Arial"/>
              </a:rPr>
              <a:t>References</a:t>
            </a:r>
          </a:p>
        </p:txBody>
      </p:sp>
      <p:sp>
        <p:nvSpPr>
          <p:cNvPr id="7" name="Content Placeholder 6">
            <a:extLst>
              <a:ext uri="{FF2B5EF4-FFF2-40B4-BE49-F238E27FC236}">
                <a16:creationId xmlns:a16="http://schemas.microsoft.com/office/drawing/2014/main" id="{8EDEADA6-4979-B1F4-511F-8E07E9B4E0A3}"/>
              </a:ext>
            </a:extLst>
          </p:cNvPr>
          <p:cNvSpPr>
            <a:spLocks noGrp="1"/>
          </p:cNvSpPr>
          <p:nvPr>
            <p:ph idx="1"/>
          </p:nvPr>
        </p:nvSpPr>
        <p:spPr/>
        <p:txBody>
          <a:bodyPr/>
          <a:lstStyle/>
          <a:p>
            <a:pPr marL="0" indent="0">
              <a:buNone/>
            </a:pPr>
            <a:r>
              <a:rPr lang="en-US" b="1" dirty="0"/>
              <a:t>Herzog, L. S., Wright, S. R., Pennington, J. J., &amp; Richardson, L. (2021).</a:t>
            </a:r>
            <a:r>
              <a:rPr lang="en-US" dirty="0"/>
              <a:t> The KAIROS Blanket Exercise: Engaging Indigenous ways of knowing to foster critical consciousness in medical education. </a:t>
            </a:r>
            <a:r>
              <a:rPr lang="en-US" i="1" dirty="0"/>
              <a:t>Medical Teacher</a:t>
            </a:r>
            <a:r>
              <a:rPr lang="en-US" dirty="0"/>
              <a:t>, 43(12), 1437-1443. </a:t>
            </a:r>
            <a:r>
              <a:rPr lang="en-US" dirty="0">
                <a:hlinkClick r:id="rId3"/>
              </a:rPr>
              <a:t>https://doi.org/10.1080/0142159X.2021.1923019</a:t>
            </a:r>
            <a:endParaRPr lang="en-US" b="1" dirty="0"/>
          </a:p>
          <a:p>
            <a:pPr marL="0" indent="0">
              <a:buNone/>
            </a:pPr>
            <a:endParaRPr lang="en-US" b="1" dirty="0"/>
          </a:p>
          <a:p>
            <a:pPr marL="0" indent="0">
              <a:buNone/>
            </a:pPr>
            <a:r>
              <a:rPr lang="en-US" b="1" dirty="0"/>
              <a:t>KAIROS Canada. (2021).</a:t>
            </a:r>
            <a:r>
              <a:rPr lang="en-US" dirty="0"/>
              <a:t> </a:t>
            </a:r>
            <a:r>
              <a:rPr lang="en-US" i="1" dirty="0"/>
              <a:t>The KAIROS Blanket Exercise</a:t>
            </a:r>
            <a:r>
              <a:rPr lang="en-US" dirty="0"/>
              <a:t> (4th ed.). Toronto, ON: KAIROS. (Original work published 1997).</a:t>
            </a:r>
          </a:p>
        </p:txBody>
      </p:sp>
    </p:spTree>
    <p:extLst>
      <p:ext uri="{BB962C8B-B14F-4D97-AF65-F5344CB8AC3E}">
        <p14:creationId xmlns:p14="http://schemas.microsoft.com/office/powerpoint/2010/main" val="33301924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04C7E7-FD94-5830-B186-4C54591D5B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F67653-294C-CC60-C38F-847336058EEE}"/>
              </a:ext>
            </a:extLst>
          </p:cNvPr>
          <p:cNvSpPr>
            <a:spLocks noGrp="1"/>
          </p:cNvSpPr>
          <p:nvPr>
            <p:ph type="title"/>
          </p:nvPr>
        </p:nvSpPr>
        <p:spPr>
          <a:xfrm>
            <a:off x="684684" y="2996952"/>
            <a:ext cx="7774632" cy="864096"/>
          </a:xfrm>
        </p:spPr>
        <p:txBody>
          <a:bodyPr/>
          <a:lstStyle/>
          <a:p>
            <a:r>
              <a:rPr lang="en-US" dirty="0" err="1">
                <a:latin typeface="Arial"/>
                <a:cs typeface="Arial"/>
              </a:rPr>
              <a:t>Miigwetch</a:t>
            </a:r>
            <a:r>
              <a:rPr lang="en-US" dirty="0">
                <a:latin typeface="Arial"/>
                <a:cs typeface="Arial"/>
              </a:rPr>
              <a:t>, Thank You, Merci</a:t>
            </a:r>
          </a:p>
        </p:txBody>
      </p:sp>
    </p:spTree>
    <p:extLst>
      <p:ext uri="{BB962C8B-B14F-4D97-AF65-F5344CB8AC3E}">
        <p14:creationId xmlns:p14="http://schemas.microsoft.com/office/powerpoint/2010/main" val="4243014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B3A6F9-D981-CDF1-C691-0A63BCBFFF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BB5129-3C96-3B45-6F21-0190A8FBABEB}"/>
              </a:ext>
            </a:extLst>
          </p:cNvPr>
          <p:cNvSpPr>
            <a:spLocks noGrp="1"/>
          </p:cNvSpPr>
          <p:nvPr>
            <p:ph type="title"/>
          </p:nvPr>
        </p:nvSpPr>
        <p:spPr/>
        <p:txBody>
          <a:bodyPr/>
          <a:lstStyle/>
          <a:p>
            <a:r>
              <a:rPr lang="en-US" dirty="0">
                <a:latin typeface="Arial"/>
                <a:cs typeface="Arial"/>
              </a:rPr>
              <a:t>Background: Blanket Exercise</a:t>
            </a:r>
          </a:p>
        </p:txBody>
      </p:sp>
      <p:sp>
        <p:nvSpPr>
          <p:cNvPr id="7" name="Content Placeholder 6">
            <a:extLst>
              <a:ext uri="{FF2B5EF4-FFF2-40B4-BE49-F238E27FC236}">
                <a16:creationId xmlns:a16="http://schemas.microsoft.com/office/drawing/2014/main" id="{E23E4E1D-6820-BF1B-DC8E-8F61B2B5EB79}"/>
              </a:ext>
            </a:extLst>
          </p:cNvPr>
          <p:cNvSpPr>
            <a:spLocks noGrp="1"/>
          </p:cNvSpPr>
          <p:nvPr>
            <p:ph idx="1"/>
          </p:nvPr>
        </p:nvSpPr>
        <p:spPr/>
        <p:txBody>
          <a:bodyPr/>
          <a:lstStyle/>
          <a:p>
            <a:r>
              <a:rPr lang="en-US" b="1" dirty="0">
                <a:latin typeface="+mn-lt"/>
                <a:cs typeface="Arial"/>
              </a:rPr>
              <a:t>Interactive Learning: </a:t>
            </a:r>
            <a:r>
              <a:rPr lang="en-US" dirty="0">
                <a:latin typeface="+mn-lt"/>
                <a:cs typeface="Arial"/>
              </a:rPr>
              <a:t>Explores historical and contemporary relations on Turtle Island.</a:t>
            </a:r>
          </a:p>
          <a:p>
            <a:r>
              <a:rPr lang="en-US" b="1" dirty="0">
                <a:latin typeface="+mn-lt"/>
                <a:cs typeface="Arial"/>
              </a:rPr>
              <a:t>Experiential Model: </a:t>
            </a:r>
            <a:r>
              <a:rPr lang="en-US" dirty="0">
                <a:latin typeface="+mn-lt"/>
                <a:cs typeface="Arial"/>
              </a:rPr>
              <a:t>Moves beyond passive "content delivery" toward physical and emotional engagement.</a:t>
            </a:r>
          </a:p>
          <a:p>
            <a:r>
              <a:rPr lang="en-US" b="1" dirty="0">
                <a:latin typeface="+mn-lt"/>
                <a:cs typeface="Arial"/>
              </a:rPr>
              <a:t>Primary Goal: </a:t>
            </a:r>
            <a:r>
              <a:rPr lang="en-US" dirty="0">
                <a:latin typeface="+mn-lt"/>
                <a:cs typeface="Arial"/>
              </a:rPr>
              <a:t>To foster a deeper, lived awareness of Indigenous realities that traditional lectures cannot replicate.</a:t>
            </a:r>
          </a:p>
        </p:txBody>
      </p:sp>
    </p:spTree>
    <p:extLst>
      <p:ext uri="{BB962C8B-B14F-4D97-AF65-F5344CB8AC3E}">
        <p14:creationId xmlns:p14="http://schemas.microsoft.com/office/powerpoint/2010/main" val="10675935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D3C217-1959-C98C-DF15-E518FFEA8B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B6F88B-572E-33D5-3136-3DA325E59CA3}"/>
              </a:ext>
            </a:extLst>
          </p:cNvPr>
          <p:cNvSpPr>
            <a:spLocks noGrp="1"/>
          </p:cNvSpPr>
          <p:nvPr>
            <p:ph type="title"/>
          </p:nvPr>
        </p:nvSpPr>
        <p:spPr/>
        <p:txBody>
          <a:bodyPr/>
          <a:lstStyle/>
          <a:p>
            <a:r>
              <a:rPr lang="en-US" dirty="0">
                <a:latin typeface="Arial"/>
                <a:cs typeface="Arial"/>
              </a:rPr>
              <a:t>Background: The Gap</a:t>
            </a:r>
          </a:p>
        </p:txBody>
      </p:sp>
      <p:sp>
        <p:nvSpPr>
          <p:cNvPr id="7" name="Content Placeholder 6">
            <a:extLst>
              <a:ext uri="{FF2B5EF4-FFF2-40B4-BE49-F238E27FC236}">
                <a16:creationId xmlns:a16="http://schemas.microsoft.com/office/drawing/2014/main" id="{D556959F-6C3E-9264-9297-1D4C12154A3D}"/>
              </a:ext>
            </a:extLst>
          </p:cNvPr>
          <p:cNvSpPr>
            <a:spLocks noGrp="1"/>
          </p:cNvSpPr>
          <p:nvPr>
            <p:ph idx="1"/>
          </p:nvPr>
        </p:nvSpPr>
        <p:spPr/>
        <p:txBody>
          <a:bodyPr/>
          <a:lstStyle/>
          <a:p>
            <a:r>
              <a:rPr lang="en-US" b="1" dirty="0">
                <a:latin typeface="+mn-lt"/>
                <a:cs typeface="Arial"/>
              </a:rPr>
              <a:t>Existing Literature: </a:t>
            </a:r>
            <a:r>
              <a:rPr lang="en-US" dirty="0">
                <a:latin typeface="+mn-lt"/>
                <a:cs typeface="Arial"/>
              </a:rPr>
              <a:t>Most research focuses on other sectors; medical education application is under-researched.</a:t>
            </a:r>
          </a:p>
          <a:p>
            <a:r>
              <a:rPr lang="en-US" b="1" dirty="0">
                <a:latin typeface="+mn-lt"/>
                <a:cs typeface="Arial"/>
              </a:rPr>
              <a:t>Building on Herzog et al. (2021): </a:t>
            </a:r>
            <a:r>
              <a:rPr lang="en-US" dirty="0">
                <a:latin typeface="+mn-lt"/>
                <a:cs typeface="Arial"/>
              </a:rPr>
              <a:t>While a previous study from </a:t>
            </a:r>
            <a:r>
              <a:rPr lang="en-US" dirty="0" err="1">
                <a:latin typeface="+mn-lt"/>
                <a:cs typeface="Arial"/>
              </a:rPr>
              <a:t>UofT</a:t>
            </a:r>
            <a:r>
              <a:rPr lang="en-US" dirty="0">
                <a:latin typeface="+mn-lt"/>
                <a:cs typeface="Arial"/>
              </a:rPr>
              <a:t> proved the effectiveness of the exercise in fostering "critical consciousness," our program evaluation addresses three implementation gaps:</a:t>
            </a:r>
          </a:p>
          <a:p>
            <a:pPr lvl="1"/>
            <a:r>
              <a:rPr lang="en-US" dirty="0">
                <a:latin typeface="+mn-lt"/>
                <a:cs typeface="Arial"/>
              </a:rPr>
              <a:t>The Bilingual Context</a:t>
            </a:r>
          </a:p>
          <a:p>
            <a:pPr lvl="1"/>
            <a:r>
              <a:rPr lang="en-US" dirty="0">
                <a:latin typeface="+mn-lt"/>
                <a:cs typeface="Arial"/>
              </a:rPr>
              <a:t>Facilitator Perspectives</a:t>
            </a:r>
          </a:p>
          <a:p>
            <a:pPr lvl="1"/>
            <a:r>
              <a:rPr lang="en-US" dirty="0">
                <a:latin typeface="+mn-lt"/>
                <a:cs typeface="Arial"/>
              </a:rPr>
              <a:t>Operational Optimization</a:t>
            </a:r>
          </a:p>
        </p:txBody>
      </p:sp>
    </p:spTree>
    <p:extLst>
      <p:ext uri="{BB962C8B-B14F-4D97-AF65-F5344CB8AC3E}">
        <p14:creationId xmlns:p14="http://schemas.microsoft.com/office/powerpoint/2010/main" val="21059742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5CFEC6-C181-EBF7-D5C5-47CEEAC108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6F8D1C-7762-E348-4FAD-358B46FBEB46}"/>
              </a:ext>
            </a:extLst>
          </p:cNvPr>
          <p:cNvSpPr>
            <a:spLocks noGrp="1"/>
          </p:cNvSpPr>
          <p:nvPr>
            <p:ph type="title"/>
          </p:nvPr>
        </p:nvSpPr>
        <p:spPr/>
        <p:txBody>
          <a:bodyPr/>
          <a:lstStyle/>
          <a:p>
            <a:r>
              <a:rPr lang="en-US" dirty="0">
                <a:latin typeface="Arial"/>
                <a:cs typeface="Arial"/>
              </a:rPr>
              <a:t>Methods: Indigenous Curriculum Working Group</a:t>
            </a:r>
          </a:p>
        </p:txBody>
      </p:sp>
      <p:sp>
        <p:nvSpPr>
          <p:cNvPr id="7" name="Content Placeholder 6">
            <a:extLst>
              <a:ext uri="{FF2B5EF4-FFF2-40B4-BE49-F238E27FC236}">
                <a16:creationId xmlns:a16="http://schemas.microsoft.com/office/drawing/2014/main" id="{CB7C9BC4-5914-7038-3E11-11F9B4775B91}"/>
              </a:ext>
            </a:extLst>
          </p:cNvPr>
          <p:cNvSpPr>
            <a:spLocks noGrp="1"/>
          </p:cNvSpPr>
          <p:nvPr>
            <p:ph idx="1"/>
          </p:nvPr>
        </p:nvSpPr>
        <p:spPr/>
        <p:txBody>
          <a:bodyPr/>
          <a:lstStyle/>
          <a:p>
            <a:r>
              <a:rPr lang="en-US" dirty="0">
                <a:latin typeface="+mn-lt"/>
                <a:cs typeface="Arial"/>
              </a:rPr>
              <a:t>Indigenous Curriculum Working Group: Multi-disciplinary team of students, faculty, and staff to enhance Indigenous curriculum.</a:t>
            </a:r>
          </a:p>
          <a:p>
            <a:r>
              <a:rPr lang="en-US" dirty="0">
                <a:latin typeface="+mn-lt"/>
                <a:cs typeface="Arial"/>
              </a:rPr>
              <a:t>Overarching Frameworks: </a:t>
            </a:r>
          </a:p>
          <a:p>
            <a:pPr lvl="1"/>
            <a:r>
              <a:rPr lang="en-US" dirty="0">
                <a:latin typeface="+mn-lt"/>
                <a:cs typeface="Arial"/>
              </a:rPr>
              <a:t>Participatory Action Research</a:t>
            </a:r>
          </a:p>
          <a:p>
            <a:pPr lvl="1"/>
            <a:r>
              <a:rPr lang="en-US" dirty="0">
                <a:latin typeface="+mn-lt"/>
                <a:cs typeface="Arial"/>
              </a:rPr>
              <a:t>Two-Eyed Seeing</a:t>
            </a:r>
          </a:p>
        </p:txBody>
      </p:sp>
    </p:spTree>
    <p:extLst>
      <p:ext uri="{BB962C8B-B14F-4D97-AF65-F5344CB8AC3E}">
        <p14:creationId xmlns:p14="http://schemas.microsoft.com/office/powerpoint/2010/main" val="22288261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D4E17D-99C9-60F4-96A2-4B47D19420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F30D06-39F8-A878-3F04-1930EB711C16}"/>
              </a:ext>
            </a:extLst>
          </p:cNvPr>
          <p:cNvSpPr>
            <a:spLocks noGrp="1"/>
          </p:cNvSpPr>
          <p:nvPr>
            <p:ph type="title"/>
          </p:nvPr>
        </p:nvSpPr>
        <p:spPr/>
        <p:txBody>
          <a:bodyPr/>
          <a:lstStyle/>
          <a:p>
            <a:r>
              <a:rPr lang="en-US" dirty="0">
                <a:latin typeface="Arial"/>
                <a:cs typeface="Arial"/>
              </a:rPr>
              <a:t>Methods: Mapping and Gap Analysis</a:t>
            </a:r>
          </a:p>
        </p:txBody>
      </p:sp>
      <p:sp>
        <p:nvSpPr>
          <p:cNvPr id="7" name="Content Placeholder 6">
            <a:extLst>
              <a:ext uri="{FF2B5EF4-FFF2-40B4-BE49-F238E27FC236}">
                <a16:creationId xmlns:a16="http://schemas.microsoft.com/office/drawing/2014/main" id="{9BB4EF37-5C4A-FDC6-24F7-EF35CF8590DD}"/>
              </a:ext>
            </a:extLst>
          </p:cNvPr>
          <p:cNvSpPr>
            <a:spLocks noGrp="1"/>
          </p:cNvSpPr>
          <p:nvPr>
            <p:ph idx="1"/>
          </p:nvPr>
        </p:nvSpPr>
        <p:spPr/>
        <p:txBody>
          <a:bodyPr/>
          <a:lstStyle/>
          <a:p>
            <a:r>
              <a:rPr lang="en-US" dirty="0">
                <a:latin typeface="+mn-lt"/>
                <a:cs typeface="Arial"/>
              </a:rPr>
              <a:t>Mapped our curriculum against three national standards.</a:t>
            </a:r>
          </a:p>
          <a:p>
            <a:pPr lvl="1"/>
            <a:r>
              <a:rPr lang="en-US" dirty="0">
                <a:latin typeface="+mn-lt"/>
                <a:cs typeface="Arial"/>
              </a:rPr>
              <a:t>Truth and Reconciliation Calls to Action</a:t>
            </a:r>
          </a:p>
          <a:p>
            <a:pPr lvl="1"/>
            <a:r>
              <a:rPr lang="en-US" dirty="0">
                <a:latin typeface="+mn-lt"/>
                <a:cs typeface="Arial"/>
              </a:rPr>
              <a:t>Medical Council of Canada Objectives</a:t>
            </a:r>
          </a:p>
          <a:p>
            <a:pPr lvl="1"/>
            <a:r>
              <a:rPr lang="en-US" dirty="0">
                <a:latin typeface="+mn-lt"/>
                <a:cs typeface="Arial"/>
              </a:rPr>
              <a:t>CACMS Accreditation Standards</a:t>
            </a:r>
          </a:p>
          <a:p>
            <a:r>
              <a:rPr lang="en-US" dirty="0">
                <a:latin typeface="+mn-lt"/>
                <a:cs typeface="Arial"/>
              </a:rPr>
              <a:t>Gaps in </a:t>
            </a:r>
            <a:r>
              <a:rPr lang="en-US" dirty="0">
                <a:cs typeface="Arial"/>
              </a:rPr>
              <a:t>lessons on Indigenous history and experiential learning activities.</a:t>
            </a:r>
            <a:endParaRPr lang="en-US" dirty="0">
              <a:latin typeface="+mn-lt"/>
              <a:cs typeface="Arial"/>
            </a:endParaRPr>
          </a:p>
        </p:txBody>
      </p:sp>
    </p:spTree>
    <p:extLst>
      <p:ext uri="{BB962C8B-B14F-4D97-AF65-F5344CB8AC3E}">
        <p14:creationId xmlns:p14="http://schemas.microsoft.com/office/powerpoint/2010/main" val="10609058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7988D3-124A-8C30-4D0E-AA21C41093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43A81A-1244-5311-AD25-68C699A8EF3A}"/>
              </a:ext>
            </a:extLst>
          </p:cNvPr>
          <p:cNvSpPr>
            <a:spLocks noGrp="1"/>
          </p:cNvSpPr>
          <p:nvPr>
            <p:ph type="title"/>
          </p:nvPr>
        </p:nvSpPr>
        <p:spPr/>
        <p:txBody>
          <a:bodyPr/>
          <a:lstStyle/>
          <a:p>
            <a:r>
              <a:rPr lang="en-US" dirty="0">
                <a:latin typeface="Arial"/>
                <a:cs typeface="Arial"/>
              </a:rPr>
              <a:t>Methods: Partnership</a:t>
            </a:r>
          </a:p>
        </p:txBody>
      </p:sp>
      <p:sp>
        <p:nvSpPr>
          <p:cNvPr id="7" name="Content Placeholder 6">
            <a:extLst>
              <a:ext uri="{FF2B5EF4-FFF2-40B4-BE49-F238E27FC236}">
                <a16:creationId xmlns:a16="http://schemas.microsoft.com/office/drawing/2014/main" id="{8B8326C9-8C52-1D3F-5398-563B9BD3E510}"/>
              </a:ext>
            </a:extLst>
          </p:cNvPr>
          <p:cNvSpPr>
            <a:spLocks noGrp="1"/>
          </p:cNvSpPr>
          <p:nvPr>
            <p:ph idx="1"/>
          </p:nvPr>
        </p:nvSpPr>
        <p:spPr/>
        <p:txBody>
          <a:bodyPr/>
          <a:lstStyle/>
          <a:p>
            <a:r>
              <a:rPr lang="en-US" dirty="0">
                <a:cs typeface="Arial"/>
              </a:rPr>
              <a:t>Blanket Exercise identified as a learning tool to bridge these gaps. </a:t>
            </a:r>
          </a:p>
          <a:p>
            <a:r>
              <a:rPr lang="en-US" dirty="0">
                <a:latin typeface="+mn-lt"/>
                <a:cs typeface="Arial"/>
              </a:rPr>
              <a:t>Engaged with a local Elder who helped build a facilitation team. </a:t>
            </a:r>
          </a:p>
          <a:p>
            <a:r>
              <a:rPr lang="en-US" dirty="0">
                <a:latin typeface="+mn-lt"/>
                <a:cs typeface="Arial"/>
              </a:rPr>
              <a:t>Over the course of several meetings and sharing circles, outlined our plan.</a:t>
            </a:r>
          </a:p>
        </p:txBody>
      </p:sp>
    </p:spTree>
    <p:extLst>
      <p:ext uri="{BB962C8B-B14F-4D97-AF65-F5344CB8AC3E}">
        <p14:creationId xmlns:p14="http://schemas.microsoft.com/office/powerpoint/2010/main" val="35279957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9015F1-9E35-6746-B6E4-ED71368DB4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3C6115-1FF7-1697-3D89-76C864050F4A}"/>
              </a:ext>
            </a:extLst>
          </p:cNvPr>
          <p:cNvSpPr>
            <a:spLocks noGrp="1"/>
          </p:cNvSpPr>
          <p:nvPr>
            <p:ph type="title"/>
          </p:nvPr>
        </p:nvSpPr>
        <p:spPr/>
        <p:txBody>
          <a:bodyPr/>
          <a:lstStyle/>
          <a:p>
            <a:r>
              <a:rPr lang="en-US" dirty="0">
                <a:latin typeface="Arial"/>
                <a:cs typeface="Arial"/>
              </a:rPr>
              <a:t>Methods: The Blanket Exercise</a:t>
            </a:r>
          </a:p>
        </p:txBody>
      </p:sp>
      <p:sp>
        <p:nvSpPr>
          <p:cNvPr id="7" name="Content Placeholder 6">
            <a:extLst>
              <a:ext uri="{FF2B5EF4-FFF2-40B4-BE49-F238E27FC236}">
                <a16:creationId xmlns:a16="http://schemas.microsoft.com/office/drawing/2014/main" id="{2C32ADC7-B280-F0C9-8331-EBAEC4C15932}"/>
              </a:ext>
            </a:extLst>
          </p:cNvPr>
          <p:cNvSpPr>
            <a:spLocks noGrp="1"/>
          </p:cNvSpPr>
          <p:nvPr>
            <p:ph idx="1"/>
          </p:nvPr>
        </p:nvSpPr>
        <p:spPr/>
        <p:txBody>
          <a:bodyPr/>
          <a:lstStyle/>
          <a:p>
            <a:r>
              <a:rPr lang="en-US" dirty="0">
                <a:latin typeface="+mn-lt"/>
                <a:cs typeface="Arial"/>
              </a:rPr>
              <a:t>Pre-session meeting for Indigenous students to address their involvement in the exercise.</a:t>
            </a:r>
          </a:p>
          <a:p>
            <a:r>
              <a:rPr lang="en-US" dirty="0">
                <a:latin typeface="+mn-lt"/>
                <a:cs typeface="Arial"/>
              </a:rPr>
              <a:t>First-year students divided into three groups (English and French streams).</a:t>
            </a:r>
          </a:p>
          <a:p>
            <a:r>
              <a:rPr lang="en-US" dirty="0">
                <a:latin typeface="+mn-lt"/>
                <a:cs typeface="Arial"/>
              </a:rPr>
              <a:t>Each group guided by at least one Elder and two facilitators.</a:t>
            </a:r>
          </a:p>
          <a:p>
            <a:r>
              <a:rPr lang="en-US" dirty="0">
                <a:latin typeface="+mn-lt"/>
                <a:cs typeface="Arial"/>
              </a:rPr>
              <a:t>A physical demonstration of Indigenous history on blankets representing 'Turtle Island’.</a:t>
            </a:r>
          </a:p>
          <a:p>
            <a:pPr lvl="1"/>
            <a:r>
              <a:rPr lang="en-US" dirty="0">
                <a:latin typeface="+mn-lt"/>
                <a:cs typeface="Arial"/>
              </a:rPr>
              <a:t>Students physically removed from blankets to represent land loss and colonial policy impacts.</a:t>
            </a:r>
          </a:p>
          <a:p>
            <a:r>
              <a:rPr lang="en-US" dirty="0">
                <a:latin typeface="+mn-lt"/>
                <a:cs typeface="Arial"/>
              </a:rPr>
              <a:t>Concluded with Elder storytelling and facilitated sharing circles for reflection.</a:t>
            </a:r>
          </a:p>
        </p:txBody>
      </p:sp>
    </p:spTree>
    <p:extLst>
      <p:ext uri="{BB962C8B-B14F-4D97-AF65-F5344CB8AC3E}">
        <p14:creationId xmlns:p14="http://schemas.microsoft.com/office/powerpoint/2010/main" val="22117327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DF1C0A-02CF-D38C-82DB-AD7C0F7183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CF9324-797E-1C40-FC0B-6BBD978204BA}"/>
              </a:ext>
            </a:extLst>
          </p:cNvPr>
          <p:cNvSpPr>
            <a:spLocks noGrp="1"/>
          </p:cNvSpPr>
          <p:nvPr>
            <p:ph type="title"/>
          </p:nvPr>
        </p:nvSpPr>
        <p:spPr/>
        <p:txBody>
          <a:bodyPr/>
          <a:lstStyle/>
          <a:p>
            <a:r>
              <a:rPr lang="en-US" dirty="0">
                <a:latin typeface="Arial"/>
                <a:cs typeface="Arial"/>
              </a:rPr>
              <a:t>Methods: Design &amp; Analysis</a:t>
            </a:r>
          </a:p>
        </p:txBody>
      </p:sp>
      <p:sp>
        <p:nvSpPr>
          <p:cNvPr id="7" name="Content Placeholder 6">
            <a:extLst>
              <a:ext uri="{FF2B5EF4-FFF2-40B4-BE49-F238E27FC236}">
                <a16:creationId xmlns:a16="http://schemas.microsoft.com/office/drawing/2014/main" id="{BA492508-F25A-37F0-FF76-ABF9756A1E35}"/>
              </a:ext>
            </a:extLst>
          </p:cNvPr>
          <p:cNvSpPr>
            <a:spLocks noGrp="1"/>
          </p:cNvSpPr>
          <p:nvPr>
            <p:ph idx="1"/>
          </p:nvPr>
        </p:nvSpPr>
        <p:spPr/>
        <p:txBody>
          <a:bodyPr/>
          <a:lstStyle/>
          <a:p>
            <a:r>
              <a:rPr lang="en-US" b="1" dirty="0">
                <a:latin typeface="+mn-lt"/>
                <a:cs typeface="Arial"/>
              </a:rPr>
              <a:t>Approach: </a:t>
            </a:r>
            <a:r>
              <a:rPr lang="en-US" dirty="0">
                <a:latin typeface="+mn-lt"/>
                <a:cs typeface="Arial"/>
              </a:rPr>
              <a:t>Mixed-methods evaluation involving 145 students and 12 facilitators.</a:t>
            </a:r>
          </a:p>
          <a:p>
            <a:r>
              <a:rPr lang="en-US" b="1" dirty="0">
                <a:latin typeface="+mn-lt"/>
                <a:cs typeface="Arial"/>
              </a:rPr>
              <a:t>Data Collection: </a:t>
            </a:r>
            <a:r>
              <a:rPr lang="en-US" dirty="0">
                <a:latin typeface="+mn-lt"/>
                <a:cs typeface="Arial"/>
              </a:rPr>
              <a:t>Anonymous Likert-scale surveys and open-ended reflections.</a:t>
            </a:r>
          </a:p>
          <a:p>
            <a:r>
              <a:rPr lang="en-US" b="1" dirty="0">
                <a:latin typeface="+mn-lt"/>
                <a:cs typeface="Arial"/>
              </a:rPr>
              <a:t>Indigenous Methodology: </a:t>
            </a:r>
            <a:r>
              <a:rPr lang="en-US" dirty="0">
                <a:latin typeface="+mn-lt"/>
                <a:cs typeface="Arial"/>
              </a:rPr>
              <a:t>Facilitator surveys supplemented by in-person sharing circle.</a:t>
            </a:r>
          </a:p>
          <a:p>
            <a:r>
              <a:rPr lang="en-US" b="1" dirty="0">
                <a:latin typeface="+mn-lt"/>
                <a:cs typeface="Arial"/>
              </a:rPr>
              <a:t>Core Domains:</a:t>
            </a:r>
          </a:p>
          <a:p>
            <a:pPr lvl="1"/>
            <a:r>
              <a:rPr lang="en-US" dirty="0">
                <a:latin typeface="+mn-lt"/>
                <a:cs typeface="Arial"/>
              </a:rPr>
              <a:t>Curricular alignment and historical knowledge.</a:t>
            </a:r>
          </a:p>
          <a:p>
            <a:pPr lvl="1"/>
            <a:r>
              <a:rPr lang="en-US" dirty="0">
                <a:latin typeface="+mn-lt"/>
                <a:cs typeface="Arial"/>
              </a:rPr>
              <a:t>Indigenous resilience and personal bias reflection.</a:t>
            </a:r>
          </a:p>
          <a:p>
            <a:r>
              <a:rPr lang="en-US" b="1" dirty="0">
                <a:latin typeface="+mn-lt"/>
                <a:cs typeface="Arial"/>
              </a:rPr>
              <a:t>Analysis: </a:t>
            </a:r>
            <a:r>
              <a:rPr lang="en-US" dirty="0">
                <a:latin typeface="+mn-lt"/>
                <a:cs typeface="Arial"/>
              </a:rPr>
              <a:t>Descriptive statistics and NVivo thematic coding.</a:t>
            </a:r>
          </a:p>
        </p:txBody>
      </p:sp>
    </p:spTree>
    <p:extLst>
      <p:ext uri="{BB962C8B-B14F-4D97-AF65-F5344CB8AC3E}">
        <p14:creationId xmlns:p14="http://schemas.microsoft.com/office/powerpoint/2010/main" val="27825258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764D14-E0C8-0D70-39D1-F29B84949B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4B8EE2-FA7F-77C1-A5DB-A0CCDE33879D}"/>
              </a:ext>
            </a:extLst>
          </p:cNvPr>
          <p:cNvSpPr>
            <a:spLocks noGrp="1"/>
          </p:cNvSpPr>
          <p:nvPr>
            <p:ph type="title"/>
          </p:nvPr>
        </p:nvSpPr>
        <p:spPr/>
        <p:txBody>
          <a:bodyPr/>
          <a:lstStyle/>
          <a:p>
            <a:r>
              <a:rPr lang="en-US" dirty="0">
                <a:latin typeface="Arial"/>
                <a:cs typeface="Arial"/>
              </a:rPr>
              <a:t>Results: Students Survey Responses</a:t>
            </a:r>
          </a:p>
        </p:txBody>
      </p:sp>
      <p:graphicFrame>
        <p:nvGraphicFramePr>
          <p:cNvPr id="3" name="Chart 2">
            <a:extLst>
              <a:ext uri="{FF2B5EF4-FFF2-40B4-BE49-F238E27FC236}">
                <a16:creationId xmlns:a16="http://schemas.microsoft.com/office/drawing/2014/main" id="{43884574-B59F-6B9D-CBBC-1138BBC85036}"/>
              </a:ext>
            </a:extLst>
          </p:cNvPr>
          <p:cNvGraphicFramePr/>
          <p:nvPr>
            <p:extLst>
              <p:ext uri="{D42A27DB-BD31-4B8C-83A1-F6EECF244321}">
                <p14:modId xmlns:p14="http://schemas.microsoft.com/office/powerpoint/2010/main" val="2564620501"/>
              </p:ext>
            </p:extLst>
          </p:nvPr>
        </p:nvGraphicFramePr>
        <p:xfrm>
          <a:off x="1700808" y="1556792"/>
          <a:ext cx="5742384" cy="417610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41484200"/>
      </p:ext>
    </p:extLst>
  </p:cSld>
  <p:clrMapOvr>
    <a:masterClrMapping/>
  </p:clrMapOvr>
</p:sld>
</file>

<file path=ppt/theme/theme1.xml><?xml version="1.0" encoding="utf-8"?>
<a:theme xmlns:a="http://schemas.openxmlformats.org/drawingml/2006/main" name="uOttawa-powerpoint-template">
  <a:themeElements>
    <a:clrScheme name="Custom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FF"/>
      </a:hlink>
      <a:folHlink>
        <a:srgbClr val="B2B2B2"/>
      </a:folHlink>
    </a:clrScheme>
    <a:fontScheme name="Garnet">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pitchFamily="-110"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pitchFamily="-110" charset="0"/>
          </a:defRPr>
        </a:defPPr>
      </a:lstStyle>
    </a:lnDef>
  </a:objectDefaults>
  <a:extraClrSchemeLst>
    <a:extraClrScheme>
      <a:clrScheme name="Garnet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Garnet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Garnet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Garnet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Garne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Garne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Garne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uOttawa-powerpoint-template.pot</Template>
  <TotalTime>18763</TotalTime>
  <Words>2379</Words>
  <Application>Microsoft Office PowerPoint</Application>
  <PresentationFormat>On-screen Show (4:3)</PresentationFormat>
  <Paragraphs>141</Paragraphs>
  <Slides>15</Slides>
  <Notes>15</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15</vt:i4>
      </vt:variant>
    </vt:vector>
  </HeadingPairs>
  <TitlesOfParts>
    <vt:vector size="26" baseType="lpstr">
      <vt:lpstr>Aptos</vt:lpstr>
      <vt:lpstr>arial</vt:lpstr>
      <vt:lpstr>arial</vt:lpstr>
      <vt:lpstr>Arial Black</vt:lpstr>
      <vt:lpstr>Arial;</vt:lpstr>
      <vt:lpstr>Google Sans Flex</vt:lpstr>
      <vt:lpstr>Google Sans Text</vt:lpstr>
      <vt:lpstr>Symbol</vt:lpstr>
      <vt:lpstr>Times</vt:lpstr>
      <vt:lpstr>Verdana</vt:lpstr>
      <vt:lpstr>uOttawa-powerpoint-template</vt:lpstr>
      <vt:lpstr>PowerPoint Presentation</vt:lpstr>
      <vt:lpstr>Background: Blanket Exercise</vt:lpstr>
      <vt:lpstr>Background: The Gap</vt:lpstr>
      <vt:lpstr>Methods: Indigenous Curriculum Working Group</vt:lpstr>
      <vt:lpstr>Methods: Mapping and Gap Analysis</vt:lpstr>
      <vt:lpstr>Methods: Partnership</vt:lpstr>
      <vt:lpstr>Methods: The Blanket Exercise</vt:lpstr>
      <vt:lpstr>Methods: Design &amp; Analysis</vt:lpstr>
      <vt:lpstr>Results: Students Survey Responses</vt:lpstr>
      <vt:lpstr>Results: Student Themes</vt:lpstr>
      <vt:lpstr>Results: Facilitators Survey Responses</vt:lpstr>
      <vt:lpstr>Results: Facilitator Themes</vt:lpstr>
      <vt:lpstr>Discussion</vt:lpstr>
      <vt:lpstr>References</vt:lpstr>
      <vt:lpstr>Miigwetch, Thank You, Merci</vt:lpstr>
    </vt:vector>
  </TitlesOfParts>
  <Manager/>
  <Company>University of Ottawa</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
  <dc:creator>Noah Bennell</dc:creator>
  <cp:keywords/>
  <dc:description/>
  <cp:lastModifiedBy>Noah Bennell</cp:lastModifiedBy>
  <cp:revision>123</cp:revision>
  <cp:lastPrinted>2013-05-07T16:03:29Z</cp:lastPrinted>
  <dcterms:created xsi:type="dcterms:W3CDTF">2010-02-26T18:49:55Z</dcterms:created>
  <dcterms:modified xsi:type="dcterms:W3CDTF">2026-04-21T23:42:51Z</dcterms:modified>
  <cp:category/>
</cp:coreProperties>
</file>