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76" r:id="rId2"/>
    <p:sldId id="305" r:id="rId3"/>
    <p:sldId id="306" r:id="rId4"/>
    <p:sldId id="277" r:id="rId5"/>
    <p:sldId id="285" r:id="rId6"/>
    <p:sldId id="288" r:id="rId7"/>
    <p:sldId id="289" r:id="rId8"/>
    <p:sldId id="291" r:id="rId9"/>
    <p:sldId id="283" r:id="rId10"/>
    <p:sldId id="282" r:id="rId11"/>
    <p:sldId id="278" r:id="rId12"/>
    <p:sldId id="292" r:id="rId13"/>
    <p:sldId id="290" r:id="rId14"/>
    <p:sldId id="279" r:id="rId15"/>
    <p:sldId id="284" r:id="rId16"/>
    <p:sldId id="260" r:id="rId17"/>
    <p:sldId id="296" r:id="rId18"/>
    <p:sldId id="300" r:id="rId19"/>
    <p:sldId id="298" r:id="rId20"/>
    <p:sldId id="299" r:id="rId21"/>
    <p:sldId id="301" r:id="rId22"/>
    <p:sldId id="268" r:id="rId23"/>
    <p:sldId id="304" r:id="rId24"/>
    <p:sldId id="294" r:id="rId25"/>
    <p:sldId id="295" r:id="rId26"/>
    <p:sldId id="259" r:id="rId27"/>
    <p:sldId id="297" r:id="rId28"/>
    <p:sldId id="273" r:id="rId29"/>
    <p:sldId id="275" r:id="rId30"/>
    <p:sldId id="303"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B3734"/>
    <a:srgbClr val="8F001A"/>
    <a:srgbClr val="F2F2F2"/>
    <a:srgbClr val="F38A00"/>
    <a:srgbClr val="D1B400"/>
    <a:srgbClr val="ACA39A"/>
    <a:srgbClr val="049ADB"/>
    <a:srgbClr val="1BA2E2"/>
    <a:srgbClr val="2DAAE2"/>
    <a:srgbClr val="5A93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9490A-0021-AF69-650A-47798D5C8C9B}" v="1335" dt="2026-04-14T02:29:39.362"/>
    <p1510:client id="{8901A138-1319-F160-DF14-FA55AFB7F63C}" v="10" dt="2026-04-15T21:26:17.224"/>
    <p1510:client id="{C61122B4-8403-15C6-9D15-693179EF5926}" v="43" dt="2026-04-15T18:45:44.463"/>
    <p1510:client id="{E218971C-C378-160D-1E21-4E1FB3F31C9E}" v="42" dt="2026-04-14T21:14:30.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697CF-5A21-014C-A5D5-93BABDE60139}" type="doc">
      <dgm:prSet loTypeId="urn:microsoft.com/office/officeart/2005/8/layout/cycle6" loCatId="" qsTypeId="urn:microsoft.com/office/officeart/2005/8/quickstyle/simple1" qsCatId="simple" csTypeId="urn:microsoft.com/office/officeart/2005/8/colors/colorful5" csCatId="colorful" phldr="1"/>
      <dgm:spPr/>
      <dgm:t>
        <a:bodyPr/>
        <a:lstStyle/>
        <a:p>
          <a:endParaRPr lang="en-US"/>
        </a:p>
      </dgm:t>
    </dgm:pt>
    <dgm:pt modelId="{CA0C3363-5999-AF4B-8B31-92A09660FEC9}">
      <dgm:prSet phldrT="[Text]"/>
      <dgm:spPr/>
      <dgm:t>
        <a:bodyPr/>
        <a:lstStyle/>
        <a:p>
          <a:r>
            <a:rPr lang="en-US"/>
            <a:t>Analyze</a:t>
          </a:r>
        </a:p>
      </dgm:t>
    </dgm:pt>
    <dgm:pt modelId="{93092CB7-E192-A241-A16A-E57AAB6F6C8A}" type="parTrans" cxnId="{200EF47A-2F7A-9C46-90E4-B4F0E217A984}">
      <dgm:prSet/>
      <dgm:spPr/>
      <dgm:t>
        <a:bodyPr/>
        <a:lstStyle/>
        <a:p>
          <a:endParaRPr lang="en-US"/>
        </a:p>
      </dgm:t>
    </dgm:pt>
    <dgm:pt modelId="{701CCAC4-D65E-1240-B15E-827E2F8B3182}" type="sibTrans" cxnId="{200EF47A-2F7A-9C46-90E4-B4F0E217A984}">
      <dgm:prSet/>
      <dgm:spPr/>
      <dgm:t>
        <a:bodyPr/>
        <a:lstStyle/>
        <a:p>
          <a:endParaRPr lang="en-US"/>
        </a:p>
      </dgm:t>
    </dgm:pt>
    <dgm:pt modelId="{27B3ED7F-ADDE-F74A-A502-2C38C5BA5CE0}">
      <dgm:prSet phldrT="[Text]"/>
      <dgm:spPr/>
      <dgm:t>
        <a:bodyPr/>
        <a:lstStyle/>
        <a:p>
          <a:r>
            <a:rPr lang="en-US"/>
            <a:t>Design</a:t>
          </a:r>
        </a:p>
      </dgm:t>
    </dgm:pt>
    <dgm:pt modelId="{BFCFB7BC-7BB9-EF45-A2FA-19BB27256D55}" type="parTrans" cxnId="{A8AA1DEB-5283-CE4A-AF9D-EA195AB8758A}">
      <dgm:prSet/>
      <dgm:spPr/>
      <dgm:t>
        <a:bodyPr/>
        <a:lstStyle/>
        <a:p>
          <a:endParaRPr lang="en-US"/>
        </a:p>
      </dgm:t>
    </dgm:pt>
    <dgm:pt modelId="{50F78D8E-3D43-C043-940B-D4D3AB831087}" type="sibTrans" cxnId="{A8AA1DEB-5283-CE4A-AF9D-EA195AB8758A}">
      <dgm:prSet/>
      <dgm:spPr/>
      <dgm:t>
        <a:bodyPr/>
        <a:lstStyle/>
        <a:p>
          <a:endParaRPr lang="en-US"/>
        </a:p>
      </dgm:t>
    </dgm:pt>
    <dgm:pt modelId="{8B09957D-60FD-CC45-8B32-B6D81D52BDF9}">
      <dgm:prSet phldrT="[Text]"/>
      <dgm:spPr/>
      <dgm:t>
        <a:bodyPr/>
        <a:lstStyle/>
        <a:p>
          <a:r>
            <a:rPr lang="en-US"/>
            <a:t>Develop</a:t>
          </a:r>
        </a:p>
      </dgm:t>
    </dgm:pt>
    <dgm:pt modelId="{2927EC14-0C52-F046-AD4D-5431FD971426}" type="parTrans" cxnId="{CD7BCB1D-C265-4E42-A5DE-D0DE8416B570}">
      <dgm:prSet/>
      <dgm:spPr/>
      <dgm:t>
        <a:bodyPr/>
        <a:lstStyle/>
        <a:p>
          <a:endParaRPr lang="en-US"/>
        </a:p>
      </dgm:t>
    </dgm:pt>
    <dgm:pt modelId="{C1D2B284-8E7B-4543-93EF-529542E23F9A}" type="sibTrans" cxnId="{CD7BCB1D-C265-4E42-A5DE-D0DE8416B570}">
      <dgm:prSet/>
      <dgm:spPr/>
      <dgm:t>
        <a:bodyPr/>
        <a:lstStyle/>
        <a:p>
          <a:endParaRPr lang="en-US"/>
        </a:p>
      </dgm:t>
    </dgm:pt>
    <dgm:pt modelId="{D52F9FD2-3234-A949-91DE-8745FFBDA484}">
      <dgm:prSet phldrT="[Text]"/>
      <dgm:spPr/>
      <dgm:t>
        <a:bodyPr/>
        <a:lstStyle/>
        <a:p>
          <a:r>
            <a:rPr lang="en-US"/>
            <a:t>Implement</a:t>
          </a:r>
        </a:p>
      </dgm:t>
    </dgm:pt>
    <dgm:pt modelId="{FEEE6C8E-05A0-804C-9C08-E9BB9AAFB3E0}" type="parTrans" cxnId="{2B1B1A24-C77E-7D4B-8E33-C3D0B7535C2D}">
      <dgm:prSet/>
      <dgm:spPr/>
      <dgm:t>
        <a:bodyPr/>
        <a:lstStyle/>
        <a:p>
          <a:endParaRPr lang="en-US"/>
        </a:p>
      </dgm:t>
    </dgm:pt>
    <dgm:pt modelId="{332B1FBE-9C40-6E46-B7E6-EC08FF1E62DF}" type="sibTrans" cxnId="{2B1B1A24-C77E-7D4B-8E33-C3D0B7535C2D}">
      <dgm:prSet/>
      <dgm:spPr/>
      <dgm:t>
        <a:bodyPr/>
        <a:lstStyle/>
        <a:p>
          <a:endParaRPr lang="en-US"/>
        </a:p>
      </dgm:t>
    </dgm:pt>
    <dgm:pt modelId="{1430FB2C-85F6-9349-9BC3-034FE444C466}">
      <dgm:prSet phldrT="[Text]"/>
      <dgm:spPr/>
      <dgm:t>
        <a:bodyPr/>
        <a:lstStyle/>
        <a:p>
          <a:r>
            <a:rPr lang="en-US"/>
            <a:t>Evaluation</a:t>
          </a:r>
        </a:p>
      </dgm:t>
    </dgm:pt>
    <dgm:pt modelId="{A9F54FB2-F28F-754F-99D2-70504C58AEBA}" type="parTrans" cxnId="{EE7C0130-D5E7-AE45-A505-108300B90702}">
      <dgm:prSet/>
      <dgm:spPr/>
      <dgm:t>
        <a:bodyPr/>
        <a:lstStyle/>
        <a:p>
          <a:endParaRPr lang="en-US"/>
        </a:p>
      </dgm:t>
    </dgm:pt>
    <dgm:pt modelId="{A248E6D6-574D-9B4A-BDF9-F869F65C3CB7}" type="sibTrans" cxnId="{EE7C0130-D5E7-AE45-A505-108300B90702}">
      <dgm:prSet/>
      <dgm:spPr/>
      <dgm:t>
        <a:bodyPr/>
        <a:lstStyle/>
        <a:p>
          <a:endParaRPr lang="en-US"/>
        </a:p>
      </dgm:t>
    </dgm:pt>
    <dgm:pt modelId="{2E1DEFEA-81D2-A344-B732-AA1985B63DE1}" type="pres">
      <dgm:prSet presAssocID="{E6B697CF-5A21-014C-A5D5-93BABDE60139}" presName="cycle" presStyleCnt="0">
        <dgm:presLayoutVars>
          <dgm:dir/>
          <dgm:resizeHandles val="exact"/>
        </dgm:presLayoutVars>
      </dgm:prSet>
      <dgm:spPr/>
    </dgm:pt>
    <dgm:pt modelId="{DCA2878E-3B92-C741-82E1-14FED6C8A7FD}" type="pres">
      <dgm:prSet presAssocID="{CA0C3363-5999-AF4B-8B31-92A09660FEC9}" presName="node" presStyleLbl="node1" presStyleIdx="0" presStyleCnt="5">
        <dgm:presLayoutVars>
          <dgm:bulletEnabled val="1"/>
        </dgm:presLayoutVars>
      </dgm:prSet>
      <dgm:spPr/>
    </dgm:pt>
    <dgm:pt modelId="{C067B2C5-EAA7-BA41-BEB7-EFB0E666090D}" type="pres">
      <dgm:prSet presAssocID="{CA0C3363-5999-AF4B-8B31-92A09660FEC9}" presName="spNode" presStyleCnt="0"/>
      <dgm:spPr/>
    </dgm:pt>
    <dgm:pt modelId="{A9EAD828-4B23-034F-9FC0-62A581B384B4}" type="pres">
      <dgm:prSet presAssocID="{701CCAC4-D65E-1240-B15E-827E2F8B3182}" presName="sibTrans" presStyleLbl="sibTrans1D1" presStyleIdx="0" presStyleCnt="5"/>
      <dgm:spPr/>
    </dgm:pt>
    <dgm:pt modelId="{F7554D14-19E4-0F43-9603-4E64684DB29D}" type="pres">
      <dgm:prSet presAssocID="{27B3ED7F-ADDE-F74A-A502-2C38C5BA5CE0}" presName="node" presStyleLbl="node1" presStyleIdx="1" presStyleCnt="5">
        <dgm:presLayoutVars>
          <dgm:bulletEnabled val="1"/>
        </dgm:presLayoutVars>
      </dgm:prSet>
      <dgm:spPr/>
    </dgm:pt>
    <dgm:pt modelId="{BA7CA7B1-0E0E-1B4D-AD90-B41B23B02A71}" type="pres">
      <dgm:prSet presAssocID="{27B3ED7F-ADDE-F74A-A502-2C38C5BA5CE0}" presName="spNode" presStyleCnt="0"/>
      <dgm:spPr/>
    </dgm:pt>
    <dgm:pt modelId="{A659F4BF-7DB0-A14E-91BB-1B42FB68A475}" type="pres">
      <dgm:prSet presAssocID="{50F78D8E-3D43-C043-940B-D4D3AB831087}" presName="sibTrans" presStyleLbl="sibTrans1D1" presStyleIdx="1" presStyleCnt="5"/>
      <dgm:spPr/>
    </dgm:pt>
    <dgm:pt modelId="{E1660D88-AE6A-F34A-A762-67ACBD1470F8}" type="pres">
      <dgm:prSet presAssocID="{8B09957D-60FD-CC45-8B32-B6D81D52BDF9}" presName="node" presStyleLbl="node1" presStyleIdx="2" presStyleCnt="5">
        <dgm:presLayoutVars>
          <dgm:bulletEnabled val="1"/>
        </dgm:presLayoutVars>
      </dgm:prSet>
      <dgm:spPr/>
    </dgm:pt>
    <dgm:pt modelId="{9C426B19-795B-AC40-8BC4-A5441CDC8BBF}" type="pres">
      <dgm:prSet presAssocID="{8B09957D-60FD-CC45-8B32-B6D81D52BDF9}" presName="spNode" presStyleCnt="0"/>
      <dgm:spPr/>
    </dgm:pt>
    <dgm:pt modelId="{E590A9DC-DCCD-8F4B-93AA-82B9DEAE6514}" type="pres">
      <dgm:prSet presAssocID="{C1D2B284-8E7B-4543-93EF-529542E23F9A}" presName="sibTrans" presStyleLbl="sibTrans1D1" presStyleIdx="2" presStyleCnt="5"/>
      <dgm:spPr/>
    </dgm:pt>
    <dgm:pt modelId="{0D343E70-DDF8-1F4C-A660-8A134D4BB68C}" type="pres">
      <dgm:prSet presAssocID="{D52F9FD2-3234-A949-91DE-8745FFBDA484}" presName="node" presStyleLbl="node1" presStyleIdx="3" presStyleCnt="5">
        <dgm:presLayoutVars>
          <dgm:bulletEnabled val="1"/>
        </dgm:presLayoutVars>
      </dgm:prSet>
      <dgm:spPr/>
    </dgm:pt>
    <dgm:pt modelId="{5EEB7876-43AD-ED47-A385-00421015C48D}" type="pres">
      <dgm:prSet presAssocID="{D52F9FD2-3234-A949-91DE-8745FFBDA484}" presName="spNode" presStyleCnt="0"/>
      <dgm:spPr/>
    </dgm:pt>
    <dgm:pt modelId="{207CBAC7-56F6-FA44-9FBF-10EFD5FB5673}" type="pres">
      <dgm:prSet presAssocID="{332B1FBE-9C40-6E46-B7E6-EC08FF1E62DF}" presName="sibTrans" presStyleLbl="sibTrans1D1" presStyleIdx="3" presStyleCnt="5"/>
      <dgm:spPr/>
    </dgm:pt>
    <dgm:pt modelId="{81F2DB20-73BF-B447-8B89-CA4053510BBA}" type="pres">
      <dgm:prSet presAssocID="{1430FB2C-85F6-9349-9BC3-034FE444C466}" presName="node" presStyleLbl="node1" presStyleIdx="4" presStyleCnt="5">
        <dgm:presLayoutVars>
          <dgm:bulletEnabled val="1"/>
        </dgm:presLayoutVars>
      </dgm:prSet>
      <dgm:spPr/>
    </dgm:pt>
    <dgm:pt modelId="{F8307E35-37CE-A044-9ABA-DD41E216A572}" type="pres">
      <dgm:prSet presAssocID="{1430FB2C-85F6-9349-9BC3-034FE444C466}" presName="spNode" presStyleCnt="0"/>
      <dgm:spPr/>
    </dgm:pt>
    <dgm:pt modelId="{4C723605-3821-DE4C-9847-CA7BC3CBCD4E}" type="pres">
      <dgm:prSet presAssocID="{A248E6D6-574D-9B4A-BDF9-F869F65C3CB7}" presName="sibTrans" presStyleLbl="sibTrans1D1" presStyleIdx="4" presStyleCnt="5"/>
      <dgm:spPr/>
    </dgm:pt>
  </dgm:ptLst>
  <dgm:cxnLst>
    <dgm:cxn modelId="{AB55CB0E-BFAB-B74F-B485-4CB0294F3D7A}" type="presOf" srcId="{50F78D8E-3D43-C043-940B-D4D3AB831087}" destId="{A659F4BF-7DB0-A14E-91BB-1B42FB68A475}" srcOrd="0" destOrd="0" presId="urn:microsoft.com/office/officeart/2005/8/layout/cycle6"/>
    <dgm:cxn modelId="{CD7BCB1D-C265-4E42-A5DE-D0DE8416B570}" srcId="{E6B697CF-5A21-014C-A5D5-93BABDE60139}" destId="{8B09957D-60FD-CC45-8B32-B6D81D52BDF9}" srcOrd="2" destOrd="0" parTransId="{2927EC14-0C52-F046-AD4D-5431FD971426}" sibTransId="{C1D2B284-8E7B-4543-93EF-529542E23F9A}"/>
    <dgm:cxn modelId="{2B1B1A24-C77E-7D4B-8E33-C3D0B7535C2D}" srcId="{E6B697CF-5A21-014C-A5D5-93BABDE60139}" destId="{D52F9FD2-3234-A949-91DE-8745FFBDA484}" srcOrd="3" destOrd="0" parTransId="{FEEE6C8E-05A0-804C-9C08-E9BB9AAFB3E0}" sibTransId="{332B1FBE-9C40-6E46-B7E6-EC08FF1E62DF}"/>
    <dgm:cxn modelId="{DD575729-1E68-054F-B915-B56861986672}" type="presOf" srcId="{8B09957D-60FD-CC45-8B32-B6D81D52BDF9}" destId="{E1660D88-AE6A-F34A-A762-67ACBD1470F8}" srcOrd="0" destOrd="0" presId="urn:microsoft.com/office/officeart/2005/8/layout/cycle6"/>
    <dgm:cxn modelId="{EE7C0130-D5E7-AE45-A505-108300B90702}" srcId="{E6B697CF-5A21-014C-A5D5-93BABDE60139}" destId="{1430FB2C-85F6-9349-9BC3-034FE444C466}" srcOrd="4" destOrd="0" parTransId="{A9F54FB2-F28F-754F-99D2-70504C58AEBA}" sibTransId="{A248E6D6-574D-9B4A-BDF9-F869F65C3CB7}"/>
    <dgm:cxn modelId="{9C716B5B-F6E6-A44D-BD85-1B5D5FEED327}" type="presOf" srcId="{A248E6D6-574D-9B4A-BDF9-F869F65C3CB7}" destId="{4C723605-3821-DE4C-9847-CA7BC3CBCD4E}" srcOrd="0" destOrd="0" presId="urn:microsoft.com/office/officeart/2005/8/layout/cycle6"/>
    <dgm:cxn modelId="{2E320F5E-BC55-EE4B-9BFB-FC6AF36D7712}" type="presOf" srcId="{D52F9FD2-3234-A949-91DE-8745FFBDA484}" destId="{0D343E70-DDF8-1F4C-A660-8A134D4BB68C}" srcOrd="0" destOrd="0" presId="urn:microsoft.com/office/officeart/2005/8/layout/cycle6"/>
    <dgm:cxn modelId="{E0CE6B51-7D1C-6241-9775-D93D5E9EB19A}" type="presOf" srcId="{27B3ED7F-ADDE-F74A-A502-2C38C5BA5CE0}" destId="{F7554D14-19E4-0F43-9603-4E64684DB29D}" srcOrd="0" destOrd="0" presId="urn:microsoft.com/office/officeart/2005/8/layout/cycle6"/>
    <dgm:cxn modelId="{14C68A79-E4B5-B541-B19E-6CD82BF2D452}" type="presOf" srcId="{E6B697CF-5A21-014C-A5D5-93BABDE60139}" destId="{2E1DEFEA-81D2-A344-B732-AA1985B63DE1}" srcOrd="0" destOrd="0" presId="urn:microsoft.com/office/officeart/2005/8/layout/cycle6"/>
    <dgm:cxn modelId="{200EF47A-2F7A-9C46-90E4-B4F0E217A984}" srcId="{E6B697CF-5A21-014C-A5D5-93BABDE60139}" destId="{CA0C3363-5999-AF4B-8B31-92A09660FEC9}" srcOrd="0" destOrd="0" parTransId="{93092CB7-E192-A241-A16A-E57AAB6F6C8A}" sibTransId="{701CCAC4-D65E-1240-B15E-827E2F8B3182}"/>
    <dgm:cxn modelId="{0A5FF07B-EB57-5345-A3A3-FB5249EAA07C}" type="presOf" srcId="{332B1FBE-9C40-6E46-B7E6-EC08FF1E62DF}" destId="{207CBAC7-56F6-FA44-9FBF-10EFD5FB5673}" srcOrd="0" destOrd="0" presId="urn:microsoft.com/office/officeart/2005/8/layout/cycle6"/>
    <dgm:cxn modelId="{45654397-0E01-5D46-B971-CE660A40BE31}" type="presOf" srcId="{1430FB2C-85F6-9349-9BC3-034FE444C466}" destId="{81F2DB20-73BF-B447-8B89-CA4053510BBA}" srcOrd="0" destOrd="0" presId="urn:microsoft.com/office/officeart/2005/8/layout/cycle6"/>
    <dgm:cxn modelId="{8C4E39A0-48B7-DE45-B17E-197D0C35F305}" type="presOf" srcId="{C1D2B284-8E7B-4543-93EF-529542E23F9A}" destId="{E590A9DC-DCCD-8F4B-93AA-82B9DEAE6514}" srcOrd="0" destOrd="0" presId="urn:microsoft.com/office/officeart/2005/8/layout/cycle6"/>
    <dgm:cxn modelId="{973800AA-A905-D44B-A00C-9ED987656F8B}" type="presOf" srcId="{CA0C3363-5999-AF4B-8B31-92A09660FEC9}" destId="{DCA2878E-3B92-C741-82E1-14FED6C8A7FD}" srcOrd="0" destOrd="0" presId="urn:microsoft.com/office/officeart/2005/8/layout/cycle6"/>
    <dgm:cxn modelId="{85B80DBF-56AD-0042-9D68-DF83DB17D2CD}" type="presOf" srcId="{701CCAC4-D65E-1240-B15E-827E2F8B3182}" destId="{A9EAD828-4B23-034F-9FC0-62A581B384B4}" srcOrd="0" destOrd="0" presId="urn:microsoft.com/office/officeart/2005/8/layout/cycle6"/>
    <dgm:cxn modelId="{A8AA1DEB-5283-CE4A-AF9D-EA195AB8758A}" srcId="{E6B697CF-5A21-014C-A5D5-93BABDE60139}" destId="{27B3ED7F-ADDE-F74A-A502-2C38C5BA5CE0}" srcOrd="1" destOrd="0" parTransId="{BFCFB7BC-7BB9-EF45-A2FA-19BB27256D55}" sibTransId="{50F78D8E-3D43-C043-940B-D4D3AB831087}"/>
    <dgm:cxn modelId="{B7C876E7-30F7-AD42-B823-85A6040D69BC}" type="presParOf" srcId="{2E1DEFEA-81D2-A344-B732-AA1985B63DE1}" destId="{DCA2878E-3B92-C741-82E1-14FED6C8A7FD}" srcOrd="0" destOrd="0" presId="urn:microsoft.com/office/officeart/2005/8/layout/cycle6"/>
    <dgm:cxn modelId="{32EBCA1B-2A6B-EA48-8E47-EE80B96C1541}" type="presParOf" srcId="{2E1DEFEA-81D2-A344-B732-AA1985B63DE1}" destId="{C067B2C5-EAA7-BA41-BEB7-EFB0E666090D}" srcOrd="1" destOrd="0" presId="urn:microsoft.com/office/officeart/2005/8/layout/cycle6"/>
    <dgm:cxn modelId="{4F6EAA9F-DBD8-A54E-A3CE-0A893C7D7280}" type="presParOf" srcId="{2E1DEFEA-81D2-A344-B732-AA1985B63DE1}" destId="{A9EAD828-4B23-034F-9FC0-62A581B384B4}" srcOrd="2" destOrd="0" presId="urn:microsoft.com/office/officeart/2005/8/layout/cycle6"/>
    <dgm:cxn modelId="{F1B13193-C514-944A-A3C5-8A4190370DFA}" type="presParOf" srcId="{2E1DEFEA-81D2-A344-B732-AA1985B63DE1}" destId="{F7554D14-19E4-0F43-9603-4E64684DB29D}" srcOrd="3" destOrd="0" presId="urn:microsoft.com/office/officeart/2005/8/layout/cycle6"/>
    <dgm:cxn modelId="{29F25D21-1988-634B-9625-6124385A4B3F}" type="presParOf" srcId="{2E1DEFEA-81D2-A344-B732-AA1985B63DE1}" destId="{BA7CA7B1-0E0E-1B4D-AD90-B41B23B02A71}" srcOrd="4" destOrd="0" presId="urn:microsoft.com/office/officeart/2005/8/layout/cycle6"/>
    <dgm:cxn modelId="{E8469C9E-4044-D64E-BB9F-F9C2B931FB39}" type="presParOf" srcId="{2E1DEFEA-81D2-A344-B732-AA1985B63DE1}" destId="{A659F4BF-7DB0-A14E-91BB-1B42FB68A475}" srcOrd="5" destOrd="0" presId="urn:microsoft.com/office/officeart/2005/8/layout/cycle6"/>
    <dgm:cxn modelId="{A25E52DE-E424-B34D-96AB-745BBA86F90B}" type="presParOf" srcId="{2E1DEFEA-81D2-A344-B732-AA1985B63DE1}" destId="{E1660D88-AE6A-F34A-A762-67ACBD1470F8}" srcOrd="6" destOrd="0" presId="urn:microsoft.com/office/officeart/2005/8/layout/cycle6"/>
    <dgm:cxn modelId="{E0A488D7-1CF5-F04A-8481-885E6C528336}" type="presParOf" srcId="{2E1DEFEA-81D2-A344-B732-AA1985B63DE1}" destId="{9C426B19-795B-AC40-8BC4-A5441CDC8BBF}" srcOrd="7" destOrd="0" presId="urn:microsoft.com/office/officeart/2005/8/layout/cycle6"/>
    <dgm:cxn modelId="{B5FE7AF2-D85B-3248-A733-86609EA4D2E8}" type="presParOf" srcId="{2E1DEFEA-81D2-A344-B732-AA1985B63DE1}" destId="{E590A9DC-DCCD-8F4B-93AA-82B9DEAE6514}" srcOrd="8" destOrd="0" presId="urn:microsoft.com/office/officeart/2005/8/layout/cycle6"/>
    <dgm:cxn modelId="{6E3A5953-2FB5-2446-A57E-6520F9971A7F}" type="presParOf" srcId="{2E1DEFEA-81D2-A344-B732-AA1985B63DE1}" destId="{0D343E70-DDF8-1F4C-A660-8A134D4BB68C}" srcOrd="9" destOrd="0" presId="urn:microsoft.com/office/officeart/2005/8/layout/cycle6"/>
    <dgm:cxn modelId="{9F8189B8-85E9-FB4E-8885-FBAFF2C01A8C}" type="presParOf" srcId="{2E1DEFEA-81D2-A344-B732-AA1985B63DE1}" destId="{5EEB7876-43AD-ED47-A385-00421015C48D}" srcOrd="10" destOrd="0" presId="urn:microsoft.com/office/officeart/2005/8/layout/cycle6"/>
    <dgm:cxn modelId="{2A95CEA8-E1F3-EC48-8A2D-458622B418D3}" type="presParOf" srcId="{2E1DEFEA-81D2-A344-B732-AA1985B63DE1}" destId="{207CBAC7-56F6-FA44-9FBF-10EFD5FB5673}" srcOrd="11" destOrd="0" presId="urn:microsoft.com/office/officeart/2005/8/layout/cycle6"/>
    <dgm:cxn modelId="{B3A420A1-647C-C343-BDEB-508F1875E15A}" type="presParOf" srcId="{2E1DEFEA-81D2-A344-B732-AA1985B63DE1}" destId="{81F2DB20-73BF-B447-8B89-CA4053510BBA}" srcOrd="12" destOrd="0" presId="urn:microsoft.com/office/officeart/2005/8/layout/cycle6"/>
    <dgm:cxn modelId="{FB32A714-5843-5E46-8497-DFA638E61AB8}" type="presParOf" srcId="{2E1DEFEA-81D2-A344-B732-AA1985B63DE1}" destId="{F8307E35-37CE-A044-9ABA-DD41E216A572}" srcOrd="13" destOrd="0" presId="urn:microsoft.com/office/officeart/2005/8/layout/cycle6"/>
    <dgm:cxn modelId="{72A80180-CF88-AB43-BBE8-F64B64BE79CA}" type="presParOf" srcId="{2E1DEFEA-81D2-A344-B732-AA1985B63DE1}" destId="{4C723605-3821-DE4C-9847-CA7BC3CBCD4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2878E-3B92-C741-82E1-14FED6C8A7FD}">
      <dsp:nvSpPr>
        <dsp:cNvPr id="0" name=""/>
        <dsp:cNvSpPr/>
      </dsp:nvSpPr>
      <dsp:spPr>
        <a:xfrm>
          <a:off x="3269493" y="1733"/>
          <a:ext cx="1233413" cy="8017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Analyze</a:t>
          </a:r>
        </a:p>
      </dsp:txBody>
      <dsp:txXfrm>
        <a:off x="3308630" y="40870"/>
        <a:ext cx="1155139" cy="723444"/>
      </dsp:txXfrm>
    </dsp:sp>
    <dsp:sp modelId="{A9EAD828-4B23-034F-9FC0-62A581B384B4}">
      <dsp:nvSpPr>
        <dsp:cNvPr id="0" name=""/>
        <dsp:cNvSpPr/>
      </dsp:nvSpPr>
      <dsp:spPr>
        <a:xfrm>
          <a:off x="2285149" y="402593"/>
          <a:ext cx="3202100" cy="3202100"/>
        </a:xfrm>
        <a:custGeom>
          <a:avLst/>
          <a:gdLst/>
          <a:ahLst/>
          <a:cxnLst/>
          <a:rect l="0" t="0" r="0" b="0"/>
          <a:pathLst>
            <a:path>
              <a:moveTo>
                <a:pt x="2226220" y="127102"/>
              </a:moveTo>
              <a:arcTo wR="1601050" hR="1601050" stAng="17579045" swAng="196042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554D14-19E4-0F43-9603-4E64684DB29D}">
      <dsp:nvSpPr>
        <dsp:cNvPr id="0" name=""/>
        <dsp:cNvSpPr/>
      </dsp:nvSpPr>
      <dsp:spPr>
        <a:xfrm>
          <a:off x="4792182" y="1108032"/>
          <a:ext cx="1233413" cy="801718"/>
        </a:xfrm>
        <a:prstGeom prst="roundRect">
          <a:avLst/>
        </a:prstGeom>
        <a:solidFill>
          <a:schemeClr val="accent5">
            <a:hueOff val="1285709"/>
            <a:satOff val="2937"/>
            <a:lumOff val="-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Design</a:t>
          </a:r>
        </a:p>
      </dsp:txBody>
      <dsp:txXfrm>
        <a:off x="4831319" y="1147169"/>
        <a:ext cx="1155139" cy="723444"/>
      </dsp:txXfrm>
    </dsp:sp>
    <dsp:sp modelId="{A659F4BF-7DB0-A14E-91BB-1B42FB68A475}">
      <dsp:nvSpPr>
        <dsp:cNvPr id="0" name=""/>
        <dsp:cNvSpPr/>
      </dsp:nvSpPr>
      <dsp:spPr>
        <a:xfrm>
          <a:off x="2285149" y="402593"/>
          <a:ext cx="3202100" cy="3202100"/>
        </a:xfrm>
        <a:custGeom>
          <a:avLst/>
          <a:gdLst/>
          <a:ahLst/>
          <a:cxnLst/>
          <a:rect l="0" t="0" r="0" b="0"/>
          <a:pathLst>
            <a:path>
              <a:moveTo>
                <a:pt x="3199912" y="1517388"/>
              </a:moveTo>
              <a:arcTo wR="1601050" hR="1601050" stAng="21420281" swAng="2195444"/>
            </a:path>
          </a:pathLst>
        </a:custGeom>
        <a:noFill/>
        <a:ln w="9525" cap="flat" cmpd="sng" algn="ctr">
          <a:solidFill>
            <a:schemeClr val="accent5">
              <a:hueOff val="1285709"/>
              <a:satOff val="2937"/>
              <a:lumOff val="-8137"/>
              <a:alphaOff val="0"/>
            </a:schemeClr>
          </a:solidFill>
          <a:prstDash val="solid"/>
        </a:ln>
        <a:effectLst/>
      </dsp:spPr>
      <dsp:style>
        <a:lnRef idx="1">
          <a:scrgbClr r="0" g="0" b="0"/>
        </a:lnRef>
        <a:fillRef idx="0">
          <a:scrgbClr r="0" g="0" b="0"/>
        </a:fillRef>
        <a:effectRef idx="0">
          <a:scrgbClr r="0" g="0" b="0"/>
        </a:effectRef>
        <a:fontRef idx="minor"/>
      </dsp:style>
    </dsp:sp>
    <dsp:sp modelId="{E1660D88-AE6A-F34A-A762-67ACBD1470F8}">
      <dsp:nvSpPr>
        <dsp:cNvPr id="0" name=""/>
        <dsp:cNvSpPr/>
      </dsp:nvSpPr>
      <dsp:spPr>
        <a:xfrm>
          <a:off x="4210567" y="2898060"/>
          <a:ext cx="1233413" cy="801718"/>
        </a:xfrm>
        <a:prstGeom prst="roundRect">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a:t>
          </a:r>
        </a:p>
      </dsp:txBody>
      <dsp:txXfrm>
        <a:off x="4249704" y="2937197"/>
        <a:ext cx="1155139" cy="723444"/>
      </dsp:txXfrm>
    </dsp:sp>
    <dsp:sp modelId="{E590A9DC-DCCD-8F4B-93AA-82B9DEAE6514}">
      <dsp:nvSpPr>
        <dsp:cNvPr id="0" name=""/>
        <dsp:cNvSpPr/>
      </dsp:nvSpPr>
      <dsp:spPr>
        <a:xfrm>
          <a:off x="2285149" y="402593"/>
          <a:ext cx="3202100" cy="3202100"/>
        </a:xfrm>
        <a:custGeom>
          <a:avLst/>
          <a:gdLst/>
          <a:ahLst/>
          <a:cxnLst/>
          <a:rect l="0" t="0" r="0" b="0"/>
          <a:pathLst>
            <a:path>
              <a:moveTo>
                <a:pt x="1919061" y="3170199"/>
              </a:moveTo>
              <a:arcTo wR="1601050" hR="1601050" stAng="4712599" swAng="1374801"/>
            </a:path>
          </a:pathLst>
        </a:custGeom>
        <a:noFill/>
        <a:ln w="9525" cap="flat" cmpd="sng" algn="ctr">
          <a:solidFill>
            <a:schemeClr val="accent5">
              <a:hueOff val="2571418"/>
              <a:satOff val="5874"/>
              <a:lumOff val="-16274"/>
              <a:alphaOff val="0"/>
            </a:schemeClr>
          </a:solidFill>
          <a:prstDash val="solid"/>
        </a:ln>
        <a:effectLst/>
      </dsp:spPr>
      <dsp:style>
        <a:lnRef idx="1">
          <a:scrgbClr r="0" g="0" b="0"/>
        </a:lnRef>
        <a:fillRef idx="0">
          <a:scrgbClr r="0" g="0" b="0"/>
        </a:fillRef>
        <a:effectRef idx="0">
          <a:scrgbClr r="0" g="0" b="0"/>
        </a:effectRef>
        <a:fontRef idx="minor"/>
      </dsp:style>
    </dsp:sp>
    <dsp:sp modelId="{0D343E70-DDF8-1F4C-A660-8A134D4BB68C}">
      <dsp:nvSpPr>
        <dsp:cNvPr id="0" name=""/>
        <dsp:cNvSpPr/>
      </dsp:nvSpPr>
      <dsp:spPr>
        <a:xfrm>
          <a:off x="2328419" y="2898060"/>
          <a:ext cx="1233413" cy="801718"/>
        </a:xfrm>
        <a:prstGeom prst="roundRect">
          <a:avLst/>
        </a:prstGeom>
        <a:solidFill>
          <a:schemeClr val="accent5">
            <a:hueOff val="3857127"/>
            <a:satOff val="8811"/>
            <a:lumOff val="-2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Implement</a:t>
          </a:r>
        </a:p>
      </dsp:txBody>
      <dsp:txXfrm>
        <a:off x="2367556" y="2937197"/>
        <a:ext cx="1155139" cy="723444"/>
      </dsp:txXfrm>
    </dsp:sp>
    <dsp:sp modelId="{207CBAC7-56F6-FA44-9FBF-10EFD5FB5673}">
      <dsp:nvSpPr>
        <dsp:cNvPr id="0" name=""/>
        <dsp:cNvSpPr/>
      </dsp:nvSpPr>
      <dsp:spPr>
        <a:xfrm>
          <a:off x="2285149" y="402593"/>
          <a:ext cx="3202100" cy="3202100"/>
        </a:xfrm>
        <a:custGeom>
          <a:avLst/>
          <a:gdLst/>
          <a:ahLst/>
          <a:cxnLst/>
          <a:rect l="0" t="0" r="0" b="0"/>
          <a:pathLst>
            <a:path>
              <a:moveTo>
                <a:pt x="267430" y="2486951"/>
              </a:moveTo>
              <a:arcTo wR="1601050" hR="1601050" stAng="8784275" swAng="2195444"/>
            </a:path>
          </a:pathLst>
        </a:custGeom>
        <a:noFill/>
        <a:ln w="9525" cap="flat" cmpd="sng" algn="ctr">
          <a:solidFill>
            <a:schemeClr val="accent5">
              <a:hueOff val="3857127"/>
              <a:satOff val="8811"/>
              <a:lumOff val="-24412"/>
              <a:alphaOff val="0"/>
            </a:schemeClr>
          </a:solidFill>
          <a:prstDash val="solid"/>
        </a:ln>
        <a:effectLst/>
      </dsp:spPr>
      <dsp:style>
        <a:lnRef idx="1">
          <a:scrgbClr r="0" g="0" b="0"/>
        </a:lnRef>
        <a:fillRef idx="0">
          <a:scrgbClr r="0" g="0" b="0"/>
        </a:fillRef>
        <a:effectRef idx="0">
          <a:scrgbClr r="0" g="0" b="0"/>
        </a:effectRef>
        <a:fontRef idx="minor"/>
      </dsp:style>
    </dsp:sp>
    <dsp:sp modelId="{81F2DB20-73BF-B447-8B89-CA4053510BBA}">
      <dsp:nvSpPr>
        <dsp:cNvPr id="0" name=""/>
        <dsp:cNvSpPr/>
      </dsp:nvSpPr>
      <dsp:spPr>
        <a:xfrm>
          <a:off x="1746804" y="1108032"/>
          <a:ext cx="1233413" cy="801718"/>
        </a:xfrm>
        <a:prstGeom prst="round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Evaluation</a:t>
          </a:r>
        </a:p>
      </dsp:txBody>
      <dsp:txXfrm>
        <a:off x="1785941" y="1147169"/>
        <a:ext cx="1155139" cy="723444"/>
      </dsp:txXfrm>
    </dsp:sp>
    <dsp:sp modelId="{4C723605-3821-DE4C-9847-CA7BC3CBCD4E}">
      <dsp:nvSpPr>
        <dsp:cNvPr id="0" name=""/>
        <dsp:cNvSpPr/>
      </dsp:nvSpPr>
      <dsp:spPr>
        <a:xfrm>
          <a:off x="2285149" y="402593"/>
          <a:ext cx="3202100" cy="3202100"/>
        </a:xfrm>
        <a:custGeom>
          <a:avLst/>
          <a:gdLst/>
          <a:ahLst/>
          <a:cxnLst/>
          <a:rect l="0" t="0" r="0" b="0"/>
          <a:pathLst>
            <a:path>
              <a:moveTo>
                <a:pt x="279090" y="697842"/>
              </a:moveTo>
              <a:arcTo wR="1601050" hR="1601050" stAng="12860534" swAng="1960421"/>
            </a:path>
          </a:pathLst>
        </a:custGeom>
        <a:noFill/>
        <a:ln w="9525" cap="flat" cmpd="sng" algn="ctr">
          <a:solidFill>
            <a:schemeClr val="accent5">
              <a:hueOff val="5142836"/>
              <a:satOff val="11748"/>
              <a:lumOff val="-3254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1BB15-DE40-F842-8059-510BF077C15F}" type="datetimeFigureOut">
              <a:rPr lang="en-US" smtClean="0"/>
              <a:t>5/3/2026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442AD-E810-5C4F-BBB9-F00611DA0A64}" type="slidenum">
              <a:rPr lang="en-US" smtClean="0"/>
              <a:t>‹#›</a:t>
            </a:fld>
            <a:endParaRPr lang="en-US"/>
          </a:p>
        </p:txBody>
      </p:sp>
    </p:spTree>
    <p:extLst>
      <p:ext uri="{BB962C8B-B14F-4D97-AF65-F5344CB8AC3E}">
        <p14:creationId xmlns:p14="http://schemas.microsoft.com/office/powerpoint/2010/main" val="216962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10"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BA96726-B0E5-5C4D-84CE-D53510198312}" type="slidenum">
              <a:rPr lang="en-US"/>
              <a:pPr/>
              <a:t>‹#›</a:t>
            </a:fld>
            <a:endParaRPr lang="en-US"/>
          </a:p>
        </p:txBody>
      </p:sp>
    </p:spTree>
    <p:extLst>
      <p:ext uri="{BB962C8B-B14F-4D97-AF65-F5344CB8AC3E}">
        <p14:creationId xmlns:p14="http://schemas.microsoft.com/office/powerpoint/2010/main" val="2996191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cc.ca/objectives/medical-expert/population-health-and-its-determinants/indigenous-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cc.ca/objectives/medical-expert/population-health-and-its-determinants/indigenous-healt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cc.ca/objectives/medical-expert/population-health-and-its-determinants/indigenous-healt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Times"/>
                <a:ea typeface="ＭＳ Ｐゴシック"/>
                <a:cs typeface="Times"/>
              </a:rPr>
              <a:t>Today, I’ll be sharing our work on advancing Indigenous health and cultural safety in undergraduate medical education through a learner-led and community-engaged curriculum initiative.</a:t>
            </a:r>
          </a:p>
        </p:txBody>
      </p:sp>
      <p:sp>
        <p:nvSpPr>
          <p:cNvPr id="4" name="Slide Number Placeholder 3"/>
          <p:cNvSpPr>
            <a:spLocks noGrp="1"/>
          </p:cNvSpPr>
          <p:nvPr>
            <p:ph type="sldNum" sz="quarter" idx="10"/>
          </p:nvPr>
        </p:nvSpPr>
        <p:spPr/>
        <p:txBody>
          <a:bodyPr/>
          <a:lstStyle/>
          <a:p>
            <a:fld id="{0BA96726-B0E5-5C4D-84CE-D53510198312}" type="slidenum">
              <a:rPr lang="en-US" smtClean="0"/>
              <a:pPr/>
              <a:t>1</a:t>
            </a:fld>
            <a:endParaRPr lang="en-US"/>
          </a:p>
        </p:txBody>
      </p:sp>
    </p:spTree>
    <p:extLst>
      <p:ext uri="{BB962C8B-B14F-4D97-AF65-F5344CB8AC3E}">
        <p14:creationId xmlns:p14="http://schemas.microsoft.com/office/powerpoint/2010/main" val="112112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F095-151E-D176-FD64-3559E5FFC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4C8F-1663-CDF6-4A93-A1CDA9443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32E4B-CF77-5499-A5E1-991F0449BACE}"/>
              </a:ext>
            </a:extLst>
          </p:cNvPr>
          <p:cNvSpPr>
            <a:spLocks noGrp="1"/>
          </p:cNvSpPr>
          <p:nvPr>
            <p:ph type="body" idx="1"/>
          </p:nvPr>
        </p:nvSpPr>
        <p:spPr/>
        <p:txBody>
          <a:bodyPr/>
          <a:lstStyle/>
          <a:p>
            <a:r>
              <a:rPr lang="en-US" sz="1800" dirty="0">
                <a:latin typeface="Arial"/>
                <a:ea typeface="ＭＳ Ｐゴシック"/>
                <a:cs typeface="Arial"/>
              </a:rPr>
              <a:t>An Indigenous engagement framework we looked to was the 4 R's framework, which outlines ethical engagement with Indigenous communities in a higher education setting. What this meant for us is, respect for lived experiences and knowledge of Indigenous learners, ensuring that mentorship and support was integrated into the process (e.g. Indigenous resident and Faculty mentors), ensuring that the work we did was relevant and reflective of First Nations, Inuit, and Metis realities and experiences, and reflecting and </a:t>
            </a:r>
            <a:r>
              <a:rPr lang="en-US" sz="1800" dirty="0" err="1">
                <a:latin typeface="Arial"/>
                <a:ea typeface="ＭＳ Ｐゴシック"/>
                <a:cs typeface="Arial"/>
              </a:rPr>
              <a:t>honouring</a:t>
            </a:r>
            <a:r>
              <a:rPr lang="en-US" sz="1800" dirty="0">
                <a:latin typeface="Arial"/>
                <a:ea typeface="ＭＳ Ｐゴシック"/>
                <a:cs typeface="Arial"/>
              </a:rPr>
              <a:t> our responsibility, both as individuals and as a collective, to address </a:t>
            </a:r>
            <a:r>
              <a:rPr lang="en-US" sz="1800" dirty="0" err="1">
                <a:latin typeface="Arial"/>
                <a:ea typeface="ＭＳ Ｐゴシック"/>
                <a:cs typeface="Arial"/>
              </a:rPr>
              <a:t>th</a:t>
            </a:r>
            <a:r>
              <a:rPr lang="en-US" sz="1800" dirty="0">
                <a:latin typeface="Arial"/>
                <a:ea typeface="ＭＳ Ｐゴシック"/>
                <a:cs typeface="Arial"/>
              </a:rPr>
              <a:t>e TRC calls to action.  </a:t>
            </a:r>
            <a:endParaRPr lang="en-US" dirty="0">
              <a:cs typeface="Times"/>
            </a:endParaRPr>
          </a:p>
          <a:p>
            <a:r>
              <a:rPr lang="en-US" sz="1800" dirty="0">
                <a:latin typeface="Arial"/>
                <a:ea typeface="ＭＳ Ｐゴシック"/>
                <a:cs typeface="Arial"/>
              </a:rPr>
              <a:t>As students leading this process, we felt a responsibility to be connected to the Indigenous Medical Learner's Association (IMLA) at uOttawa, which is a larger student body that is independent and ran by Indigenous learners for Indigenous learners, who we've engaged with throughout the process. In fact, the student leads who I shared earlier were nominated by their peers to lead IMLA's Curriculum Pillar to ensure that Indigenous learners voices and perspectives were include </a:t>
            </a:r>
            <a:r>
              <a:rPr lang="en-US" sz="1800" dirty="0" err="1">
                <a:latin typeface="Arial"/>
                <a:ea typeface="ＭＳ Ｐゴシック"/>
                <a:cs typeface="Arial"/>
              </a:rPr>
              <a:t>i</a:t>
            </a:r>
            <a:r>
              <a:rPr lang="en-US" sz="1800" dirty="0">
                <a:latin typeface="Arial"/>
                <a:ea typeface="ＭＳ Ｐゴシック"/>
                <a:cs typeface="Arial"/>
              </a:rPr>
              <a:t>n matters related to curriculum. </a:t>
            </a:r>
            <a:endParaRPr lang="en-US" sz="1800" dirty="0">
              <a:latin typeface="Arial"/>
              <a:cs typeface="Arial"/>
            </a:endParaRPr>
          </a:p>
        </p:txBody>
      </p:sp>
      <p:sp>
        <p:nvSpPr>
          <p:cNvPr id="4" name="Slide Number Placeholder 3">
            <a:extLst>
              <a:ext uri="{FF2B5EF4-FFF2-40B4-BE49-F238E27FC236}">
                <a16:creationId xmlns:a16="http://schemas.microsoft.com/office/drawing/2014/main" id="{E8642633-7B02-B5B8-200B-425A67A5E58E}"/>
              </a:ext>
            </a:extLst>
          </p:cNvPr>
          <p:cNvSpPr>
            <a:spLocks noGrp="1"/>
          </p:cNvSpPr>
          <p:nvPr>
            <p:ph type="sldNum" sz="quarter" idx="5"/>
          </p:nvPr>
        </p:nvSpPr>
        <p:spPr/>
        <p:txBody>
          <a:bodyPr/>
          <a:lstStyle/>
          <a:p>
            <a:fld id="{0BA96726-B0E5-5C4D-84CE-D53510198312}" type="slidenum">
              <a:rPr lang="en-US" smtClean="0"/>
              <a:pPr/>
              <a:t>12</a:t>
            </a:fld>
            <a:endParaRPr lang="en-US"/>
          </a:p>
        </p:txBody>
      </p:sp>
    </p:spTree>
    <p:extLst>
      <p:ext uri="{BB962C8B-B14F-4D97-AF65-F5344CB8AC3E}">
        <p14:creationId xmlns:p14="http://schemas.microsoft.com/office/powerpoint/2010/main" val="140519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ea typeface="ＭＳ Ｐゴシック"/>
                <a:cs typeface="Times"/>
              </a:rPr>
              <a:t>Here are our outlines steps, not a linear process.  </a:t>
            </a:r>
            <a:endParaRPr lang="en-US"/>
          </a:p>
        </p:txBody>
      </p:sp>
      <p:sp>
        <p:nvSpPr>
          <p:cNvPr id="4" name="Slide Number Placeholder 3"/>
          <p:cNvSpPr>
            <a:spLocks noGrp="1"/>
          </p:cNvSpPr>
          <p:nvPr>
            <p:ph type="sldNum" sz="quarter" idx="5"/>
          </p:nvPr>
        </p:nvSpPr>
        <p:spPr/>
        <p:txBody>
          <a:bodyPr/>
          <a:lstStyle/>
          <a:p>
            <a:fld id="{0BA96726-B0E5-5C4D-84CE-D53510198312}" type="slidenum">
              <a:rPr lang="en-US" smtClean="0"/>
              <a:pPr/>
              <a:t>13</a:t>
            </a:fld>
            <a:endParaRPr lang="en-US"/>
          </a:p>
        </p:txBody>
      </p:sp>
    </p:spTree>
    <p:extLst>
      <p:ext uri="{BB962C8B-B14F-4D97-AF65-F5344CB8AC3E}">
        <p14:creationId xmlns:p14="http://schemas.microsoft.com/office/powerpoint/2010/main" val="37061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ea typeface="ＭＳ Ｐゴシック"/>
                <a:cs typeface="Times"/>
              </a:rPr>
              <a:t>The working group met weekly over four months to engage in the steps pertaining to engagement, collaborative visioning and goal-setting, an environmental scan and gaps analysis, curriculum development, implementation, and evaluation</a:t>
            </a:r>
          </a:p>
        </p:txBody>
      </p:sp>
      <p:sp>
        <p:nvSpPr>
          <p:cNvPr id="4" name="Slide Number Placeholder 3"/>
          <p:cNvSpPr>
            <a:spLocks noGrp="1"/>
          </p:cNvSpPr>
          <p:nvPr>
            <p:ph type="sldNum" sz="quarter" idx="5"/>
          </p:nvPr>
        </p:nvSpPr>
        <p:spPr/>
        <p:txBody>
          <a:bodyPr/>
          <a:lstStyle/>
          <a:p>
            <a:fld id="{0BA96726-B0E5-5C4D-84CE-D53510198312}" type="slidenum">
              <a:rPr lang="en-US"/>
              <a:pPr/>
              <a:t>14</a:t>
            </a:fld>
            <a:endParaRPr lang="en-US"/>
          </a:p>
        </p:txBody>
      </p:sp>
    </p:spTree>
    <p:extLst>
      <p:ext uri="{BB962C8B-B14F-4D97-AF65-F5344CB8AC3E}">
        <p14:creationId xmlns:p14="http://schemas.microsoft.com/office/powerpoint/2010/main" val="358352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Our goals were to:</a:t>
            </a:r>
          </a:p>
          <a:p>
            <a:pPr marL="285750" indent="-285750">
              <a:spcBef>
                <a:spcPts val="0"/>
              </a:spcBef>
              <a:spcAft>
                <a:spcPts val="0"/>
              </a:spcAft>
              <a:buFont typeface="Arial"/>
              <a:buChar char="•"/>
            </a:pPr>
            <a:r>
              <a:rPr lang="en-US"/>
              <a:t>Address the TRC Calls to Action</a:t>
            </a:r>
          </a:p>
          <a:p>
            <a:pPr marL="285750" indent="-285750">
              <a:spcBef>
                <a:spcPts val="0"/>
              </a:spcBef>
              <a:spcAft>
                <a:spcPts val="0"/>
              </a:spcAft>
              <a:buFont typeface="Arial"/>
              <a:buChar char="•"/>
            </a:pPr>
            <a:r>
              <a:rPr lang="en-US"/>
              <a:t>Ensure curriculum reflects First Nations, Inuit, and Métis realities</a:t>
            </a:r>
          </a:p>
          <a:p>
            <a:pPr marL="285750" indent="-285750">
              <a:spcBef>
                <a:spcPts val="0"/>
              </a:spcBef>
              <a:spcAft>
                <a:spcPts val="0"/>
              </a:spcAft>
              <a:buFont typeface="Arial"/>
              <a:buChar char="•"/>
            </a:pPr>
            <a:r>
              <a:rPr lang="en-US"/>
              <a:t>Engage meaningfully with Indigenous communities</a:t>
            </a:r>
          </a:p>
          <a:p>
            <a:pPr marL="285750" indent="-285750">
              <a:spcBef>
                <a:spcPts val="0"/>
              </a:spcBef>
              <a:spcAft>
                <a:spcPts val="0"/>
              </a:spcAft>
              <a:buFont typeface="Arial"/>
              <a:buChar char="•"/>
            </a:pPr>
            <a:endParaRPr lang="en-US" dirty="0">
              <a:latin typeface="Times"/>
              <a:ea typeface="ＭＳ Ｐゴシック"/>
              <a:cs typeface="Times"/>
            </a:endParaRPr>
          </a:p>
        </p:txBody>
      </p:sp>
      <p:sp>
        <p:nvSpPr>
          <p:cNvPr id="4" name="Slide Number Placeholder 3"/>
          <p:cNvSpPr>
            <a:spLocks noGrp="1"/>
          </p:cNvSpPr>
          <p:nvPr>
            <p:ph type="sldNum" sz="quarter" idx="5"/>
          </p:nvPr>
        </p:nvSpPr>
        <p:spPr/>
        <p:txBody>
          <a:bodyPr/>
          <a:lstStyle/>
          <a:p>
            <a:fld id="{0BA96726-B0E5-5C4D-84CE-D53510198312}" type="slidenum">
              <a:rPr lang="en-US"/>
              <a:pPr/>
              <a:t>15</a:t>
            </a:fld>
            <a:endParaRPr lang="en-US"/>
          </a:p>
        </p:txBody>
      </p:sp>
    </p:spTree>
    <p:extLst>
      <p:ext uri="{BB962C8B-B14F-4D97-AF65-F5344CB8AC3E}">
        <p14:creationId xmlns:p14="http://schemas.microsoft.com/office/powerpoint/2010/main" val="240972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Sans-Serif"/>
              <a:buChar char="•"/>
            </a:pPr>
            <a:r>
              <a:rPr lang="en-US">
                <a:latin typeface="Times"/>
                <a:ea typeface="ＭＳ Ｐゴシック"/>
                <a:cs typeface="Times"/>
              </a:rPr>
              <a:t>To start, we conducted an environmental scan and gaps analysis to better understand what was currently offered in the curriculum and how we could address some of the gaps.</a:t>
            </a:r>
            <a:endParaRPr lang="en-US" dirty="0">
              <a:latin typeface="Times"/>
              <a:ea typeface="ＭＳ Ｐゴシック"/>
              <a:cs typeface="Times"/>
            </a:endParaRPr>
          </a:p>
          <a:p>
            <a:pPr marL="285750" indent="-285750">
              <a:spcBef>
                <a:spcPts val="0"/>
              </a:spcBef>
              <a:spcAft>
                <a:spcPts val="0"/>
              </a:spcAft>
              <a:buFont typeface="Arial,Sans-Serif"/>
              <a:buChar char="•"/>
            </a:pPr>
            <a:r>
              <a:rPr lang="en-US">
                <a:latin typeface="Times"/>
                <a:ea typeface="ＭＳ Ｐゴシック"/>
                <a:cs typeface="Times"/>
              </a:rPr>
              <a:t>Our gaps analysis found that Indigenous health content was present but fragmented and inconsistently integrated across the curriculum.  </a:t>
            </a:r>
          </a:p>
          <a:p>
            <a:pPr marL="285750" indent="-285750">
              <a:spcBef>
                <a:spcPts val="0"/>
              </a:spcBef>
              <a:spcAft>
                <a:spcPts val="0"/>
              </a:spcAft>
              <a:buFont typeface="Arial,Sans-Serif"/>
              <a:buChar char="•"/>
            </a:pPr>
            <a:r>
              <a:rPr lang="en-US" dirty="0">
                <a:latin typeface="Times"/>
                <a:ea typeface="ＭＳ Ｐゴシック"/>
                <a:cs typeface="Times"/>
              </a:rPr>
              <a:t>Teaching was often didactic, with limited experiential learning, and there was a lack of distinctions-based content across First Nations, Inuit, and Métis perspectives. We also identified gaps in assessment, local relevance, and faculty support.</a:t>
            </a:r>
          </a:p>
          <a:p>
            <a:pPr marL="285750" indent="-285750">
              <a:spcBef>
                <a:spcPts val="0"/>
              </a:spcBef>
              <a:spcAft>
                <a:spcPts val="0"/>
              </a:spcAft>
              <a:buFont typeface="Arial,Sans-Serif"/>
              <a:buChar char="•"/>
            </a:pPr>
            <a:r>
              <a:rPr lang="en-US">
                <a:latin typeface="Times"/>
                <a:ea typeface="ＭＳ Ｐゴシック"/>
                <a:cs typeface="Times"/>
              </a:rPr>
              <a:t>Overall, this highlighted the need for a more coordinated, longitudinal, and community-engaged approach</a:t>
            </a:r>
            <a:endParaRPr lang="en-US"/>
          </a:p>
          <a:p>
            <a:endParaRPr lang="en-US" dirty="0">
              <a:cs typeface="Times"/>
            </a:endParaRPr>
          </a:p>
        </p:txBody>
      </p:sp>
      <p:sp>
        <p:nvSpPr>
          <p:cNvPr id="4" name="Slide Number Placeholder 3"/>
          <p:cNvSpPr>
            <a:spLocks noGrp="1"/>
          </p:cNvSpPr>
          <p:nvPr>
            <p:ph type="sldNum" sz="quarter" idx="5"/>
          </p:nvPr>
        </p:nvSpPr>
        <p:spPr/>
        <p:txBody>
          <a:bodyPr/>
          <a:lstStyle/>
          <a:p>
            <a:fld id="{7313BAD5-C329-46AE-B30E-F9C7A18926D3}" type="slidenum">
              <a:t>16</a:t>
            </a:fld>
            <a:endParaRPr lang="en-US"/>
          </a:p>
        </p:txBody>
      </p:sp>
    </p:spTree>
    <p:extLst>
      <p:ext uri="{BB962C8B-B14F-4D97-AF65-F5344CB8AC3E}">
        <p14:creationId xmlns:p14="http://schemas.microsoft.com/office/powerpoint/2010/main" val="16512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 response we identified existing curriculum toolkits developed nationally by Indigenous health experts, and adapted them to align with our learning goals. </a:t>
            </a:r>
          </a:p>
        </p:txBody>
      </p:sp>
      <p:sp>
        <p:nvSpPr>
          <p:cNvPr id="4" name="Slide Number Placeholder 3"/>
          <p:cNvSpPr>
            <a:spLocks noGrp="1"/>
          </p:cNvSpPr>
          <p:nvPr>
            <p:ph type="sldNum" sz="quarter" idx="5"/>
          </p:nvPr>
        </p:nvSpPr>
        <p:spPr/>
        <p:txBody>
          <a:bodyPr/>
          <a:lstStyle/>
          <a:p>
            <a:fld id="{0BA96726-B0E5-5C4D-84CE-D53510198312}" type="slidenum">
              <a:rPr lang="en-US"/>
              <a:pPr/>
              <a:t>17</a:t>
            </a:fld>
            <a:endParaRPr lang="en-US"/>
          </a:p>
        </p:txBody>
      </p:sp>
    </p:spTree>
    <p:extLst>
      <p:ext uri="{BB962C8B-B14F-4D97-AF65-F5344CB8AC3E}">
        <p14:creationId xmlns:p14="http://schemas.microsoft.com/office/powerpoint/2010/main" val="35354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ea typeface="ＭＳ Ｐゴシック"/>
                <a:cs typeface="Times"/>
              </a:rPr>
              <a:t>The projects we developed and are implementing include an experiential activity for all first-year medical students to teach the history of Indigenous Peoples in Canada, enhancing the introduction unit in first year as well to address topics such as Indigenous health and health law, this is also when students are informed of the experiential</a:t>
            </a:r>
            <a:r>
              <a:rPr lang="en-US">
                <a:latin typeface="Times"/>
                <a:ea typeface="ＭＳ Ｐゴシック"/>
                <a:cs typeface="Times"/>
              </a:rPr>
              <a:t> activity planned for later in the unit, as well as Indigenous health case modules which were developed for third year medical students to build on what was taught and apply to cases that reflect Indigenous experiences. </a:t>
            </a:r>
            <a:endParaRPr lang="en-US" dirty="0">
              <a:cs typeface="Times"/>
            </a:endParaRPr>
          </a:p>
        </p:txBody>
      </p:sp>
      <p:sp>
        <p:nvSpPr>
          <p:cNvPr id="4" name="Slide Number Placeholder 3"/>
          <p:cNvSpPr>
            <a:spLocks noGrp="1"/>
          </p:cNvSpPr>
          <p:nvPr>
            <p:ph type="sldNum" sz="quarter" idx="5"/>
          </p:nvPr>
        </p:nvSpPr>
        <p:spPr/>
        <p:txBody>
          <a:bodyPr/>
          <a:lstStyle/>
          <a:p>
            <a:fld id="{0BA96726-B0E5-5C4D-84CE-D53510198312}" type="slidenum">
              <a:rPr lang="en-US" smtClean="0"/>
              <a:pPr/>
              <a:t>18</a:t>
            </a:fld>
            <a:endParaRPr lang="en-US"/>
          </a:p>
        </p:txBody>
      </p:sp>
    </p:spTree>
    <p:extLst>
      <p:ext uri="{BB962C8B-B14F-4D97-AF65-F5344CB8AC3E}">
        <p14:creationId xmlns:p14="http://schemas.microsoft.com/office/powerpoint/2010/main" val="175142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ea typeface="ＭＳ Ｐゴシック"/>
                <a:cs typeface="Times"/>
              </a:rPr>
              <a:t>Evaluation data was collected through a post-session survey which aligns with existing evaluation strategies at the University. We created an Indigenous health specific survey that touched on the Indigenous health learning objectives and some open-ended questions on how we can improve the sessions. We're in the process of collecting and reviewing evaluation data for the learning events we introduced. We also gathered feedback from invited facilitators and Elders who helped us with implementing the activities. Based on our preliminary reports, we received overall positive feedback, and have formally integrated some of the learning events into core curriculum for future years.</a:t>
            </a:r>
            <a:endParaRPr lang="en-US" dirty="0">
              <a:cs typeface="Times"/>
            </a:endParaRPr>
          </a:p>
        </p:txBody>
      </p:sp>
      <p:sp>
        <p:nvSpPr>
          <p:cNvPr id="4" name="Slide Number Placeholder 3"/>
          <p:cNvSpPr>
            <a:spLocks noGrp="1"/>
          </p:cNvSpPr>
          <p:nvPr>
            <p:ph type="sldNum" sz="quarter" idx="5"/>
          </p:nvPr>
        </p:nvSpPr>
        <p:spPr/>
        <p:txBody>
          <a:bodyPr/>
          <a:lstStyle/>
          <a:p>
            <a:fld id="{0BA96726-B0E5-5C4D-84CE-D53510198312}" type="slidenum">
              <a:rPr lang="en-US" smtClean="0"/>
              <a:pPr/>
              <a:t>19</a:t>
            </a:fld>
            <a:endParaRPr lang="en-US"/>
          </a:p>
        </p:txBody>
      </p:sp>
    </p:spTree>
    <p:extLst>
      <p:ext uri="{BB962C8B-B14F-4D97-AF65-F5344CB8AC3E}">
        <p14:creationId xmlns:p14="http://schemas.microsoft.com/office/powerpoint/2010/main" val="232043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are some of our lessons learned:</a:t>
            </a:r>
          </a:p>
          <a:p>
            <a:pPr marL="228600" indent="-228600">
              <a:buAutoNum type="arabicPeriod"/>
            </a:pPr>
            <a:r>
              <a:rPr lang="en-US" dirty="0">
                <a:latin typeface="Calibri"/>
                <a:ea typeface="Calibri"/>
                <a:cs typeface="Calibri"/>
              </a:rPr>
              <a:t>Culturally appropriate space and language was brought up the working group members, student feedback, facilitator feedback, as well as with engagement with various stakeholders. There were challenges with finding a culturally appropriate space to share teachings by Elders and Indigenous facilitators, an auditorium style set-up with the speaker at the front is not an ideal space. And so it was important that we prioritized finding a space that is open, accessible, and private. Language is important, and so offering the sessions in both French and English was a priority, as well as making space for students to express themselves in their language if they choose. At one of the sessions, a student participant introduced themselves to everyone including their fellow peers in their Indigenous language, which was special. </a:t>
            </a:r>
          </a:p>
          <a:p>
            <a:pPr marL="228600" indent="-228600">
              <a:buAutoNum type="arabicPeriod"/>
            </a:pPr>
            <a:r>
              <a:rPr lang="en-US" dirty="0">
                <a:latin typeface="Calibri"/>
                <a:ea typeface="Calibri"/>
                <a:cs typeface="Calibri"/>
              </a:rPr>
              <a:t>Centering relationship </a:t>
            </a:r>
            <a:r>
              <a:rPr lang="en-US">
                <a:latin typeface="Calibri"/>
                <a:ea typeface="Calibri"/>
                <a:cs typeface="Calibri"/>
              </a:rPr>
              <a:t>early on and throughout the process, can strengthen partnerships and improve the quality of what you are introducing.</a:t>
            </a:r>
          </a:p>
          <a:p>
            <a:pPr marL="228600" indent="-228600">
              <a:buAutoNum type="arabicPeriod"/>
            </a:pPr>
            <a:r>
              <a:rPr lang="en-US" dirty="0">
                <a:latin typeface="Calibri"/>
                <a:ea typeface="Calibri"/>
                <a:cs typeface="Calibri"/>
              </a:rPr>
              <a:t>Offering equitable remuneration recognizes the expertise, lived experience, and </a:t>
            </a:r>
            <a:r>
              <a:rPr lang="en-US" dirty="0" err="1">
                <a:latin typeface="Calibri"/>
                <a:ea typeface="Calibri"/>
                <a:cs typeface="Calibri"/>
              </a:rPr>
              <a:t>knowled</a:t>
            </a:r>
            <a:r>
              <a:rPr lang="en-US" dirty="0">
                <a:latin typeface="Calibri"/>
                <a:ea typeface="Calibri"/>
                <a:cs typeface="Calibri"/>
              </a:rPr>
              <a:t>ge that is being shared</a:t>
            </a:r>
          </a:p>
          <a:p>
            <a:pPr marL="228600" indent="-228600">
              <a:buAutoNum type="arabicPeriod"/>
            </a:pPr>
            <a:r>
              <a:rPr lang="en-US" dirty="0">
                <a:latin typeface="Calibri"/>
                <a:ea typeface="Calibri"/>
                <a:cs typeface="Calibri"/>
              </a:rPr>
              <a:t>And a team approach considers the well-being for all involved by sharing the workload by building on each individual's strengths, preventing burnout, and considers the perspectives of many voices.</a:t>
            </a:r>
          </a:p>
        </p:txBody>
      </p:sp>
      <p:sp>
        <p:nvSpPr>
          <p:cNvPr id="4" name="Slide Number Placeholder 3"/>
          <p:cNvSpPr>
            <a:spLocks noGrp="1"/>
          </p:cNvSpPr>
          <p:nvPr>
            <p:ph type="sldNum" sz="quarter" idx="5"/>
          </p:nvPr>
        </p:nvSpPr>
        <p:spPr/>
        <p:txBody>
          <a:bodyPr/>
          <a:lstStyle/>
          <a:p>
            <a:fld id="{0BA96726-B0E5-5C4D-84CE-D53510198312}" type="slidenum">
              <a:rPr lang="en-US"/>
              <a:pPr/>
              <a:t>20</a:t>
            </a:fld>
            <a:endParaRPr lang="en-US"/>
          </a:p>
        </p:txBody>
      </p:sp>
    </p:spTree>
    <p:extLst>
      <p:ext uri="{BB962C8B-B14F-4D97-AF65-F5344CB8AC3E}">
        <p14:creationId xmlns:p14="http://schemas.microsoft.com/office/powerpoint/2010/main" val="161859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Whil</a:t>
            </a:r>
            <a:r>
              <a:rPr lang="en-US">
                <a:latin typeface="Calibri"/>
                <a:ea typeface="Calibri"/>
                <a:cs typeface="Calibri"/>
              </a:rPr>
              <a:t>e we were able to contribute to Indigenous health curriculum development through projects over a certain time period</a:t>
            </a:r>
            <a:r>
              <a:rPr lang="en-US" dirty="0">
                <a:latin typeface="Calibri"/>
                <a:ea typeface="Calibri"/>
                <a:cs typeface="Calibri"/>
              </a:rPr>
              <a:t>, we also recognize that there is still more work to be done to fully address the existing gaps related to Indigenous health and cultural safety in medical education. What we hope to demonstrate through this work is that learners can engage meaningfully in this work with the right supports and where is an overall supportive environment and culture of humility and ongoing learning. </a:t>
            </a:r>
          </a:p>
        </p:txBody>
      </p:sp>
      <p:sp>
        <p:nvSpPr>
          <p:cNvPr id="4" name="Slide Number Placeholder 3"/>
          <p:cNvSpPr>
            <a:spLocks noGrp="1"/>
          </p:cNvSpPr>
          <p:nvPr>
            <p:ph type="sldNum" sz="quarter" idx="5"/>
          </p:nvPr>
        </p:nvSpPr>
        <p:spPr/>
        <p:txBody>
          <a:bodyPr/>
          <a:lstStyle/>
          <a:p>
            <a:fld id="{0BA96726-B0E5-5C4D-84CE-D53510198312}" type="slidenum">
              <a:rPr lang="en-US"/>
              <a:pPr/>
              <a:t>21</a:t>
            </a:fld>
            <a:endParaRPr lang="en-US"/>
          </a:p>
        </p:txBody>
      </p:sp>
    </p:spTree>
    <p:extLst>
      <p:ext uri="{BB962C8B-B14F-4D97-AF65-F5344CB8AC3E}">
        <p14:creationId xmlns:p14="http://schemas.microsoft.com/office/powerpoint/2010/main" val="23962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ea typeface="ＭＳ Ｐゴシック"/>
                <a:cs typeface="Times"/>
              </a:rPr>
              <a:t>I’ll briefly walk through our background, methodology, key results, lessons learned, and future directions.</a:t>
            </a:r>
          </a:p>
        </p:txBody>
      </p:sp>
      <p:sp>
        <p:nvSpPr>
          <p:cNvPr id="4" name="Slide Number Placeholder 3"/>
          <p:cNvSpPr>
            <a:spLocks noGrp="1"/>
          </p:cNvSpPr>
          <p:nvPr>
            <p:ph type="sldNum" sz="quarter" idx="5"/>
          </p:nvPr>
        </p:nvSpPr>
        <p:spPr/>
        <p:txBody>
          <a:bodyPr/>
          <a:lstStyle/>
          <a:p>
            <a:fld id="{0BA96726-B0E5-5C4D-84CE-D53510198312}" type="slidenum">
              <a:rPr lang="en-US"/>
              <a:pPr/>
              <a:t>4</a:t>
            </a:fld>
            <a:endParaRPr lang="en-US"/>
          </a:p>
        </p:txBody>
      </p:sp>
    </p:spTree>
    <p:extLst>
      <p:ext uri="{BB962C8B-B14F-4D97-AF65-F5344CB8AC3E}">
        <p14:creationId xmlns:p14="http://schemas.microsoft.com/office/powerpoint/2010/main" val="77502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96726-B0E5-5C4D-84CE-D53510198312}" type="slidenum">
              <a:rPr lang="en-US" smtClean="0"/>
              <a:pPr/>
              <a:t>22</a:t>
            </a:fld>
            <a:endParaRPr lang="en-US"/>
          </a:p>
        </p:txBody>
      </p:sp>
    </p:spTree>
    <p:extLst>
      <p:ext uri="{BB962C8B-B14F-4D97-AF65-F5344CB8AC3E}">
        <p14:creationId xmlns:p14="http://schemas.microsoft.com/office/powerpoint/2010/main" val="151597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DEDF-37CA-BFAF-DC64-7A4A6F250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861DF-3AAD-E1F1-8F12-B7012EB23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8D0B8-B9A2-A05C-9F95-1132C8F85D85}"/>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latin typeface="Times" pitchFamily="-110" charset="0"/>
                <a:ea typeface="ＭＳ Ｐゴシック" charset="0"/>
                <a:cs typeface="ＭＳ Ｐゴシック" charset="0"/>
              </a:rPr>
              <a:t>PAGE</a:t>
            </a:r>
            <a:r>
              <a:rPr lang="en-US" sz="1200" kern="1200" baseline="0">
                <a:solidFill>
                  <a:schemeClr val="tx1"/>
                </a:solidFill>
                <a:latin typeface="Times" pitchFamily="-110" charset="0"/>
                <a:ea typeface="ＭＳ Ｐゴシック" charset="0"/>
                <a:cs typeface="ＭＳ Ｐゴシック" charset="0"/>
              </a:rPr>
              <a:t> COUVERTURE (option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latin typeface="Times" pitchFamily="-110" charset="0"/>
                <a:ea typeface="ＭＳ Ｐゴシック" charset="0"/>
                <a:cs typeface="ＭＳ Ｐゴシック" charset="0"/>
              </a:rPr>
              <a:t>REMARQUE</a:t>
            </a:r>
            <a:r>
              <a:rPr lang="en-US" sz="1200" b="1" kern="1200" baseline="0">
                <a:solidFill>
                  <a:schemeClr val="tx1"/>
                </a:solidFill>
                <a:latin typeface="Times" pitchFamily="-110" charset="0"/>
                <a:ea typeface="ＭＳ Ｐゴシック" charset="0"/>
                <a:cs typeface="ＭＳ Ｐゴシック" charset="0"/>
              </a:rPr>
              <a:t> : </a:t>
            </a:r>
            <a:r>
              <a:rPr lang="en-US" sz="1200" b="1" kern="1200" err="1">
                <a:solidFill>
                  <a:schemeClr val="tx1"/>
                </a:solidFill>
                <a:latin typeface="Times" pitchFamily="-110" charset="0"/>
                <a:ea typeface="ＭＳ Ｐゴシック" charset="0"/>
                <a:cs typeface="ＭＳ Ｐゴシック" charset="0"/>
              </a:rPr>
              <a:t>À</a:t>
            </a:r>
            <a:r>
              <a:rPr lang="en-US" sz="1200" b="1" kern="1200">
                <a:solidFill>
                  <a:schemeClr val="tx1"/>
                </a:solidFill>
                <a:latin typeface="Times" pitchFamily="-110" charset="0"/>
                <a:ea typeface="ＭＳ Ｐゴシック" charset="0"/>
                <a:cs typeface="ＭＳ Ｐゴシック" charset="0"/>
              </a:rPr>
              <a:t> lire </a:t>
            </a:r>
            <a:r>
              <a:rPr lang="en-US" sz="1200" b="1" kern="1200" err="1">
                <a:solidFill>
                  <a:schemeClr val="tx1"/>
                </a:solidFill>
                <a:latin typeface="Times" pitchFamily="-110" charset="0"/>
                <a:ea typeface="ＭＳ Ｐゴシック" charset="0"/>
                <a:cs typeface="ＭＳ Ｐゴシック" charset="0"/>
              </a:rPr>
              <a:t>avant</a:t>
            </a:r>
            <a:r>
              <a:rPr lang="en-US" sz="1200" b="1" kern="1200">
                <a:solidFill>
                  <a:schemeClr val="tx1"/>
                </a:solidFill>
                <a:latin typeface="Times" pitchFamily="-110" charset="0"/>
                <a:ea typeface="ＭＳ Ｐゴシック" charset="0"/>
                <a:cs typeface="ＭＳ Ｐゴシック" charset="0"/>
              </a:rPr>
              <a:t> </a:t>
            </a:r>
            <a:r>
              <a:rPr lang="en-US" sz="1200" b="1" kern="1200" err="1">
                <a:solidFill>
                  <a:schemeClr val="tx1"/>
                </a:solidFill>
                <a:latin typeface="Times" pitchFamily="-110" charset="0"/>
                <a:ea typeface="ＭＳ Ｐゴシック" charset="0"/>
                <a:cs typeface="ＭＳ Ｐゴシック" charset="0"/>
              </a:rPr>
              <a:t>d’utiliser</a:t>
            </a:r>
            <a:r>
              <a:rPr lang="en-US" sz="1200" b="1" kern="1200">
                <a:solidFill>
                  <a:schemeClr val="tx1"/>
                </a:solidFill>
                <a:latin typeface="Times" pitchFamily="-110" charset="0"/>
                <a:ea typeface="ＭＳ Ｐゴシック" charset="0"/>
                <a:cs typeface="ＭＳ Ｐゴシック" charset="0"/>
              </a:rPr>
              <a:t> le </a:t>
            </a:r>
            <a:r>
              <a:rPr lang="en-US" sz="1200" b="1" kern="1200" err="1">
                <a:solidFill>
                  <a:schemeClr val="tx1"/>
                </a:solidFill>
                <a:latin typeface="Times" pitchFamily="-110" charset="0"/>
                <a:ea typeface="ＭＳ Ｐゴシック" charset="0"/>
                <a:cs typeface="ＭＳ Ｐゴシック" charset="0"/>
              </a:rPr>
              <a:t>gabarit</a:t>
            </a:r>
            <a:endParaRPr lang="en-US" sz="1200" b="1" kern="1200" baseline="0">
              <a:solidFill>
                <a:schemeClr val="tx1"/>
              </a:solidFill>
              <a:latin typeface="Times" pitchFamily="-110" charset="0"/>
              <a:ea typeface="ＭＳ Ｐゴシック" charset="0"/>
              <a:cs typeface="ＭＳ Ｐゴシック" charset="0"/>
            </a:endParaRPr>
          </a:p>
          <a:p>
            <a:r>
              <a:rPr lang="en-US" sz="1200" kern="1200" baseline="0">
                <a:solidFill>
                  <a:schemeClr val="tx1"/>
                </a:solidFill>
                <a:latin typeface="Times" pitchFamily="-110" charset="0"/>
                <a:ea typeface="ＭＳ Ｐゴシック" charset="0"/>
                <a:cs typeface="ＭＳ Ｐゴシック" charset="0"/>
              </a:rPr>
              <a:t>Les </a:t>
            </a:r>
            <a:r>
              <a:rPr lang="en-US" sz="1200" kern="1200" baseline="0" err="1">
                <a:solidFill>
                  <a:schemeClr val="tx1"/>
                </a:solidFill>
                <a:latin typeface="Times" pitchFamily="-110" charset="0"/>
                <a:ea typeface="ＭＳ Ｐゴシック" charset="0"/>
                <a:cs typeface="ＭＳ Ｐゴシック" charset="0"/>
              </a:rPr>
              <a:t>éléments</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suivants</a:t>
            </a:r>
            <a:r>
              <a:rPr lang="en-US" sz="1200" kern="1200" baseline="0">
                <a:solidFill>
                  <a:schemeClr val="tx1"/>
                </a:solidFill>
                <a:latin typeface="Times" pitchFamily="-110" charset="0"/>
                <a:ea typeface="ＭＳ Ｐゴシック" charset="0"/>
                <a:cs typeface="ＭＳ Ｐゴシック" charset="0"/>
              </a:rPr>
              <a:t> du </a:t>
            </a:r>
            <a:r>
              <a:rPr lang="en-US" sz="1200" kern="1200" baseline="0" err="1">
                <a:solidFill>
                  <a:schemeClr val="tx1"/>
                </a:solidFill>
                <a:latin typeface="Times" pitchFamily="-110" charset="0"/>
                <a:ea typeface="ＭＳ Ｐゴシック" charset="0"/>
                <a:cs typeface="ＭＳ Ｐゴシック" charset="0"/>
              </a:rPr>
              <a:t>gabarit</a:t>
            </a:r>
            <a:r>
              <a:rPr lang="en-US" sz="1200" kern="1200" baseline="0">
                <a:solidFill>
                  <a:schemeClr val="tx1"/>
                </a:solidFill>
                <a:latin typeface="Times" pitchFamily="-110" charset="0"/>
                <a:ea typeface="ＭＳ Ｐゴシック" charset="0"/>
                <a:cs typeface="ＭＳ Ｐゴシック" charset="0"/>
              </a:rPr>
              <a:t> ne </a:t>
            </a:r>
            <a:r>
              <a:rPr lang="en-US" sz="1200" kern="1200" baseline="0" err="1">
                <a:solidFill>
                  <a:schemeClr val="tx1"/>
                </a:solidFill>
                <a:latin typeface="Times" pitchFamily="-110" charset="0"/>
                <a:ea typeface="ＭＳ Ｐゴシック" charset="0"/>
                <a:cs typeface="ＭＳ Ｐゴシック" charset="0"/>
              </a:rPr>
              <a:t>peuvent</a:t>
            </a:r>
            <a:r>
              <a:rPr lang="en-US" sz="1200" kern="1200" baseline="0">
                <a:solidFill>
                  <a:schemeClr val="tx1"/>
                </a:solidFill>
                <a:latin typeface="Times" pitchFamily="-110" charset="0"/>
                <a:ea typeface="ＭＳ Ｐゴシック" charset="0"/>
                <a:cs typeface="ＭＳ Ｐゴシック" charset="0"/>
              </a:rPr>
              <a:t> pas </a:t>
            </a:r>
            <a:r>
              <a:rPr lang="en-US" sz="1200" kern="1200" baseline="0" err="1">
                <a:solidFill>
                  <a:schemeClr val="tx1"/>
                </a:solidFill>
                <a:latin typeface="Times" pitchFamily="-110" charset="0"/>
                <a:ea typeface="ＭＳ Ｐゴシック" charset="0"/>
                <a:cs typeface="ＭＳ Ｐゴシック" charset="0"/>
              </a:rPr>
              <a:t>être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modifiés</a:t>
            </a:r>
            <a:r>
              <a:rPr lang="en-US" sz="1200" kern="1200" baseline="0">
                <a:solidFill>
                  <a:schemeClr val="tx1"/>
                </a:solidFill>
                <a:latin typeface="Times" pitchFamily="-110" charset="0"/>
                <a:ea typeface="ＭＳ Ｐゴシック" charset="0"/>
                <a:cs typeface="ＭＳ Ｐゴシック" charset="0"/>
              </a:rPr>
              <a:t> :</a:t>
            </a:r>
            <a:br>
              <a:rPr lang="en-US" sz="1200" kern="1200" baseline="0">
                <a:solidFill>
                  <a:schemeClr val="tx1"/>
                </a:solidFill>
                <a:latin typeface="Times" pitchFamily="-110" charset="0"/>
                <a:ea typeface="ＭＳ Ｐゴシック" charset="0"/>
                <a:cs typeface="ＭＳ Ｐゴシック" charset="0"/>
              </a:rPr>
            </a:br>
            <a:r>
              <a:rPr lang="en-US" sz="1200" kern="1200" baseline="0">
                <a:solidFill>
                  <a:schemeClr val="tx1"/>
                </a:solidFill>
                <a:latin typeface="Times" pitchFamily="-110" charset="0"/>
                <a:ea typeface="ＭＳ Ｐゴシック" charset="0"/>
                <a:cs typeface="ＭＳ Ｐゴシック" charset="0"/>
              </a:rPr>
              <a:t>• En-tête </a:t>
            </a:r>
            <a:r>
              <a:rPr lang="en-US" sz="1200" kern="1200" baseline="0" err="1">
                <a:solidFill>
                  <a:schemeClr val="tx1"/>
                </a:solidFill>
                <a:latin typeface="Times" pitchFamily="-110" charset="0"/>
                <a:ea typeface="ＭＳ Ｐゴシック" charset="0"/>
                <a:cs typeface="ＭＳ Ｐゴシック" charset="0"/>
              </a:rPr>
              <a:t>institutionnel</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grenat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Université</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d’Ottawa</a:t>
            </a:r>
            <a:r>
              <a:rPr lang="en-US" sz="1200" kern="1200" baseline="0">
                <a:solidFill>
                  <a:schemeClr val="tx1"/>
                </a:solidFill>
                <a:latin typeface="Times" pitchFamily="-110" charset="0"/>
                <a:ea typeface="ＭＳ Ｐゴシック" charset="0"/>
                <a:cs typeface="ＭＳ Ｐゴシック" charset="0"/>
              </a:rPr>
              <a:t> | University of Ottawa)</a:t>
            </a:r>
            <a:br>
              <a:rPr lang="en-US" sz="1200" kern="1200" baseline="0">
                <a:solidFill>
                  <a:schemeClr val="tx1"/>
                </a:solidFill>
                <a:latin typeface="Times" pitchFamily="-110" charset="0"/>
                <a:ea typeface="ＭＳ Ｐゴシック" charset="0"/>
                <a:cs typeface="ＭＳ Ｐゴシック" charset="0"/>
              </a:rPr>
            </a:br>
            <a:r>
              <a:rPr lang="en-US" sz="1200" kern="1200" baseline="0">
                <a:solidFill>
                  <a:schemeClr val="tx1"/>
                </a:solidFill>
                <a:latin typeface="Times" pitchFamily="-110" charset="0"/>
                <a:ea typeface="ＭＳ Ｐゴシック" charset="0"/>
                <a:cs typeface="ＭＳ Ｐゴシック" charset="0"/>
              </a:rPr>
              <a:t>• Pied de page </a:t>
            </a:r>
            <a:r>
              <a:rPr lang="en-US" sz="1200" kern="1200" baseline="0" err="1">
                <a:solidFill>
                  <a:schemeClr val="tx1"/>
                </a:solidFill>
                <a:latin typeface="Times" pitchFamily="-110" charset="0"/>
                <a:ea typeface="ＭＳ Ｐゴシック" charset="0"/>
                <a:cs typeface="ＭＳ Ｐゴシック" charset="0"/>
              </a:rPr>
              <a:t>institutionnel</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comprenant</a:t>
            </a:r>
            <a:r>
              <a:rPr lang="en-US" sz="1200" kern="1200" baseline="0">
                <a:solidFill>
                  <a:schemeClr val="tx1"/>
                </a:solidFill>
                <a:latin typeface="Times" pitchFamily="-110" charset="0"/>
                <a:ea typeface="ＭＳ Ｐゴシック" charset="0"/>
                <a:cs typeface="ＭＳ Ｐゴシック" charset="0"/>
              </a:rPr>
              <a:t> la </a:t>
            </a:r>
            <a:r>
              <a:rPr lang="en-US" sz="1200" kern="1200" baseline="0" err="1">
                <a:solidFill>
                  <a:schemeClr val="tx1"/>
                </a:solidFill>
                <a:latin typeface="Times" pitchFamily="-110" charset="0"/>
                <a:ea typeface="ＭＳ Ｐゴシック" charset="0"/>
                <a:cs typeface="ＭＳ Ｐゴシック" charset="0"/>
              </a:rPr>
              <a:t>bande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grise</a:t>
            </a:r>
            <a:r>
              <a:rPr lang="en-US" sz="1200" kern="1200" baseline="0">
                <a:solidFill>
                  <a:schemeClr val="tx1"/>
                </a:solidFill>
                <a:latin typeface="Times" pitchFamily="-110" charset="0"/>
                <a:ea typeface="ＭＳ Ｐゴシック" charset="0"/>
                <a:cs typeface="ＭＳ Ｐゴシック" charset="0"/>
              </a:rPr>
              <a:t> et </a:t>
            </a:r>
            <a:r>
              <a:rPr lang="en-US" sz="1200" kern="1200" baseline="0" err="1">
                <a:solidFill>
                  <a:schemeClr val="tx1"/>
                </a:solidFill>
                <a:latin typeface="Times" pitchFamily="-110" charset="0"/>
                <a:ea typeface="ＭＳ Ｐゴシック" charset="0"/>
                <a:cs typeface="ＭＳ Ｐゴシック" charset="0"/>
              </a:rPr>
              <a:t>grenat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ainsi</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que</a:t>
            </a:r>
            <a:r>
              <a:rPr lang="en-US" sz="1200" kern="1200" baseline="0">
                <a:solidFill>
                  <a:schemeClr val="tx1"/>
                </a:solidFill>
                <a:latin typeface="Times" pitchFamily="-110" charset="0"/>
                <a:ea typeface="ＭＳ Ｐゴシック" charset="0"/>
                <a:cs typeface="ＭＳ Ｐゴシック" charset="0"/>
              </a:rPr>
              <a:t> le logo</a:t>
            </a:r>
          </a:p>
          <a:p>
            <a:endParaRPr lang="en-US" sz="1200" kern="1200" baseline="0">
              <a:solidFill>
                <a:schemeClr val="tx1"/>
              </a:solidFill>
              <a:latin typeface="Times" pitchFamily="-110"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latin typeface="Times" pitchFamily="-110" charset="0"/>
                <a:ea typeface="ＭＳ Ｐゴシック" charset="0"/>
                <a:cs typeface="ＭＳ Ｐゴシック" charset="0"/>
              </a:rPr>
              <a:t>Les </a:t>
            </a:r>
            <a:r>
              <a:rPr lang="en-US" sz="1200" kern="1200" baseline="0" err="1">
                <a:solidFill>
                  <a:schemeClr val="tx1"/>
                </a:solidFill>
                <a:latin typeface="Times" pitchFamily="-110" charset="0"/>
                <a:ea typeface="ＭＳ Ｐゴシック" charset="0"/>
                <a:cs typeface="ＭＳ Ｐゴシック" charset="0"/>
              </a:rPr>
              <a:t>éléments</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suivants</a:t>
            </a:r>
            <a:r>
              <a:rPr lang="en-US" sz="1200" kern="1200" baseline="0">
                <a:solidFill>
                  <a:schemeClr val="tx1"/>
                </a:solidFill>
                <a:latin typeface="Times" pitchFamily="-110" charset="0"/>
                <a:ea typeface="ＭＳ Ｐゴシック" charset="0"/>
                <a:cs typeface="ＭＳ Ｐゴシック" charset="0"/>
              </a:rPr>
              <a:t> du </a:t>
            </a:r>
            <a:r>
              <a:rPr lang="en-US" sz="1200" kern="1200" baseline="0" err="1">
                <a:solidFill>
                  <a:schemeClr val="tx1"/>
                </a:solidFill>
                <a:latin typeface="Times" pitchFamily="-110" charset="0"/>
                <a:ea typeface="ＭＳ Ｐゴシック" charset="0"/>
                <a:cs typeface="ＭＳ Ｐゴシック" charset="0"/>
              </a:rPr>
              <a:t>gabarit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peuvent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être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modifiés</a:t>
            </a:r>
            <a:r>
              <a:rPr lang="en-US" sz="1200" kern="1200" baseline="0">
                <a:solidFill>
                  <a:schemeClr val="tx1"/>
                </a:solidFill>
                <a:latin typeface="Times" pitchFamily="-110" charset="0"/>
                <a:ea typeface="ＭＳ Ｐゴシック" charset="0"/>
                <a:cs typeface="ＭＳ Ｐゴシック" charset="0"/>
              </a:rPr>
              <a:t> :</a:t>
            </a:r>
            <a:br>
              <a:rPr lang="en-US" sz="1200" kern="1200" baseline="0">
                <a:solidFill>
                  <a:schemeClr val="tx1"/>
                </a:solidFill>
                <a:latin typeface="Times" pitchFamily="-110" charset="0"/>
                <a:ea typeface="ＭＳ Ｐゴシック" charset="0"/>
                <a:cs typeface="ＭＳ Ｐゴシック" charset="0"/>
              </a:rPr>
            </a:b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L’adresse</a:t>
            </a:r>
            <a:r>
              <a:rPr lang="en-US" sz="1200" kern="1200" baseline="0">
                <a:solidFill>
                  <a:schemeClr val="tx1"/>
                </a:solidFill>
                <a:latin typeface="Times" pitchFamily="-110" charset="0"/>
                <a:ea typeface="ＭＳ Ｐゴシック" charset="0"/>
                <a:cs typeface="ＭＳ Ｐゴシック" charset="0"/>
              </a:rPr>
              <a:t> Web </a:t>
            </a:r>
            <a:r>
              <a:rPr lang="en-US" sz="1200" kern="1200" baseline="0" err="1">
                <a:solidFill>
                  <a:schemeClr val="tx1"/>
                </a:solidFill>
                <a:latin typeface="Times" pitchFamily="-110" charset="0"/>
                <a:ea typeface="ＭＳ Ｐゴシック" charset="0"/>
                <a:cs typeface="ＭＳ Ｐゴシック" charset="0"/>
              </a:rPr>
              <a:t>uOttawa.ca</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dans</a:t>
            </a:r>
            <a:r>
              <a:rPr lang="en-US" sz="1200" kern="1200" baseline="0">
                <a:solidFill>
                  <a:schemeClr val="tx1"/>
                </a:solidFill>
                <a:latin typeface="Times" pitchFamily="-110" charset="0"/>
                <a:ea typeface="ＭＳ Ｐゴシック" charset="0"/>
                <a:cs typeface="ＭＳ Ｐゴシック" charset="0"/>
              </a:rPr>
              <a:t> le pied de page </a:t>
            </a:r>
            <a:r>
              <a:rPr lang="en-US" sz="1200" kern="1200" baseline="0" err="1">
                <a:solidFill>
                  <a:schemeClr val="tx1"/>
                </a:solidFill>
                <a:latin typeface="Times" pitchFamily="-110" charset="0"/>
                <a:ea typeface="ＭＳ Ｐゴシック" charset="0"/>
                <a:cs typeface="ＭＳ Ｐゴシック" charset="0"/>
              </a:rPr>
              <a:t>peut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être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personnalisée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afin</a:t>
            </a:r>
            <a:r>
              <a:rPr lang="en-US" sz="1200" kern="1200" baseline="0">
                <a:solidFill>
                  <a:schemeClr val="tx1"/>
                </a:solidFill>
                <a:latin typeface="Times" pitchFamily="-110" charset="0"/>
                <a:ea typeface="ＭＳ Ｐゴシック" charset="0"/>
                <a:cs typeface="ＭＳ Ｐゴシック" charset="0"/>
              </a:rPr>
              <a:t> de </a:t>
            </a:r>
            <a:r>
              <a:rPr lang="en-US" sz="1200" kern="1200" baseline="0" err="1">
                <a:solidFill>
                  <a:schemeClr val="tx1"/>
                </a:solidFill>
                <a:latin typeface="Times" pitchFamily="-110" charset="0"/>
                <a:ea typeface="ＭＳ Ｐゴシック" charset="0"/>
                <a:cs typeface="ＭＳ Ｐゴシック" charset="0"/>
              </a:rPr>
              <a:t>répondre</a:t>
            </a:r>
            <a:r>
              <a:rPr lang="en-US" sz="1200" kern="1200" baseline="0">
                <a:solidFill>
                  <a:schemeClr val="tx1"/>
                </a:solidFill>
                <a:latin typeface="Times" pitchFamily="-110" charset="0"/>
                <a:ea typeface="ＭＳ Ｐゴシック" charset="0"/>
                <a:cs typeface="ＭＳ Ｐゴシック" charset="0"/>
              </a:rPr>
              <a:t> aux </a:t>
            </a:r>
            <a:r>
              <a:rPr lang="en-US" sz="1200" kern="1200" baseline="0" err="1">
                <a:solidFill>
                  <a:schemeClr val="tx1"/>
                </a:solidFill>
                <a:latin typeface="Times" pitchFamily="-110" charset="0"/>
                <a:ea typeface="ＭＳ Ｐゴシック" charset="0"/>
                <a:cs typeface="ＭＳ Ｐゴシック" charset="0"/>
              </a:rPr>
              <a:t>besoins</a:t>
            </a:r>
            <a:r>
              <a:rPr lang="en-US" sz="1200" kern="1200" baseline="0">
                <a:solidFill>
                  <a:schemeClr val="tx1"/>
                </a:solidFill>
                <a:latin typeface="Times" pitchFamily="-110" charset="0"/>
                <a:ea typeface="ＭＳ Ｐゴシック" charset="0"/>
                <a:cs typeface="ＭＳ Ｐゴシック" charset="0"/>
              </a:rPr>
              <a:t> de </a:t>
            </a:r>
            <a:r>
              <a:rPr lang="en-US" sz="1200" kern="1200" baseline="0" err="1">
                <a:solidFill>
                  <a:schemeClr val="tx1"/>
                </a:solidFill>
                <a:latin typeface="Times" pitchFamily="-110" charset="0"/>
                <a:ea typeface="ＭＳ Ｐゴシック" charset="0"/>
                <a:cs typeface="ＭＳ Ｐゴシック" charset="0"/>
              </a:rPr>
              <a:t>l’utilisateur</a:t>
            </a:r>
            <a:r>
              <a:rPr lang="en-US" sz="1200" kern="1200" baseline="0">
                <a:solidFill>
                  <a:schemeClr val="tx1"/>
                </a:solidFill>
                <a:latin typeface="Times" pitchFamily="-110" charset="0"/>
                <a:ea typeface="ＭＳ Ｐゴシック" charset="0"/>
                <a:cs typeface="ＭＳ Ｐゴシック" charset="0"/>
              </a:rPr>
              <a:t> et le nom du document </a:t>
            </a:r>
            <a:r>
              <a:rPr lang="en-US" sz="1200" kern="1200" baseline="0" err="1">
                <a:solidFill>
                  <a:schemeClr val="tx1"/>
                </a:solidFill>
                <a:latin typeface="Times" pitchFamily="-110" charset="0"/>
                <a:ea typeface="ＭＳ Ｐゴシック" charset="0"/>
                <a:cs typeface="ＭＳ Ｐゴシック" charset="0"/>
              </a:rPr>
              <a:t>peut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être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inséré</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à</a:t>
            </a:r>
            <a:r>
              <a:rPr lang="en-US" sz="1200" kern="1200" baseline="0">
                <a:solidFill>
                  <a:schemeClr val="tx1"/>
                </a:solidFill>
                <a:latin typeface="Times" pitchFamily="-110" charset="0"/>
                <a:ea typeface="ＭＳ Ｐゴシック" charset="0"/>
                <a:cs typeface="ＭＳ Ｐゴシック" charset="0"/>
              </a:rPr>
              <a:t> la </a:t>
            </a:r>
            <a:r>
              <a:rPr lang="en-US" sz="1200" kern="1200" baseline="0" err="1">
                <a:solidFill>
                  <a:schemeClr val="tx1"/>
                </a:solidFill>
                <a:latin typeface="Times" pitchFamily="-110" charset="0"/>
                <a:ea typeface="ＭＳ Ｐゴシック" charset="0"/>
                <a:cs typeface="ＭＳ Ｐゴシック" charset="0"/>
              </a:rPr>
              <a:t>droite</a:t>
            </a:r>
            <a:r>
              <a:rPr lang="en-US" sz="1200" kern="1200" baseline="0">
                <a:solidFill>
                  <a:schemeClr val="tx1"/>
                </a:solidFill>
                <a:latin typeface="Times" pitchFamily="-110" charset="0"/>
                <a:ea typeface="ＭＳ Ｐゴシック" charset="0"/>
                <a:cs typeface="ＭＳ Ｐゴシック" charset="0"/>
              </a:rPr>
              <a:t> de </a:t>
            </a:r>
            <a:r>
              <a:rPr lang="en-US" sz="1200" kern="1200" baseline="0" err="1">
                <a:solidFill>
                  <a:schemeClr val="tx1"/>
                </a:solidFill>
                <a:latin typeface="Times" pitchFamily="-110" charset="0"/>
                <a:ea typeface="ＭＳ Ｐゴシック" charset="0"/>
                <a:cs typeface="ＭＳ Ｐゴシック" charset="0"/>
              </a:rPr>
              <a:t>l’URL</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si</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nécessaire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Vous</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pouvez</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simplement</a:t>
            </a:r>
            <a:r>
              <a:rPr lang="en-US" sz="1200" kern="1200" baseline="0">
                <a:solidFill>
                  <a:schemeClr val="tx1"/>
                </a:solidFill>
                <a:latin typeface="Times" pitchFamily="-110" charset="0"/>
                <a:ea typeface="ＭＳ Ｐゴシック" charset="0"/>
                <a:cs typeface="ＭＳ Ｐゴシック" charset="0"/>
              </a:rPr>
              <a:t> taper </a:t>
            </a:r>
            <a:r>
              <a:rPr lang="en-US" sz="1200" kern="1200" baseline="0" err="1">
                <a:solidFill>
                  <a:schemeClr val="tx1"/>
                </a:solidFill>
                <a:latin typeface="Times" pitchFamily="-110" charset="0"/>
                <a:ea typeface="ＭＳ Ｐゴシック" charset="0"/>
                <a:cs typeface="ＭＳ Ｐゴシック" charset="0"/>
              </a:rPr>
              <a:t>l’adresse</a:t>
            </a:r>
            <a:r>
              <a:rPr lang="en-US" sz="1200" kern="1200" baseline="0">
                <a:solidFill>
                  <a:schemeClr val="tx1"/>
                </a:solidFill>
                <a:latin typeface="Times" pitchFamily="-110" charset="0"/>
                <a:ea typeface="ＭＳ Ｐゴシック" charset="0"/>
                <a:cs typeface="ＭＳ Ｐゴシック" charset="0"/>
              </a:rPr>
              <a:t> Web </a:t>
            </a:r>
            <a:r>
              <a:rPr lang="en-US" sz="1200" kern="1200" baseline="0" err="1">
                <a:solidFill>
                  <a:schemeClr val="tx1"/>
                </a:solidFill>
                <a:latin typeface="Times" pitchFamily="-110" charset="0"/>
                <a:ea typeface="ＭＳ Ｐゴシック" charset="0"/>
                <a:cs typeface="ＭＳ Ｐゴシック" charset="0"/>
              </a:rPr>
              <a:t>désirée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dans</a:t>
            </a:r>
            <a:r>
              <a:rPr lang="en-US" sz="1200" kern="1200" baseline="0">
                <a:solidFill>
                  <a:schemeClr val="tx1"/>
                </a:solidFill>
                <a:latin typeface="Times" pitchFamily="-110" charset="0"/>
                <a:ea typeface="ＭＳ Ｐゴシック" charset="0"/>
                <a:cs typeface="ＭＳ Ｐゴシック" charset="0"/>
              </a:rPr>
              <a:t> la </a:t>
            </a:r>
            <a:r>
              <a:rPr lang="en-US" sz="1200" kern="1200" baseline="0" err="1">
                <a:solidFill>
                  <a:schemeClr val="tx1"/>
                </a:solidFill>
                <a:latin typeface="Times" pitchFamily="-110" charset="0"/>
                <a:ea typeface="ＭＳ Ｐゴシック" charset="0"/>
                <a:cs typeface="ＭＳ Ｐゴシック" charset="0"/>
              </a:rPr>
              <a:t>boîte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appropriée</a:t>
            </a:r>
            <a:endParaRPr lang="en-US" sz="1200" kern="1200" baseline="0">
              <a:solidFill>
                <a:schemeClr val="tx1"/>
              </a:solidFill>
              <a:latin typeface="Times" pitchFamily="-110"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latin typeface="Times" pitchFamily="-110" charset="0"/>
                <a:ea typeface="ＭＳ Ｐゴシック" charset="0"/>
                <a:cs typeface="ＭＳ Ｐゴシック" charset="0"/>
              </a:rPr>
              <a:t>• La photo </a:t>
            </a:r>
            <a:r>
              <a:rPr lang="en-US" sz="1200" kern="1200" baseline="0" err="1">
                <a:solidFill>
                  <a:schemeClr val="tx1"/>
                </a:solidFill>
                <a:latin typeface="Times" pitchFamily="-110" charset="0"/>
                <a:ea typeface="ＭＳ Ｐゴシック" charset="0"/>
                <a:cs typeface="ＭＳ Ｐゴシック" charset="0"/>
              </a:rPr>
              <a:t>ou</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l’image</a:t>
            </a:r>
            <a:r>
              <a:rPr lang="en-US" sz="1200" kern="1200" baseline="0">
                <a:solidFill>
                  <a:schemeClr val="tx1"/>
                </a:solidFill>
                <a:latin typeface="Times" pitchFamily="-110" charset="0"/>
                <a:ea typeface="ＭＳ Ｐゴシック" charset="0"/>
                <a:cs typeface="ＭＳ Ｐゴシック" charset="0"/>
              </a:rPr>
              <a:t> de fond </a:t>
            </a:r>
            <a:r>
              <a:rPr lang="en-US" sz="1200" kern="1200" baseline="0" err="1">
                <a:solidFill>
                  <a:schemeClr val="tx1"/>
                </a:solidFill>
                <a:latin typeface="Times" pitchFamily="-110" charset="0"/>
                <a:ea typeface="ＭＳ Ｐゴシック" charset="0"/>
                <a:cs typeface="ＭＳ Ｐゴシック" charset="0"/>
              </a:rPr>
              <a:t>peut</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être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remplacée</a:t>
            </a:r>
            <a:r>
              <a:rPr lang="en-US" sz="1200" kern="1200" baseline="0">
                <a:solidFill>
                  <a:schemeClr val="tx1"/>
                </a:solidFill>
                <a:latin typeface="Times" pitchFamily="-110" charset="0"/>
                <a:ea typeface="ＭＳ Ｐゴシック" charset="0"/>
                <a:cs typeface="ＭＳ Ｐゴシック" charset="0"/>
              </a:rPr>
              <a:t> par </a:t>
            </a:r>
            <a:r>
              <a:rPr lang="en-US" sz="1200" kern="1200" baseline="0" err="1">
                <a:solidFill>
                  <a:schemeClr val="tx1"/>
                </a:solidFill>
                <a:latin typeface="Times" pitchFamily="-110" charset="0"/>
                <a:ea typeface="ＭＳ Ｐゴシック" charset="0"/>
                <a:cs typeface="ＭＳ Ｐゴシック" charset="0"/>
              </a:rPr>
              <a:t>celle</a:t>
            </a:r>
            <a:r>
              <a:rPr lang="en-US" sz="1200" kern="1200" baseline="0">
                <a:solidFill>
                  <a:schemeClr val="tx1"/>
                </a:solidFill>
                <a:latin typeface="Times" pitchFamily="-110" charset="0"/>
                <a:ea typeface="ＭＳ Ｐゴシック" charset="0"/>
                <a:cs typeface="ＭＳ Ｐゴシック" charset="0"/>
              </a:rPr>
              <a:t> de </a:t>
            </a:r>
            <a:r>
              <a:rPr lang="en-US" sz="1200" kern="1200" baseline="0" err="1">
                <a:solidFill>
                  <a:schemeClr val="tx1"/>
                </a:solidFill>
                <a:latin typeface="Times" pitchFamily="-110" charset="0"/>
                <a:ea typeface="ＭＳ Ｐゴシック" charset="0"/>
                <a:cs typeface="ＭＳ Ｐゴシック" charset="0"/>
              </a:rPr>
              <a:t>votre</a:t>
            </a:r>
            <a:r>
              <a:rPr lang="en-US" sz="1200" kern="1200" baseline="0">
                <a:solidFill>
                  <a:schemeClr val="tx1"/>
                </a:solidFill>
                <a:latin typeface="Times" pitchFamily="-110" charset="0"/>
                <a:ea typeface="ＭＳ Ｐゴシック" charset="0"/>
                <a:cs typeface="ＭＳ Ｐゴシック" charset="0"/>
              </a:rPr>
              <a:t> </a:t>
            </a:r>
            <a:r>
              <a:rPr lang="en-US" sz="1200" kern="1200" baseline="0" err="1">
                <a:solidFill>
                  <a:schemeClr val="tx1"/>
                </a:solidFill>
                <a:latin typeface="Times" pitchFamily="-110" charset="0"/>
                <a:ea typeface="ＭＳ Ｐゴシック" charset="0"/>
                <a:cs typeface="ＭＳ Ｐゴシック" charset="0"/>
              </a:rPr>
              <a:t>choix</a:t>
            </a:r>
            <a:endParaRPr lang="en-US" sz="1200" kern="1200" baseline="0">
              <a:solidFill>
                <a:schemeClr val="tx1"/>
              </a:solidFill>
              <a:latin typeface="Times" pitchFamily="-110" charset="0"/>
              <a:ea typeface="ＭＳ Ｐゴシック" charset="0"/>
              <a:cs typeface="ＭＳ Ｐゴシック" charset="0"/>
            </a:endParaRPr>
          </a:p>
          <a:p>
            <a:endParaRPr lang="en-US" sz="1200" kern="1200" baseline="0">
              <a:solidFill>
                <a:schemeClr val="tx1"/>
              </a:solidFill>
              <a:latin typeface="Times" pitchFamily="-110" charset="0"/>
              <a:ea typeface="ＭＳ Ｐゴシック" charset="0"/>
              <a:cs typeface="ＭＳ Ｐゴシック" charset="0"/>
            </a:endParaRPr>
          </a:p>
          <a:p>
            <a:endParaRPr lang="en-US" sz="1200" kern="1200" baseline="0">
              <a:solidFill>
                <a:schemeClr val="tx1"/>
              </a:solidFill>
              <a:latin typeface="Times" pitchFamily="-110" charset="0"/>
              <a:ea typeface="ＭＳ Ｐゴシック" charset="0"/>
              <a:cs typeface="ＭＳ Ｐゴシック" charset="0"/>
            </a:endParaRPr>
          </a:p>
          <a:p>
            <a:endParaRPr lang="en-US" sz="1200" kern="1200" baseline="0">
              <a:solidFill>
                <a:schemeClr val="tx1"/>
              </a:solidFill>
              <a:latin typeface="Times" pitchFamily="-110" charset="0"/>
              <a:ea typeface="ＭＳ Ｐゴシック" charset="0"/>
              <a:cs typeface="ＭＳ Ｐゴシック" charset="0"/>
            </a:endParaRPr>
          </a:p>
          <a:p>
            <a:endParaRPr lang="en-US" sz="1200" kern="1200" baseline="0">
              <a:solidFill>
                <a:schemeClr val="tx1"/>
              </a:solidFill>
              <a:latin typeface="Times" pitchFamily="-110" charset="0"/>
              <a:ea typeface="ＭＳ Ｐゴシック" charset="0"/>
              <a:cs typeface="ＭＳ Ｐゴシック" charset="0"/>
            </a:endParaRPr>
          </a:p>
          <a:p>
            <a:r>
              <a:rPr lang="en-US" sz="1200" kern="1200">
                <a:solidFill>
                  <a:schemeClr val="tx1"/>
                </a:solidFill>
                <a:latin typeface="Times" pitchFamily="-110" charset="0"/>
                <a:ea typeface="ＭＳ Ｐゴシック" charset="0"/>
                <a:cs typeface="ＭＳ Ｐゴシック" charset="0"/>
              </a:rPr>
              <a:t>COVER PAGE (option 2)</a:t>
            </a:r>
            <a:endParaRPr lang="en-US" sz="1200" kern="1200" baseline="0">
              <a:solidFill>
                <a:schemeClr val="tx1"/>
              </a:solidFill>
              <a:latin typeface="Times" pitchFamily="-110" charset="0"/>
              <a:ea typeface="ＭＳ Ｐゴシック" charset="0"/>
              <a:cs typeface="ＭＳ Ｐゴシック" charset="0"/>
            </a:endParaRPr>
          </a:p>
          <a:p>
            <a:r>
              <a:rPr lang="en-US" sz="1200" b="1" kern="1200">
                <a:solidFill>
                  <a:schemeClr val="tx1"/>
                </a:solidFill>
                <a:latin typeface="Times" pitchFamily="-110" charset="0"/>
                <a:ea typeface="ＭＳ Ｐゴシック" charset="0"/>
                <a:cs typeface="ＭＳ Ｐゴシック" charset="0"/>
              </a:rPr>
              <a:t>NOTE: Read before using template</a:t>
            </a:r>
            <a:endParaRPr lang="en-US" sz="1200" b="1" kern="1200" baseline="0">
              <a:solidFill>
                <a:schemeClr val="tx1"/>
              </a:solidFill>
              <a:latin typeface="Times" pitchFamily="-110" charset="0"/>
              <a:ea typeface="ＭＳ Ｐゴシック" charset="0"/>
              <a:cs typeface="ＭＳ Ｐゴシック" charset="0"/>
            </a:endParaRPr>
          </a:p>
          <a:p>
            <a:r>
              <a:rPr lang="en-US" sz="1200" kern="1200">
                <a:solidFill>
                  <a:schemeClr val="tx1"/>
                </a:solidFill>
                <a:latin typeface="Times" pitchFamily="-110" charset="0"/>
                <a:ea typeface="ＭＳ Ｐゴシック" charset="0"/>
                <a:cs typeface="ＭＳ Ｐゴシック" charset="0"/>
              </a:rPr>
              <a:t>The following elements of the template must remain untouched and cannot be modified:</a:t>
            </a:r>
          </a:p>
          <a:p>
            <a:r>
              <a:rPr lang="en-US" sz="1200" kern="1200">
                <a:solidFill>
                  <a:schemeClr val="tx1"/>
                </a:solidFill>
                <a:latin typeface="Times" pitchFamily="-110" charset="0"/>
                <a:ea typeface="ＭＳ Ｐゴシック" charset="0"/>
                <a:cs typeface="ＭＳ Ｐゴシック" charset="0"/>
              </a:rPr>
              <a:t>• Corporate (</a:t>
            </a:r>
            <a:r>
              <a:rPr lang="en-US" sz="1200" kern="1200" err="1">
                <a:solidFill>
                  <a:schemeClr val="tx1"/>
                </a:solidFill>
                <a:latin typeface="Times" pitchFamily="-110" charset="0"/>
                <a:ea typeface="ＭＳ Ｐゴシック" charset="0"/>
                <a:cs typeface="ＭＳ Ｐゴシック" charset="0"/>
              </a:rPr>
              <a:t>Université</a:t>
            </a:r>
            <a:r>
              <a:rPr lang="en-US" sz="1200" kern="1200">
                <a:solidFill>
                  <a:schemeClr val="tx1"/>
                </a:solidFill>
                <a:latin typeface="Times" pitchFamily="-110" charset="0"/>
                <a:ea typeface="ＭＳ Ｐゴシック" charset="0"/>
                <a:cs typeface="ＭＳ Ｐゴシック" charset="0"/>
              </a:rPr>
              <a:t> </a:t>
            </a:r>
            <a:r>
              <a:rPr lang="en-US" sz="1200" kern="1200" err="1">
                <a:solidFill>
                  <a:schemeClr val="tx1"/>
                </a:solidFill>
                <a:latin typeface="Times" pitchFamily="-110" charset="0"/>
                <a:ea typeface="ＭＳ Ｐゴシック" charset="0"/>
                <a:cs typeface="ＭＳ Ｐゴシック" charset="0"/>
              </a:rPr>
              <a:t>d'Ottawa</a:t>
            </a:r>
            <a:r>
              <a:rPr lang="en-US" sz="1200" kern="1200">
                <a:solidFill>
                  <a:schemeClr val="tx1"/>
                </a:solidFill>
                <a:latin typeface="Times" pitchFamily="-110" charset="0"/>
                <a:ea typeface="ＭＳ Ｐゴシック" charset="0"/>
                <a:cs typeface="ＭＳ Ｐゴシック" charset="0"/>
              </a:rPr>
              <a:t> | University of Ottawa) garnet header</a:t>
            </a:r>
          </a:p>
          <a:p>
            <a:r>
              <a:rPr lang="en-US" sz="1200" kern="1200">
                <a:solidFill>
                  <a:schemeClr val="tx1"/>
                </a:solidFill>
                <a:latin typeface="Times" pitchFamily="-110" charset="0"/>
                <a:ea typeface="ＭＳ Ｐゴシック" charset="0"/>
                <a:cs typeface="ＭＳ Ｐゴシック" charset="0"/>
              </a:rPr>
              <a:t>• Corporate uOttawa footer including the grey/garnet stripe and logo</a:t>
            </a:r>
          </a:p>
          <a:p>
            <a:endParaRPr lang="en-US" sz="1200" kern="1200">
              <a:solidFill>
                <a:schemeClr val="tx1"/>
              </a:solidFill>
              <a:latin typeface="Times" pitchFamily="-110"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latin typeface="Times" pitchFamily="-110" charset="0"/>
                <a:ea typeface="ＭＳ Ｐゴシック" charset="0"/>
                <a:cs typeface="ＭＳ Ｐゴシック" charset="0"/>
              </a:rPr>
              <a:t>The following elements of the template may be customized:</a:t>
            </a:r>
          </a:p>
          <a:p>
            <a:r>
              <a:rPr lang="en-US" sz="1200" kern="1200">
                <a:solidFill>
                  <a:schemeClr val="tx1"/>
                </a:solidFill>
                <a:latin typeface="Times" pitchFamily="-110" charset="0"/>
                <a:ea typeface="ＭＳ Ｐゴシック" charset="0"/>
                <a:cs typeface="ＭＳ Ｐゴシック" charset="0"/>
              </a:rPr>
              <a:t>• You may include the </a:t>
            </a:r>
            <a:r>
              <a:rPr lang="en-US" sz="1200" kern="1200" err="1">
                <a:solidFill>
                  <a:schemeClr val="tx1"/>
                </a:solidFill>
                <a:latin typeface="Times" pitchFamily="-110" charset="0"/>
                <a:ea typeface="ＭＳ Ｐゴシック" charset="0"/>
                <a:cs typeface="ＭＳ Ｐゴシック" charset="0"/>
              </a:rPr>
              <a:t>uOttawa.ca</a:t>
            </a:r>
            <a:r>
              <a:rPr lang="en-US" sz="1200" kern="1200">
                <a:solidFill>
                  <a:schemeClr val="tx1"/>
                </a:solidFill>
                <a:latin typeface="Times" pitchFamily="-110" charset="0"/>
                <a:ea typeface="ＭＳ Ｐゴシック" charset="0"/>
                <a:cs typeface="ＭＳ Ｐゴシック" charset="0"/>
              </a:rPr>
              <a:t> URL of your choice in the footer, and insert the name of the document to the right of the URL, if needed</a:t>
            </a:r>
          </a:p>
          <a:p>
            <a:r>
              <a:rPr lang="en-US" sz="1200" kern="1200">
                <a:solidFill>
                  <a:schemeClr val="tx1"/>
                </a:solidFill>
                <a:latin typeface="Times" pitchFamily="-110" charset="0"/>
                <a:ea typeface="ＭＳ Ｐゴシック" charset="0"/>
                <a:cs typeface="ＭＳ Ｐゴシック" charset="0"/>
              </a:rPr>
              <a:t>• The URL</a:t>
            </a:r>
            <a:r>
              <a:rPr lang="en-US" sz="1200" kern="1200" baseline="0">
                <a:solidFill>
                  <a:schemeClr val="tx1"/>
                </a:solidFill>
                <a:latin typeface="Times" pitchFamily="-110" charset="0"/>
                <a:ea typeface="ＭＳ Ｐゴシック" charset="0"/>
                <a:cs typeface="ＭＳ Ｐゴシック" charset="0"/>
              </a:rPr>
              <a:t> </a:t>
            </a:r>
            <a:r>
              <a:rPr lang="en-US" sz="1200" kern="1200">
                <a:solidFill>
                  <a:schemeClr val="tx1"/>
                </a:solidFill>
                <a:latin typeface="Times" pitchFamily="-110" charset="0"/>
                <a:ea typeface="ＭＳ Ｐゴシック" charset="0"/>
                <a:cs typeface="ＭＳ Ｐゴシック" charset="0"/>
              </a:rPr>
              <a:t>can be customized to a specific URL by following these simple steps: On the PowerPoint View tab, in the Master Views group, select Slide Master. Select the third slide on the left side panel, and type in the desired URL on the slide</a:t>
            </a:r>
            <a:br>
              <a:rPr lang="en-US" sz="1200" kern="1200">
                <a:solidFill>
                  <a:schemeClr val="tx1"/>
                </a:solidFill>
                <a:latin typeface="Times" pitchFamily="-110" charset="0"/>
                <a:ea typeface="ＭＳ Ｐゴシック" charset="0"/>
                <a:cs typeface="ＭＳ Ｐゴシック" charset="0"/>
              </a:rPr>
            </a:br>
            <a:r>
              <a:rPr lang="en-US" sz="1200" kern="1200">
                <a:solidFill>
                  <a:schemeClr val="tx1"/>
                </a:solidFill>
                <a:latin typeface="Times" pitchFamily="-110" charset="0"/>
                <a:ea typeface="ＭＳ Ｐゴシック" charset="0"/>
                <a:cs typeface="ＭＳ Ｐゴシック" charset="0"/>
              </a:rPr>
              <a:t>• The photo or background</a:t>
            </a:r>
            <a:r>
              <a:rPr lang="en-US" sz="1200" kern="1200" baseline="0">
                <a:solidFill>
                  <a:schemeClr val="tx1"/>
                </a:solidFill>
                <a:latin typeface="Times" pitchFamily="-110" charset="0"/>
                <a:ea typeface="ＭＳ Ｐゴシック" charset="0"/>
                <a:cs typeface="ＭＳ Ｐゴシック" charset="0"/>
              </a:rPr>
              <a:t> image may be replaced by the photo or background image of your choice</a:t>
            </a:r>
            <a:r>
              <a:rPr lang="en-US" sz="1200" kern="1200">
                <a:solidFill>
                  <a:schemeClr val="tx1"/>
                </a:solidFill>
                <a:latin typeface="Times" pitchFamily="-110" charset="0"/>
                <a:ea typeface="ＭＳ Ｐゴシック" charset="0"/>
                <a:cs typeface="ＭＳ Ｐゴシック" charset="0"/>
              </a:rPr>
              <a:t> </a:t>
            </a:r>
            <a:endParaRPr lang="en-US"/>
          </a:p>
          <a:p>
            <a:endParaRPr lang="en-US"/>
          </a:p>
        </p:txBody>
      </p:sp>
      <p:sp>
        <p:nvSpPr>
          <p:cNvPr id="4" name="Slide Number Placeholder 3">
            <a:extLst>
              <a:ext uri="{FF2B5EF4-FFF2-40B4-BE49-F238E27FC236}">
                <a16:creationId xmlns:a16="http://schemas.microsoft.com/office/drawing/2014/main" id="{A2D2FEF4-EF0D-768F-D466-3540AEAD0429}"/>
              </a:ext>
            </a:extLst>
          </p:cNvPr>
          <p:cNvSpPr>
            <a:spLocks noGrp="1"/>
          </p:cNvSpPr>
          <p:nvPr>
            <p:ph type="sldNum" sz="quarter" idx="10"/>
          </p:nvPr>
        </p:nvSpPr>
        <p:spPr/>
        <p:txBody>
          <a:bodyPr/>
          <a:lstStyle/>
          <a:p>
            <a:fld id="{0BA96726-B0E5-5C4D-84CE-D53510198312}" type="slidenum">
              <a:rPr lang="en-US" smtClean="0"/>
              <a:pPr/>
              <a:t>23</a:t>
            </a:fld>
            <a:endParaRPr lang="en-US"/>
          </a:p>
        </p:txBody>
      </p:sp>
    </p:spTree>
    <p:extLst>
      <p:ext uri="{BB962C8B-B14F-4D97-AF65-F5344CB8AC3E}">
        <p14:creationId xmlns:p14="http://schemas.microsoft.com/office/powerpoint/2010/main" val="102134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5862A-E36D-D0D9-734C-043CC1D83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F8468-9595-82B0-5064-B03DAECD6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D4104-5552-4630-3D89-0E855D5F1DE3}"/>
              </a:ext>
            </a:extLst>
          </p:cNvPr>
          <p:cNvSpPr>
            <a:spLocks noGrp="1"/>
          </p:cNvSpPr>
          <p:nvPr>
            <p:ph type="body" idx="1"/>
          </p:nvPr>
        </p:nvSpPr>
        <p:spPr/>
        <p:txBody>
          <a:bodyPr/>
          <a:lstStyle/>
          <a:p>
            <a:r>
              <a:rPr lang="en-US"/>
              <a:t>ADDEI Model, IPAC</a:t>
            </a:r>
          </a:p>
        </p:txBody>
      </p:sp>
      <p:sp>
        <p:nvSpPr>
          <p:cNvPr id="4" name="Slide Number Placeholder 3">
            <a:extLst>
              <a:ext uri="{FF2B5EF4-FFF2-40B4-BE49-F238E27FC236}">
                <a16:creationId xmlns:a16="http://schemas.microsoft.com/office/drawing/2014/main" id="{F88BA6E4-DA3E-7892-DD5B-82B8FE307C35}"/>
              </a:ext>
            </a:extLst>
          </p:cNvPr>
          <p:cNvSpPr>
            <a:spLocks noGrp="1"/>
          </p:cNvSpPr>
          <p:nvPr>
            <p:ph type="sldNum" sz="quarter" idx="5"/>
          </p:nvPr>
        </p:nvSpPr>
        <p:spPr/>
        <p:txBody>
          <a:bodyPr/>
          <a:lstStyle/>
          <a:p>
            <a:fld id="{0BA96726-B0E5-5C4D-84CE-D53510198312}" type="slidenum">
              <a:rPr lang="en-US" smtClean="0"/>
              <a:pPr/>
              <a:t>24</a:t>
            </a:fld>
            <a:endParaRPr lang="en-US"/>
          </a:p>
        </p:txBody>
      </p:sp>
    </p:spTree>
    <p:extLst>
      <p:ext uri="{BB962C8B-B14F-4D97-AF65-F5344CB8AC3E}">
        <p14:creationId xmlns:p14="http://schemas.microsoft.com/office/powerpoint/2010/main" val="10211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7B00-0DFB-EE69-9E3E-7B92676B5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E55BE-4B77-0A06-EE7B-3A2C0FF18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F0358-236F-42BB-48A8-8BB1093399BC}"/>
              </a:ext>
            </a:extLst>
          </p:cNvPr>
          <p:cNvSpPr>
            <a:spLocks noGrp="1"/>
          </p:cNvSpPr>
          <p:nvPr>
            <p:ph type="body" idx="1"/>
          </p:nvPr>
        </p:nvSpPr>
        <p:spPr/>
        <p:txBody>
          <a:bodyPr/>
          <a:lstStyle/>
          <a:p>
            <a:r>
              <a:rPr lang="en-US"/>
              <a:t>ADDEI Model, IPAC</a:t>
            </a:r>
          </a:p>
        </p:txBody>
      </p:sp>
      <p:sp>
        <p:nvSpPr>
          <p:cNvPr id="4" name="Slide Number Placeholder 3">
            <a:extLst>
              <a:ext uri="{FF2B5EF4-FFF2-40B4-BE49-F238E27FC236}">
                <a16:creationId xmlns:a16="http://schemas.microsoft.com/office/drawing/2014/main" id="{ED77DBA4-3D58-22F2-6C6C-CB5BFEDA79C2}"/>
              </a:ext>
            </a:extLst>
          </p:cNvPr>
          <p:cNvSpPr>
            <a:spLocks noGrp="1"/>
          </p:cNvSpPr>
          <p:nvPr>
            <p:ph type="sldNum" sz="quarter" idx="5"/>
          </p:nvPr>
        </p:nvSpPr>
        <p:spPr/>
        <p:txBody>
          <a:bodyPr/>
          <a:lstStyle/>
          <a:p>
            <a:fld id="{0BA96726-B0E5-5C4D-84CE-D53510198312}" type="slidenum">
              <a:rPr lang="en-US" smtClean="0"/>
              <a:pPr/>
              <a:t>25</a:t>
            </a:fld>
            <a:endParaRPr lang="en-US"/>
          </a:p>
        </p:txBody>
      </p:sp>
    </p:spTree>
    <p:extLst>
      <p:ext uri="{BB962C8B-B14F-4D97-AF65-F5344CB8AC3E}">
        <p14:creationId xmlns:p14="http://schemas.microsoft.com/office/powerpoint/2010/main" val="122688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Turn into a spiral style </a:t>
            </a:r>
          </a:p>
        </p:txBody>
      </p:sp>
      <p:sp>
        <p:nvSpPr>
          <p:cNvPr id="4" name="Slide Number Placeholder 3"/>
          <p:cNvSpPr>
            <a:spLocks noGrp="1"/>
          </p:cNvSpPr>
          <p:nvPr>
            <p:ph type="sldNum" sz="quarter" idx="5"/>
          </p:nvPr>
        </p:nvSpPr>
        <p:spPr/>
        <p:txBody>
          <a:bodyPr/>
          <a:lstStyle/>
          <a:p>
            <a:fld id="{7313BAD5-C329-46AE-B30E-F9C7A18926D3}" type="slidenum">
              <a:rPr lang="en-US"/>
              <a:t>26</a:t>
            </a:fld>
            <a:endParaRPr lang="en-US"/>
          </a:p>
        </p:txBody>
      </p:sp>
    </p:spTree>
    <p:extLst>
      <p:ext uri="{BB962C8B-B14F-4D97-AF65-F5344CB8AC3E}">
        <p14:creationId xmlns:p14="http://schemas.microsoft.com/office/powerpoint/2010/main" val="3940963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FD99-690C-0940-3FF7-1AC787AA3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EF1A1-7BA2-862F-B575-69380CF70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87BAD-0A1E-E0B9-D441-AAE0008A65BC}"/>
              </a:ext>
            </a:extLst>
          </p:cNvPr>
          <p:cNvSpPr>
            <a:spLocks noGrp="1"/>
          </p:cNvSpPr>
          <p:nvPr>
            <p:ph type="body" idx="1"/>
          </p:nvPr>
        </p:nvSpPr>
        <p:spPr/>
        <p:txBody>
          <a:bodyPr/>
          <a:lstStyle/>
          <a:p>
            <a:r>
              <a:rPr lang="en-US">
                <a:hlinkClick r:id="rId3"/>
              </a:rPr>
              <a:t>https://mcc.ca/objectives/medical-expert/population-health-and-its-determinants/indigenous-health/</a:t>
            </a:r>
            <a:endParaRPr lang="en-US"/>
          </a:p>
          <a:p>
            <a:endParaRPr lang="en-US"/>
          </a:p>
          <a:p>
            <a:endParaRPr lang="en-US"/>
          </a:p>
        </p:txBody>
      </p:sp>
      <p:sp>
        <p:nvSpPr>
          <p:cNvPr id="4" name="Slide Number Placeholder 3">
            <a:extLst>
              <a:ext uri="{FF2B5EF4-FFF2-40B4-BE49-F238E27FC236}">
                <a16:creationId xmlns:a16="http://schemas.microsoft.com/office/drawing/2014/main" id="{8AF64D56-A9AC-2B3A-A05F-E9259E9C7931}"/>
              </a:ext>
            </a:extLst>
          </p:cNvPr>
          <p:cNvSpPr>
            <a:spLocks noGrp="1"/>
          </p:cNvSpPr>
          <p:nvPr>
            <p:ph type="sldNum" sz="quarter" idx="5"/>
          </p:nvPr>
        </p:nvSpPr>
        <p:spPr/>
        <p:txBody>
          <a:bodyPr/>
          <a:lstStyle/>
          <a:p>
            <a:fld id="{7313BAD5-C329-46AE-B30E-F9C7A18926D3}" type="slidenum">
              <a:t>28</a:t>
            </a:fld>
            <a:endParaRPr lang="en-US"/>
          </a:p>
        </p:txBody>
      </p:sp>
    </p:spTree>
    <p:extLst>
      <p:ext uri="{BB962C8B-B14F-4D97-AF65-F5344CB8AC3E}">
        <p14:creationId xmlns:p14="http://schemas.microsoft.com/office/powerpoint/2010/main" val="52825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A6D03-9F14-2AF1-F023-8E5263B44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45AA8-E67C-3F6F-F9E2-7EEF2DCF8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8646D-2A5F-6B99-9F4E-E64DD2FE38C6}"/>
              </a:ext>
            </a:extLst>
          </p:cNvPr>
          <p:cNvSpPr>
            <a:spLocks noGrp="1"/>
          </p:cNvSpPr>
          <p:nvPr>
            <p:ph type="body" idx="1"/>
          </p:nvPr>
        </p:nvSpPr>
        <p:spPr/>
        <p:txBody>
          <a:bodyPr/>
          <a:lstStyle/>
          <a:p>
            <a:r>
              <a:rPr lang="en-US">
                <a:hlinkClick r:id="rId3"/>
              </a:rPr>
              <a:t>https://mcc.ca/objectives/medical-expert/population-health-and-its-determinants/indigenous-health/</a:t>
            </a:r>
          </a:p>
          <a:p>
            <a:endParaRPr lang="en-US"/>
          </a:p>
          <a:p>
            <a:endParaRPr lang="en-US"/>
          </a:p>
        </p:txBody>
      </p:sp>
      <p:sp>
        <p:nvSpPr>
          <p:cNvPr id="4" name="Slide Number Placeholder 3">
            <a:extLst>
              <a:ext uri="{FF2B5EF4-FFF2-40B4-BE49-F238E27FC236}">
                <a16:creationId xmlns:a16="http://schemas.microsoft.com/office/drawing/2014/main" id="{980A3E5D-AD86-E1ED-2748-DCFA35207CC6}"/>
              </a:ext>
            </a:extLst>
          </p:cNvPr>
          <p:cNvSpPr>
            <a:spLocks noGrp="1"/>
          </p:cNvSpPr>
          <p:nvPr>
            <p:ph type="sldNum" sz="quarter" idx="5"/>
          </p:nvPr>
        </p:nvSpPr>
        <p:spPr/>
        <p:txBody>
          <a:bodyPr/>
          <a:lstStyle/>
          <a:p>
            <a:fld id="{7313BAD5-C329-46AE-B30E-F9C7A18926D3}" type="slidenum">
              <a:t>29</a:t>
            </a:fld>
            <a:endParaRPr lang="en-US"/>
          </a:p>
        </p:txBody>
      </p:sp>
    </p:spTree>
    <p:extLst>
      <p:ext uri="{BB962C8B-B14F-4D97-AF65-F5344CB8AC3E}">
        <p14:creationId xmlns:p14="http://schemas.microsoft.com/office/powerpoint/2010/main" val="467517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8032F-781A-C8F7-8D1C-833278211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17CBF-A342-65F3-4A28-64CCA6AD1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81F19-D3F6-B655-F353-61495BA88BE9}"/>
              </a:ext>
            </a:extLst>
          </p:cNvPr>
          <p:cNvSpPr>
            <a:spLocks noGrp="1"/>
          </p:cNvSpPr>
          <p:nvPr>
            <p:ph type="body" idx="1"/>
          </p:nvPr>
        </p:nvSpPr>
        <p:spPr/>
        <p:txBody>
          <a:bodyPr/>
          <a:lstStyle/>
          <a:p>
            <a:r>
              <a:rPr lang="en-US">
                <a:hlinkClick r:id="rId3"/>
              </a:rPr>
              <a:t>https://mcc.ca/objectives/medical-expert/population-health-and-its-determinants/indigenous-health/</a:t>
            </a:r>
            <a:endParaRPr lang="en-US"/>
          </a:p>
          <a:p>
            <a:endParaRPr lang="en-US"/>
          </a:p>
          <a:p>
            <a:endParaRPr lang="en-US"/>
          </a:p>
        </p:txBody>
      </p:sp>
      <p:sp>
        <p:nvSpPr>
          <p:cNvPr id="4" name="Slide Number Placeholder 3">
            <a:extLst>
              <a:ext uri="{FF2B5EF4-FFF2-40B4-BE49-F238E27FC236}">
                <a16:creationId xmlns:a16="http://schemas.microsoft.com/office/drawing/2014/main" id="{D021F1C6-9C41-926C-CE68-10DE847C624A}"/>
              </a:ext>
            </a:extLst>
          </p:cNvPr>
          <p:cNvSpPr>
            <a:spLocks noGrp="1"/>
          </p:cNvSpPr>
          <p:nvPr>
            <p:ph type="sldNum" sz="quarter" idx="5"/>
          </p:nvPr>
        </p:nvSpPr>
        <p:spPr/>
        <p:txBody>
          <a:bodyPr/>
          <a:lstStyle/>
          <a:p>
            <a:fld id="{7313BAD5-C329-46AE-B30E-F9C7A18926D3}" type="slidenum">
              <a:t>30</a:t>
            </a:fld>
            <a:endParaRPr lang="en-US"/>
          </a:p>
        </p:txBody>
      </p:sp>
    </p:spTree>
    <p:extLst>
      <p:ext uri="{BB962C8B-B14F-4D97-AF65-F5344CB8AC3E}">
        <p14:creationId xmlns:p14="http://schemas.microsoft.com/office/powerpoint/2010/main" val="109612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99D6-845F-7039-783B-1B1F952C6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87D1A-D5CC-4932-76E9-DC4FFB289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4DDD4-E1E2-EEDE-1EBC-2413ED3774EF}"/>
              </a:ext>
            </a:extLst>
          </p:cNvPr>
          <p:cNvSpPr>
            <a:spLocks noGrp="1"/>
          </p:cNvSpPr>
          <p:nvPr>
            <p:ph type="body" idx="1"/>
          </p:nvPr>
        </p:nvSpPr>
        <p:spPr/>
        <p:txBody>
          <a:bodyPr/>
          <a:lstStyle/>
          <a:p>
            <a:r>
              <a:rPr lang="en-US"/>
              <a:t>This work was led by Indigenous medical students, supported by an Indigenous resident mentor, faculty leaders across curriculum and Indigenous health, and administrative staff.</a:t>
            </a:r>
          </a:p>
        </p:txBody>
      </p:sp>
      <p:sp>
        <p:nvSpPr>
          <p:cNvPr id="4" name="Slide Number Placeholder 3">
            <a:extLst>
              <a:ext uri="{FF2B5EF4-FFF2-40B4-BE49-F238E27FC236}">
                <a16:creationId xmlns:a16="http://schemas.microsoft.com/office/drawing/2014/main" id="{247A88BB-55A8-AC5A-A237-493EAD8A15AF}"/>
              </a:ext>
            </a:extLst>
          </p:cNvPr>
          <p:cNvSpPr>
            <a:spLocks noGrp="1"/>
          </p:cNvSpPr>
          <p:nvPr>
            <p:ph type="sldNum" sz="quarter" idx="5"/>
          </p:nvPr>
        </p:nvSpPr>
        <p:spPr/>
        <p:txBody>
          <a:bodyPr/>
          <a:lstStyle/>
          <a:p>
            <a:fld id="{0BA96726-B0E5-5C4D-84CE-D53510198312}" type="slidenum">
              <a:rPr lang="en-US" smtClean="0"/>
              <a:pPr/>
              <a:t>5</a:t>
            </a:fld>
            <a:endParaRPr lang="en-US"/>
          </a:p>
        </p:txBody>
      </p:sp>
    </p:spTree>
    <p:extLst>
      <p:ext uri="{BB962C8B-B14F-4D97-AF65-F5344CB8AC3E}">
        <p14:creationId xmlns:p14="http://schemas.microsoft.com/office/powerpoint/2010/main" val="175826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0DA1-2726-C644-02D8-CBC79D162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469A3-1F16-37AE-E273-90A1B08B3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4C9F1-472D-1597-1078-EE04E1F4EB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C3E8B2-E294-2073-0F97-D03C476349FC}"/>
              </a:ext>
            </a:extLst>
          </p:cNvPr>
          <p:cNvSpPr>
            <a:spLocks noGrp="1"/>
          </p:cNvSpPr>
          <p:nvPr>
            <p:ph type="sldNum" sz="quarter" idx="5"/>
          </p:nvPr>
        </p:nvSpPr>
        <p:spPr/>
        <p:txBody>
          <a:bodyPr/>
          <a:lstStyle/>
          <a:p>
            <a:fld id="{0BA96726-B0E5-5C4D-84CE-D53510198312}" type="slidenum">
              <a:rPr lang="en-US" smtClean="0"/>
              <a:pPr/>
              <a:t>6</a:t>
            </a:fld>
            <a:endParaRPr lang="en-US"/>
          </a:p>
        </p:txBody>
      </p:sp>
    </p:spTree>
    <p:extLst>
      <p:ext uri="{BB962C8B-B14F-4D97-AF65-F5344CB8AC3E}">
        <p14:creationId xmlns:p14="http://schemas.microsoft.com/office/powerpoint/2010/main" val="132477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6B78-6351-7A26-F474-5D50BFA0C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907B6-498E-246F-1B62-E0778D2DF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F176C-4D39-7C46-F935-D6B2642CAF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9B3211-9FCF-B9F1-3B26-A0C8E6A3BB2C}"/>
              </a:ext>
            </a:extLst>
          </p:cNvPr>
          <p:cNvSpPr>
            <a:spLocks noGrp="1"/>
          </p:cNvSpPr>
          <p:nvPr>
            <p:ph type="sldNum" sz="quarter" idx="5"/>
          </p:nvPr>
        </p:nvSpPr>
        <p:spPr/>
        <p:txBody>
          <a:bodyPr/>
          <a:lstStyle/>
          <a:p>
            <a:fld id="{0BA96726-B0E5-5C4D-84CE-D53510198312}" type="slidenum">
              <a:rPr lang="en-US" smtClean="0"/>
              <a:pPr/>
              <a:t>7</a:t>
            </a:fld>
            <a:endParaRPr lang="en-US"/>
          </a:p>
        </p:txBody>
      </p:sp>
    </p:spTree>
    <p:extLst>
      <p:ext uri="{BB962C8B-B14F-4D97-AF65-F5344CB8AC3E}">
        <p14:creationId xmlns:p14="http://schemas.microsoft.com/office/powerpoint/2010/main" val="339500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F311-CDA4-7B19-EAA0-1A9B7717D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ED153-0F22-A285-C2EC-5B0EF68E8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6F705-7C08-D1C1-D76B-941613AC2C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C39C70-97AD-F5FB-B925-920D3B5481EF}"/>
              </a:ext>
            </a:extLst>
          </p:cNvPr>
          <p:cNvSpPr>
            <a:spLocks noGrp="1"/>
          </p:cNvSpPr>
          <p:nvPr>
            <p:ph type="sldNum" sz="quarter" idx="5"/>
          </p:nvPr>
        </p:nvSpPr>
        <p:spPr/>
        <p:txBody>
          <a:bodyPr/>
          <a:lstStyle/>
          <a:p>
            <a:fld id="{0BA96726-B0E5-5C4D-84CE-D53510198312}" type="slidenum">
              <a:rPr lang="en-US" smtClean="0"/>
              <a:pPr/>
              <a:t>8</a:t>
            </a:fld>
            <a:endParaRPr lang="en-US"/>
          </a:p>
        </p:txBody>
      </p:sp>
    </p:spTree>
    <p:extLst>
      <p:ext uri="{BB962C8B-B14F-4D97-AF65-F5344CB8AC3E}">
        <p14:creationId xmlns:p14="http://schemas.microsoft.com/office/powerpoint/2010/main" val="286746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panose="020B0604020202020204" pitchFamily="34" charset="0"/>
              <a:buChar char="•"/>
            </a:pPr>
            <a:r>
              <a:rPr lang="en-CA" b="0" i="0" u="none" strike="noStrike">
                <a:solidFill>
                  <a:srgbClr val="000000"/>
                </a:solidFill>
                <a:effectLst/>
                <a:latin typeface="Times"/>
                <a:ea typeface="ＭＳ Ｐゴシック"/>
                <a:cs typeface="Times"/>
              </a:rPr>
              <a:t>In Canada</a:t>
            </a:r>
            <a:r>
              <a:rPr lang="en-CA">
                <a:solidFill>
                  <a:srgbClr val="000000"/>
                </a:solidFill>
                <a:latin typeface="Times"/>
                <a:ea typeface="ＭＳ Ｐゴシック"/>
                <a:cs typeface="Times"/>
              </a:rPr>
              <a:t>, there are three distinct groups of Indigenous Peoples: First Nations, Inuit, and Métis—each with unique histories and worldviews. </a:t>
            </a:r>
            <a:endParaRPr lang="en-US">
              <a:solidFill>
                <a:srgbClr val="000000"/>
              </a:solidFill>
              <a:latin typeface="Times"/>
              <a:ea typeface="ＭＳ Ｐゴシック"/>
              <a:cs typeface="Times"/>
            </a:endParaRPr>
          </a:p>
          <a:p>
            <a:pPr>
              <a:buFont typeface="Arial" panose="020B0604020202020204" pitchFamily="34" charset="0"/>
              <a:buChar char="•"/>
            </a:pPr>
            <a:r>
              <a:rPr lang="en-CA">
                <a:solidFill>
                  <a:srgbClr val="000000"/>
                </a:solidFill>
                <a:latin typeface="Times"/>
                <a:ea typeface="ＭＳ Ｐゴシック"/>
                <a:cs typeface="Times"/>
              </a:rPr>
              <a:t>In</a:t>
            </a:r>
            <a:r>
              <a:rPr lang="en-CA" b="0" i="0" u="none" strike="noStrike">
                <a:solidFill>
                  <a:srgbClr val="000000"/>
                </a:solidFill>
                <a:effectLst/>
                <a:latin typeface="Times"/>
                <a:ea typeface="ＭＳ Ｐゴシック"/>
                <a:cs typeface="Times"/>
              </a:rPr>
              <a:t> 2015, the Truth and Reconciliation Commission</a:t>
            </a:r>
            <a:r>
              <a:rPr lang="en-CA">
                <a:solidFill>
                  <a:srgbClr val="000000"/>
                </a:solidFill>
                <a:latin typeface="Times"/>
                <a:ea typeface="ＭＳ Ｐゴシック"/>
                <a:cs typeface="Times"/>
              </a:rPr>
              <a:t> shared their findings on the harms and ongoing impacts from the residential school system on Indigenous peoples, families, and communities in Canada, and released</a:t>
            </a:r>
            <a:r>
              <a:rPr lang="en-CA" b="0" i="0" u="none" strike="noStrike">
                <a:solidFill>
                  <a:srgbClr val="000000"/>
                </a:solidFill>
                <a:effectLst/>
                <a:latin typeface="Times"/>
                <a:ea typeface="ＭＳ Ｐゴシック"/>
                <a:cs typeface="Times"/>
              </a:rPr>
              <a:t> 94 Calls to Action</a:t>
            </a:r>
            <a:r>
              <a:rPr lang="en-CA">
                <a:solidFill>
                  <a:srgbClr val="000000"/>
                </a:solidFill>
                <a:latin typeface="Times"/>
                <a:ea typeface="ＭＳ Ｐゴシック"/>
                <a:cs typeface="Times"/>
              </a:rPr>
              <a:t> aimed at advancing reconciliation across various sectors, including health care and education. </a:t>
            </a:r>
            <a:endParaRPr lang="en-US"/>
          </a:p>
          <a:p>
            <a:pPr>
              <a:buFont typeface="Arial" panose="020B0604020202020204" pitchFamily="34" charset="0"/>
              <a:buChar char="•"/>
            </a:pPr>
            <a:r>
              <a:rPr lang="en-CA" dirty="0">
                <a:solidFill>
                  <a:srgbClr val="000000"/>
                </a:solidFill>
                <a:latin typeface="Times"/>
                <a:ea typeface="ＭＳ Ｐゴシック"/>
                <a:cs typeface="Times"/>
              </a:rPr>
              <a:t>Calls to Action 23 and 24 specifically call on </a:t>
            </a:r>
            <a:r>
              <a:rPr lang="en-CA">
                <a:solidFill>
                  <a:srgbClr val="000000"/>
                </a:solidFill>
                <a:latin typeface="Times"/>
                <a:ea typeface="ＭＳ Ｐゴシック"/>
                <a:cs typeface="Times"/>
              </a:rPr>
              <a:t>professional training programs, including medical </a:t>
            </a:r>
            <a:r>
              <a:rPr lang="en-CA" b="0" i="0" u="none" strike="noStrike">
                <a:solidFill>
                  <a:srgbClr val="000000"/>
                </a:solidFill>
                <a:effectLst/>
                <a:latin typeface="Times"/>
                <a:ea typeface="ＭＳ Ｐゴシック"/>
                <a:cs typeface="Times"/>
              </a:rPr>
              <a:t>schools</a:t>
            </a:r>
            <a:r>
              <a:rPr lang="en-CA">
                <a:solidFill>
                  <a:srgbClr val="000000"/>
                </a:solidFill>
                <a:latin typeface="Times"/>
                <a:ea typeface="ＭＳ Ｐゴシック"/>
                <a:cs typeface="Times"/>
              </a:rPr>
              <a:t>,</a:t>
            </a:r>
            <a:r>
              <a:rPr lang="en-CA" b="0" i="0" u="none" strike="noStrike">
                <a:solidFill>
                  <a:srgbClr val="000000"/>
                </a:solidFill>
                <a:effectLst/>
                <a:latin typeface="Times"/>
                <a:ea typeface="ＭＳ Ｐゴシック"/>
                <a:cs typeface="Times"/>
              </a:rPr>
              <a:t> to </a:t>
            </a:r>
            <a:r>
              <a:rPr lang="en-CA">
                <a:solidFill>
                  <a:srgbClr val="000000"/>
                </a:solidFill>
                <a:latin typeface="Times"/>
                <a:ea typeface="ＭＳ Ｐゴシック"/>
                <a:cs typeface="Times"/>
              </a:rPr>
              <a:t>improve Indigenous representation and propose mandatory training in </a:t>
            </a:r>
            <a:r>
              <a:rPr lang="en-CA" b="0" i="0" u="none" strike="noStrike">
                <a:solidFill>
                  <a:srgbClr val="000000"/>
                </a:solidFill>
                <a:effectLst/>
                <a:latin typeface="Times"/>
                <a:ea typeface="ＭＳ Ｐゴシック"/>
                <a:cs typeface="Times"/>
              </a:rPr>
              <a:t>Indigenous</a:t>
            </a:r>
            <a:r>
              <a:rPr lang="en-CA">
                <a:solidFill>
                  <a:srgbClr val="000000"/>
                </a:solidFill>
                <a:latin typeface="Times"/>
                <a:ea typeface="ＭＳ Ｐゴシック"/>
                <a:cs typeface="Times"/>
              </a:rPr>
              <a:t> </a:t>
            </a:r>
            <a:r>
              <a:rPr lang="en-CA" b="0" i="0" u="none" strike="noStrike">
                <a:solidFill>
                  <a:srgbClr val="000000"/>
                </a:solidFill>
                <a:effectLst/>
                <a:latin typeface="Times"/>
                <a:ea typeface="ＭＳ Ｐゴシック"/>
                <a:cs typeface="Times"/>
              </a:rPr>
              <a:t>health</a:t>
            </a:r>
            <a:r>
              <a:rPr lang="en-CA">
                <a:solidFill>
                  <a:srgbClr val="000000"/>
                </a:solidFill>
                <a:latin typeface="Times"/>
                <a:ea typeface="ＭＳ Ｐゴシック"/>
                <a:cs typeface="Times"/>
              </a:rPr>
              <a:t>, history,</a:t>
            </a:r>
            <a:r>
              <a:rPr lang="en-CA" b="0" i="0" u="none" strike="noStrike">
                <a:solidFill>
                  <a:srgbClr val="000000"/>
                </a:solidFill>
                <a:effectLst/>
                <a:latin typeface="Times"/>
                <a:ea typeface="ＭＳ Ｐゴシック"/>
                <a:cs typeface="Times"/>
              </a:rPr>
              <a:t> and cultural safety</a:t>
            </a:r>
            <a:r>
              <a:rPr lang="en-CA">
                <a:solidFill>
                  <a:srgbClr val="000000"/>
                </a:solidFill>
                <a:latin typeface="Times"/>
                <a:ea typeface="ＭＳ Ｐゴシック"/>
                <a:cs typeface="Times"/>
              </a:rPr>
              <a:t>. </a:t>
            </a:r>
            <a:endParaRPr lang="en-CA">
              <a:latin typeface="Times"/>
              <a:ea typeface="ＭＳ Ｐゴシック"/>
              <a:cs typeface="Times"/>
            </a:endParaRPr>
          </a:p>
          <a:p>
            <a:endParaRPr lang="en-US" sz="1800" b="0" i="0" u="none" strike="noStrike" dirty="0">
              <a:solidFill>
                <a:srgbClr val="000000"/>
              </a:solidFill>
              <a:effectLst/>
              <a:latin typeface="Arial"/>
              <a:ea typeface="ＭＳ Ｐゴシック"/>
              <a:cs typeface="Arial"/>
            </a:endParaRPr>
          </a:p>
          <a:p>
            <a:endParaRPr lang="en-US"/>
          </a:p>
        </p:txBody>
      </p:sp>
      <p:sp>
        <p:nvSpPr>
          <p:cNvPr id="4" name="Slide Number Placeholder 3"/>
          <p:cNvSpPr>
            <a:spLocks noGrp="1"/>
          </p:cNvSpPr>
          <p:nvPr>
            <p:ph type="sldNum" sz="quarter" idx="5"/>
          </p:nvPr>
        </p:nvSpPr>
        <p:spPr/>
        <p:txBody>
          <a:bodyPr/>
          <a:lstStyle/>
          <a:p>
            <a:fld id="{0BA96726-B0E5-5C4D-84CE-D53510198312}" type="slidenum">
              <a:rPr lang="en-US" smtClean="0"/>
              <a:pPr/>
              <a:t>9</a:t>
            </a:fld>
            <a:endParaRPr lang="en-US"/>
          </a:p>
        </p:txBody>
      </p:sp>
    </p:spTree>
    <p:extLst>
      <p:ext uri="{BB962C8B-B14F-4D97-AF65-F5344CB8AC3E}">
        <p14:creationId xmlns:p14="http://schemas.microsoft.com/office/powerpoint/2010/main" val="94787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a:solidFill>
                  <a:srgbClr val="000000"/>
                </a:solidFill>
                <a:latin typeface="Arial"/>
                <a:ea typeface="ＭＳ Ｐゴシック"/>
                <a:cs typeface="Arial"/>
              </a:rPr>
              <a:t>However, over</a:t>
            </a:r>
            <a:r>
              <a:rPr lang="en-CA" sz="1200" b="0" i="0" u="none" strike="noStrike">
                <a:solidFill>
                  <a:srgbClr val="000000"/>
                </a:solidFill>
                <a:effectLst/>
                <a:latin typeface="Arial"/>
                <a:ea typeface="ＭＳ Ｐゴシック"/>
                <a:cs typeface="Arial"/>
              </a:rPr>
              <a:t> 10 years after the release of TRC Report, many of the Calls to Action, including 23 and 24, have yet to be fully addressed and implemented. </a:t>
            </a:r>
            <a:r>
              <a:rPr lang="en-US" sz="1200" b="0" i="0" u="none" strike="noStrike" dirty="0">
                <a:solidFill>
                  <a:srgbClr val="000000"/>
                </a:solidFill>
                <a:effectLst/>
                <a:latin typeface="Arial"/>
                <a:ea typeface="ＭＳ Ｐゴシック"/>
                <a:cs typeface="Arial"/>
              </a:rPr>
              <a:t>​</a:t>
            </a:r>
            <a:endParaRPr lang="en-US" b="0" i="0" u="none" strike="noStrike" dirty="0">
              <a:solidFill>
                <a:srgbClr val="000000"/>
              </a:solidFill>
              <a:effectLst/>
              <a:latin typeface="Arial"/>
              <a:ea typeface="ＭＳ Ｐゴシック"/>
              <a:cs typeface="Arial"/>
            </a:endParaRPr>
          </a:p>
          <a:p>
            <a:pPr algn="l" rtl="0" fontAlgn="base">
              <a:buFont typeface="Arial" panose="020B0604020202020204" pitchFamily="34" charset="0"/>
              <a:buChar char="•"/>
            </a:pPr>
            <a:r>
              <a:rPr lang="en-CA" sz="1200" b="0" i="0" u="none" strike="noStrike">
                <a:solidFill>
                  <a:srgbClr val="000000"/>
                </a:solidFill>
                <a:effectLst/>
                <a:latin typeface="Arial" panose="020B0604020202020204" pitchFamily="34" charset="0"/>
              </a:rPr>
              <a:t>There continues to be an underrepresentation of Indigenous people in health care and leadership roles.</a:t>
            </a:r>
            <a:r>
              <a:rPr lang="en-US" sz="1200" b="0" i="0" u="none" strike="noStrike">
                <a:solidFill>
                  <a:srgbClr val="000000"/>
                </a:solidFill>
                <a:effectLst/>
                <a:latin typeface="Arial" panose="020B0604020202020204" pitchFamily="34" charset="0"/>
              </a:rPr>
              <a:t>​</a:t>
            </a:r>
            <a:endParaRPr lang="en-US"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CA" sz="1200" b="0" i="0" u="none" strike="noStrike">
                <a:solidFill>
                  <a:srgbClr val="000000"/>
                </a:solidFill>
                <a:effectLst/>
                <a:latin typeface="Arial"/>
                <a:ea typeface="ＭＳ Ｐゴシック"/>
                <a:cs typeface="Arial"/>
              </a:rPr>
              <a:t>Gaps persist in Indigenous health and cultural safety education in undergraduate medical education.</a:t>
            </a:r>
            <a:r>
              <a:rPr lang="en-CA" sz="1200" b="0" i="0" u="none" strike="noStrike" dirty="0">
                <a:solidFill>
                  <a:srgbClr val="000000"/>
                </a:solidFill>
                <a:effectLst/>
                <a:latin typeface="Aptos"/>
                <a:ea typeface="ＭＳ Ｐゴシック"/>
              </a:rPr>
              <a:t> </a:t>
            </a:r>
            <a:endParaRPr lang="en-US" b="0" i="0" u="none" strike="noStrike" dirty="0">
              <a:solidFill>
                <a:srgbClr val="000000"/>
              </a:solidFill>
              <a:effectLst/>
              <a:latin typeface="Aptos"/>
              <a:ea typeface="ＭＳ Ｐゴシック"/>
            </a:endParaRPr>
          </a:p>
          <a:p>
            <a:endParaRPr lang="en-US"/>
          </a:p>
        </p:txBody>
      </p:sp>
      <p:sp>
        <p:nvSpPr>
          <p:cNvPr id="4" name="Slide Number Placeholder 3"/>
          <p:cNvSpPr>
            <a:spLocks noGrp="1"/>
          </p:cNvSpPr>
          <p:nvPr>
            <p:ph type="sldNum" sz="quarter" idx="5"/>
          </p:nvPr>
        </p:nvSpPr>
        <p:spPr/>
        <p:txBody>
          <a:bodyPr/>
          <a:lstStyle/>
          <a:p>
            <a:fld id="{0BA96726-B0E5-5C4D-84CE-D53510198312}" type="slidenum">
              <a:rPr lang="en-US" smtClean="0"/>
              <a:pPr/>
              <a:t>10</a:t>
            </a:fld>
            <a:endParaRPr lang="en-US"/>
          </a:p>
        </p:txBody>
      </p:sp>
    </p:spTree>
    <p:extLst>
      <p:ext uri="{BB962C8B-B14F-4D97-AF65-F5344CB8AC3E}">
        <p14:creationId xmlns:p14="http://schemas.microsoft.com/office/powerpoint/2010/main" val="295241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CA" sz="1800" b="0" i="0" u="none" strike="noStrike" dirty="0">
                <a:solidFill>
                  <a:srgbClr val="000000"/>
                </a:solidFill>
                <a:effectLst/>
                <a:latin typeface="Arial"/>
                <a:ea typeface="ＭＳ Ｐゴシック"/>
                <a:cs typeface="Arial"/>
              </a:rPr>
              <a:t>We utilized a participatory action framework (METHODOLOGY) </a:t>
            </a:r>
            <a:r>
              <a:rPr lang="en-CA" sz="1800" dirty="0">
                <a:solidFill>
                  <a:srgbClr val="000000"/>
                </a:solidFill>
                <a:latin typeface="Arial"/>
                <a:ea typeface="ＭＳ Ｐゴシック"/>
                <a:cs typeface="Arial"/>
              </a:rPr>
              <a:t>and the methods were informed</a:t>
            </a:r>
            <a:r>
              <a:rPr lang="en-CA" sz="1800" b="0" i="0" u="none" strike="noStrike" dirty="0">
                <a:solidFill>
                  <a:srgbClr val="000000"/>
                </a:solidFill>
                <a:effectLst/>
                <a:latin typeface="Arial"/>
                <a:ea typeface="ＭＳ Ｐゴシック"/>
                <a:cs typeface="Arial"/>
              </a:rPr>
              <a:t> by </a:t>
            </a:r>
            <a:r>
              <a:rPr lang="en-CA" dirty="0">
                <a:solidFill>
                  <a:srgbClr val="000000"/>
                </a:solidFill>
                <a:latin typeface="Times"/>
                <a:ea typeface="ＭＳ Ｐゴシック"/>
                <a:cs typeface="Times"/>
              </a:rPr>
              <a:t>Kern’s 6-Step Framework for Curriculum Development and the </a:t>
            </a:r>
            <a:r>
              <a:rPr lang="en-CA" b="0" i="0" u="none" strike="noStrike" dirty="0">
                <a:solidFill>
                  <a:srgbClr val="000000"/>
                </a:solidFill>
                <a:effectLst/>
                <a:latin typeface="Times"/>
                <a:ea typeface="ＭＳ Ｐゴシック"/>
                <a:cs typeface="Times"/>
              </a:rPr>
              <a:t>Indigenous </a:t>
            </a:r>
            <a:r>
              <a:rPr lang="en-CA" dirty="0">
                <a:solidFill>
                  <a:srgbClr val="000000"/>
                </a:solidFill>
                <a:latin typeface="Times"/>
                <a:ea typeface="ＭＳ Ｐゴシック"/>
                <a:cs typeface="Times"/>
              </a:rPr>
              <a:t>Physicians Association of Canada </a:t>
            </a:r>
            <a:r>
              <a:rPr lang="en-CA" b="0" i="0" u="none" strike="noStrike" dirty="0">
                <a:solidFill>
                  <a:srgbClr val="000000"/>
                </a:solidFill>
                <a:effectLst/>
                <a:latin typeface="Times"/>
                <a:ea typeface="ＭＳ Ｐゴシック"/>
                <a:cs typeface="Times"/>
              </a:rPr>
              <a:t>(</a:t>
            </a:r>
            <a:r>
              <a:rPr lang="en-CA" dirty="0">
                <a:solidFill>
                  <a:srgbClr val="000000"/>
                </a:solidFill>
                <a:latin typeface="Times"/>
                <a:ea typeface="ＭＳ Ｐゴシック"/>
                <a:cs typeface="Times"/>
              </a:rPr>
              <a:t>IPAC</a:t>
            </a:r>
            <a:r>
              <a:rPr lang="en-CA" b="0" i="0" u="none" strike="noStrike" dirty="0">
                <a:solidFill>
                  <a:srgbClr val="000000"/>
                </a:solidFill>
                <a:effectLst/>
                <a:latin typeface="Times"/>
                <a:ea typeface="ＭＳ Ｐゴシック"/>
                <a:cs typeface="Times"/>
              </a:rPr>
              <a:t>)</a:t>
            </a:r>
            <a:r>
              <a:rPr lang="en-CA" dirty="0">
                <a:solidFill>
                  <a:srgbClr val="000000"/>
                </a:solidFill>
                <a:latin typeface="Times"/>
                <a:ea typeface="ＭＳ Ｐゴシック"/>
                <a:cs typeface="Times"/>
              </a:rPr>
              <a:t> Curriculum Implementation Toolkit.</a:t>
            </a:r>
            <a:endParaRPr lang="en-US" dirty="0">
              <a:solidFill>
                <a:srgbClr val="000000"/>
              </a:solidFill>
              <a:latin typeface="Times"/>
              <a:ea typeface="ＭＳ Ｐゴシック"/>
              <a:cs typeface="Times"/>
            </a:endParaRPr>
          </a:p>
          <a:p>
            <a:pPr marL="285750" indent="-285750">
              <a:buFont typeface="Arial"/>
              <a:buChar char="•"/>
            </a:pPr>
            <a:r>
              <a:rPr lang="en-CA">
                <a:solidFill>
                  <a:srgbClr val="000000"/>
                </a:solidFill>
                <a:latin typeface="Times"/>
                <a:ea typeface="ＭＳ Ｐゴシック"/>
                <a:cs typeface="Times"/>
              </a:rPr>
              <a:t>In the context of Indigenous health curriculum development, this meant respecting Indigenous engagement principles, centering Indigenous voices and perspectives, and supporting learners to engage in curriculum development initiatives, advocacy, and leadership in Indigenous health. </a:t>
            </a:r>
          </a:p>
          <a:p>
            <a:pPr marL="285750" indent="-285750" algn="l">
              <a:buFont typeface="Arial"/>
              <a:buChar char="•"/>
            </a:pPr>
            <a:endParaRPr lang="en-US" b="0" i="0" u="none" strike="noStrike">
              <a:solidFill>
                <a:srgbClr val="000000"/>
              </a:solidFill>
              <a:effectLst/>
              <a:latin typeface="Arial"/>
              <a:cs typeface="Arial"/>
            </a:endParaRPr>
          </a:p>
          <a:p>
            <a:pPr marL="285750" indent="-285750">
              <a:buFont typeface="Arial"/>
              <a:buChar char="•"/>
            </a:pPr>
            <a:endParaRPr lang="en-US" sz="1800" dirty="0">
              <a:solidFill>
                <a:srgbClr val="000000"/>
              </a:solidFill>
              <a:latin typeface="Arial"/>
              <a:cs typeface="Arial"/>
            </a:endParaRPr>
          </a:p>
          <a:p>
            <a:endParaRPr lang="en-US">
              <a:solidFill>
                <a:srgbClr val="000000"/>
              </a:solidFill>
              <a:cs typeface="Arial"/>
            </a:endParaRPr>
          </a:p>
        </p:txBody>
      </p:sp>
      <p:sp>
        <p:nvSpPr>
          <p:cNvPr id="4" name="Slide Number Placeholder 3"/>
          <p:cNvSpPr>
            <a:spLocks noGrp="1"/>
          </p:cNvSpPr>
          <p:nvPr>
            <p:ph type="sldNum" sz="quarter" idx="5"/>
          </p:nvPr>
        </p:nvSpPr>
        <p:spPr/>
        <p:txBody>
          <a:bodyPr/>
          <a:lstStyle/>
          <a:p>
            <a:fld id="{0BA96726-B0E5-5C4D-84CE-D53510198312}" type="slidenum">
              <a:rPr lang="en-US" smtClean="0"/>
              <a:pPr/>
              <a:t>11</a:t>
            </a:fld>
            <a:endParaRPr lang="en-US"/>
          </a:p>
        </p:txBody>
      </p:sp>
    </p:spTree>
    <p:extLst>
      <p:ext uri="{BB962C8B-B14F-4D97-AF65-F5344CB8AC3E}">
        <p14:creationId xmlns:p14="http://schemas.microsoft.com/office/powerpoint/2010/main" val="3851600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4941" y="6652164"/>
            <a:ext cx="9166412" cy="213307"/>
          </a:xfrm>
          <a:prstGeom prst="rect">
            <a:avLst/>
          </a:prstGeom>
        </p:spPr>
      </p:pic>
      <p:sp>
        <p:nvSpPr>
          <p:cNvPr id="3" name="Rectangle 2"/>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5" name="Picture 4" descr="to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6"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7" name="Picture 6" descr="uOttawa_HOR_WG7.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5251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4439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0292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381000"/>
            <a:ext cx="5676900" cy="502920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13482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12750" y="692696"/>
            <a:ext cx="7774632" cy="864096"/>
          </a:xfrm>
        </p:spPr>
        <p:txBody>
          <a:bodyPr/>
          <a:lstStyle/>
          <a:p>
            <a:endParaRPr lang="en-US" b="1"/>
          </a:p>
        </p:txBody>
      </p:sp>
      <p:sp>
        <p:nvSpPr>
          <p:cNvPr id="11" name="Content Placeholder 2"/>
          <p:cNvSpPr>
            <a:spLocks noGrp="1"/>
          </p:cNvSpPr>
          <p:nvPr>
            <p:ph idx="1"/>
          </p:nvPr>
        </p:nvSpPr>
        <p:spPr>
          <a:xfrm>
            <a:off x="395536" y="1700808"/>
            <a:ext cx="7772400" cy="3753544"/>
          </a:xfrm>
        </p:spPr>
        <p:txBody>
          <a:bodyPr/>
          <a:lstStyle/>
          <a:p>
            <a:endParaRPr lang="en-US"/>
          </a:p>
        </p:txBody>
      </p:sp>
      <p:pic>
        <p:nvPicPr>
          <p:cNvPr id="8" name="Picture 7"/>
          <p:cNvPicPr>
            <a:picLocks noChangeAspect="1"/>
          </p:cNvPicPr>
          <p:nvPr userDrawn="1"/>
        </p:nvPicPr>
        <p:blipFill>
          <a:blip r:embed="rId2"/>
          <a:stretch>
            <a:fillRect/>
          </a:stretch>
        </p:blipFill>
        <p:spPr>
          <a:xfrm>
            <a:off x="-14941" y="6652164"/>
            <a:ext cx="9166412" cy="213307"/>
          </a:xfrm>
          <a:prstGeom prst="rect">
            <a:avLst/>
          </a:prstGeom>
        </p:spPr>
      </p:pic>
      <p:sp>
        <p:nvSpPr>
          <p:cNvPr id="9" name="Rectangle 8"/>
          <p:cNvSpPr/>
          <p:nvPr userDrawn="1"/>
        </p:nvSpPr>
        <p:spPr bwMode="auto">
          <a:xfrm>
            <a:off x="-6643" y="5768214"/>
            <a:ext cx="9150643"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14" name="Picture 13"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5"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16" name="Picture 15"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03664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81115"/>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78092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41373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524000"/>
            <a:ext cx="3810000" cy="38862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sp>
        <p:nvSpPr>
          <p:cNvPr id="4" name="Content Placeholder 3"/>
          <p:cNvSpPr>
            <a:spLocks noGrp="1"/>
          </p:cNvSpPr>
          <p:nvPr>
            <p:ph sz="half" idx="2"/>
          </p:nvPr>
        </p:nvSpPr>
        <p:spPr>
          <a:xfrm>
            <a:off x="4648200" y="1524000"/>
            <a:ext cx="3810000" cy="38862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180573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pic>
        <p:nvPicPr>
          <p:cNvPr id="7" name="Picture 6"/>
          <p:cNvPicPr>
            <a:picLocks noChangeAspect="1"/>
          </p:cNvPicPr>
          <p:nvPr userDrawn="1"/>
        </p:nvPicPr>
        <p:blipFill>
          <a:blip r:embed="rId2"/>
          <a:stretch>
            <a:fillRect/>
          </a:stretch>
        </p:blipFill>
        <p:spPr>
          <a:xfrm>
            <a:off x="-14941" y="6652164"/>
            <a:ext cx="9166412" cy="213307"/>
          </a:xfrm>
          <a:prstGeom prst="rect">
            <a:avLst/>
          </a:prstGeom>
        </p:spPr>
      </p:pic>
      <p:sp>
        <p:nvSpPr>
          <p:cNvPr id="8" name="Rectangle 7"/>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9" name="Picture 8"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0"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11" name="Picture 10"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9723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pic>
        <p:nvPicPr>
          <p:cNvPr id="3" name="Picture 2"/>
          <p:cNvPicPr>
            <a:picLocks noChangeAspect="1"/>
          </p:cNvPicPr>
          <p:nvPr userDrawn="1"/>
        </p:nvPicPr>
        <p:blipFill>
          <a:blip r:embed="rId2"/>
          <a:stretch>
            <a:fillRect/>
          </a:stretch>
        </p:blipFill>
        <p:spPr>
          <a:xfrm>
            <a:off x="-14941" y="6652164"/>
            <a:ext cx="9166412" cy="213307"/>
          </a:xfrm>
          <a:prstGeom prst="rect">
            <a:avLst/>
          </a:prstGeom>
        </p:spPr>
      </p:pic>
      <p:sp>
        <p:nvSpPr>
          <p:cNvPr id="4" name="Rectangle 3"/>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5" name="Picture 4"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6"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7" name="Picture 6"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22900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941" y="6652164"/>
            <a:ext cx="9166412" cy="213307"/>
          </a:xfrm>
          <a:prstGeom prst="rect">
            <a:avLst/>
          </a:prstGeom>
        </p:spPr>
      </p:pic>
      <p:sp>
        <p:nvSpPr>
          <p:cNvPr id="3" name="Rectangle 2"/>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4" name="Picture 3"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5"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6" name="Picture 5"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4937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3008313" cy="1162050"/>
          </a:xfrm>
        </p:spPr>
        <p:txBody>
          <a:bodyPr anchor="b"/>
          <a:lstStyle>
            <a:lvl1pPr algn="l">
              <a:defRPr sz="2000" b="1"/>
            </a:lvl1pPr>
          </a:lstStyle>
          <a:p>
            <a:r>
              <a:rPr lang="fr-CA"/>
              <a:t>Click to </a:t>
            </a:r>
            <a:r>
              <a:rPr lang="fr-CA" err="1"/>
              <a:t>edit</a:t>
            </a:r>
            <a:r>
              <a:rPr lang="fr-CA"/>
              <a:t> Master </a:t>
            </a:r>
            <a:r>
              <a:rPr lang="fr-CA" err="1"/>
              <a:t>title</a:t>
            </a:r>
            <a:r>
              <a:rPr lang="fr-CA"/>
              <a:t> style</a:t>
            </a:r>
            <a:endParaRPr lang="en-US"/>
          </a:p>
        </p:txBody>
      </p:sp>
      <p:sp>
        <p:nvSpPr>
          <p:cNvPr id="3" name="Content Placeholder 2"/>
          <p:cNvSpPr>
            <a:spLocks noGrp="1"/>
          </p:cNvSpPr>
          <p:nvPr>
            <p:ph idx="1"/>
          </p:nvPr>
        </p:nvSpPr>
        <p:spPr>
          <a:xfrm>
            <a:off x="3575050" y="404664"/>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sp>
        <p:nvSpPr>
          <p:cNvPr id="4" name="Text Placeholder 3"/>
          <p:cNvSpPr>
            <a:spLocks noGrp="1"/>
          </p:cNvSpPr>
          <p:nvPr>
            <p:ph type="body" sz="half" idx="2"/>
          </p:nvPr>
        </p:nvSpPr>
        <p:spPr>
          <a:xfrm>
            <a:off x="457200" y="177281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67423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02422"/>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3536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a:t>Drag picture to placeholder or click icon to add</a:t>
            </a:r>
            <a:endParaRPr lang="en-US" noProof="0"/>
          </a:p>
        </p:txBody>
      </p:sp>
      <p:sp>
        <p:nvSpPr>
          <p:cNvPr id="4" name="Text Placeholder 3"/>
          <p:cNvSpPr>
            <a:spLocks noGrp="1"/>
          </p:cNvSpPr>
          <p:nvPr>
            <p:ph type="body" sz="half" idx="2"/>
          </p:nvPr>
        </p:nvSpPr>
        <p:spPr>
          <a:xfrm>
            <a:off x="1792288" y="486916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err="1">
                <a:solidFill>
                  <a:srgbClr val="A69C95"/>
                </a:solidFill>
                <a:latin typeface="Arial"/>
                <a:cs typeface="Arial"/>
              </a:rPr>
              <a:t>uOttawa.ca</a:t>
            </a:r>
            <a:endParaRPr lang="en-US" b="1" i="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5020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81000"/>
            <a:ext cx="6553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a:t>
            </a:r>
            <a:r>
              <a:rPr lang="fr-CA" err="1"/>
              <a:t>add</a:t>
            </a:r>
            <a:r>
              <a:rPr lang="fr-CA"/>
              <a:t> </a:t>
            </a:r>
            <a:r>
              <a:rPr lang="fr-CA" err="1"/>
              <a:t>title</a:t>
            </a:r>
            <a:r>
              <a:rPr lang="fr-CA"/>
              <a:t> </a:t>
            </a:r>
            <a:r>
              <a:rPr lang="fr-CA" err="1"/>
              <a:t>here</a:t>
            </a:r>
            <a:endParaRPr lang="en-US"/>
          </a:p>
        </p:txBody>
      </p:sp>
      <p:sp>
        <p:nvSpPr>
          <p:cNvPr id="1028" name="Rectangle 3"/>
          <p:cNvSpPr>
            <a:spLocks noGrp="1" noChangeArrowheads="1"/>
          </p:cNvSpPr>
          <p:nvPr>
            <p:ph type="body" idx="1"/>
          </p:nvPr>
        </p:nvSpPr>
        <p:spPr bwMode="auto">
          <a:xfrm>
            <a:off x="685800" y="1524000"/>
            <a:ext cx="7772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a:t>
            </a:r>
            <a:r>
              <a:rPr lang="fr-CA" err="1"/>
              <a:t>add</a:t>
            </a:r>
            <a:r>
              <a:rPr lang="fr-CA"/>
              <a:t> content </a:t>
            </a:r>
            <a:r>
              <a:rPr lang="fr-CA" err="1"/>
              <a:t>here</a:t>
            </a:r>
            <a:endParaRPr lang="en-US"/>
          </a:p>
        </p:txBody>
      </p:sp>
      <p:sp>
        <p:nvSpPr>
          <p:cNvPr id="4" name="TextBox 3"/>
          <p:cNvSpPr txBox="1"/>
          <p:nvPr userDrawn="1"/>
        </p:nvSpPr>
        <p:spPr>
          <a:xfrm>
            <a:off x="8663717" y="200778"/>
            <a:ext cx="432048" cy="246221"/>
          </a:xfrm>
          <a:prstGeom prst="rect">
            <a:avLst/>
          </a:prstGeom>
          <a:noFill/>
        </p:spPr>
        <p:txBody>
          <a:bodyPr wrap="square" rtlCol="0">
            <a:spAutoFit/>
          </a:bodyPr>
          <a:lstStyle/>
          <a:p>
            <a:fld id="{F0B1AAE9-9813-2248-B2A8-96C88B254205}" type="slidenum">
              <a:rPr lang="en-US" sz="1000" smtClean="0">
                <a:solidFill>
                  <a:schemeClr val="bg2"/>
                </a:solidFill>
                <a:latin typeface="Arial;"/>
                <a:cs typeface="Arial;"/>
              </a:rPr>
              <a:t>‹#›</a:t>
            </a:fld>
            <a:endParaRPr lang="en-US" sz="1000">
              <a:solidFill>
                <a:schemeClr val="bg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dt="0"/>
  <p:txStyles>
    <p:titleStyle>
      <a:lvl1pPr algn="l" rtl="0" eaLnBrk="1" fontAlgn="base" hangingPunct="1">
        <a:spcBef>
          <a:spcPct val="0"/>
        </a:spcBef>
        <a:spcAft>
          <a:spcPct val="0"/>
        </a:spcAft>
        <a:defRPr sz="2800" b="1">
          <a:solidFill>
            <a:srgbClr val="990000"/>
          </a:solidFill>
          <a:latin typeface="+mn-lt"/>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136/jech.2004.02866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alphaModFix/>
          </a:blip>
          <a:srcRect l="3669" r="3669"/>
          <a:stretch/>
        </p:blipFill>
        <p:spPr>
          <a:xfrm>
            <a:off x="-14941" y="116632"/>
            <a:ext cx="9195453" cy="6578750"/>
          </a:xfrm>
          <a:prstGeom prst="rect">
            <a:avLst/>
          </a:prstGeom>
        </p:spPr>
      </p:pic>
      <p:grpSp>
        <p:nvGrpSpPr>
          <p:cNvPr id="2" name="Group 1"/>
          <p:cNvGrpSpPr/>
          <p:nvPr/>
        </p:nvGrpSpPr>
        <p:grpSpPr>
          <a:xfrm>
            <a:off x="-14941" y="0"/>
            <a:ext cx="9173882" cy="6867337"/>
            <a:chOff x="-14941" y="-1866"/>
            <a:chExt cx="9173882" cy="6867337"/>
          </a:xfrm>
        </p:grpSpPr>
        <p:pic>
          <p:nvPicPr>
            <p:cNvPr id="12" name="Picture 11"/>
            <p:cNvPicPr>
              <a:picLocks noChangeAspect="1"/>
            </p:cNvPicPr>
            <p:nvPr/>
          </p:nvPicPr>
          <p:blipFill>
            <a:blip r:embed="rId4"/>
            <a:stretch>
              <a:fillRect/>
            </a:stretch>
          </p:blipFill>
          <p:spPr>
            <a:xfrm>
              <a:off x="-14941" y="6652164"/>
              <a:ext cx="9166412" cy="213307"/>
            </a:xfrm>
            <a:prstGeom prst="rect">
              <a:avLst/>
            </a:prstGeom>
          </p:spPr>
        </p:pic>
        <p:sp>
          <p:nvSpPr>
            <p:cNvPr id="8" name="Rectangle 7"/>
            <p:cNvSpPr/>
            <p:nvPr/>
          </p:nvSpPr>
          <p:spPr bwMode="auto">
            <a:xfrm>
              <a:off x="-6643" y="5768214"/>
              <a:ext cx="9165584" cy="886711"/>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16" name="Picture 15" descr="uOttawa_HOR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600" y="5949280"/>
              <a:ext cx="1693389" cy="452922"/>
            </a:xfrm>
            <a:prstGeom prst="rect">
              <a:avLst/>
            </a:prstGeom>
          </p:spPr>
        </p:pic>
        <p:pic>
          <p:nvPicPr>
            <p:cNvPr id="14" name="Picture 13" descr="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grpSp>
      <p:sp>
        <p:nvSpPr>
          <p:cNvPr id="17" name="Footer Placeholder 6"/>
          <p:cNvSpPr txBox="1">
            <a:spLocks noChangeArrowheads="1"/>
          </p:cNvSpPr>
          <p:nvPr/>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err="1">
                <a:solidFill>
                  <a:schemeClr val="bg1"/>
                </a:solidFill>
                <a:latin typeface="Arial"/>
                <a:cs typeface="Arial"/>
              </a:rPr>
              <a:t>uOttawa.ca</a:t>
            </a:r>
            <a:endParaRPr lang="en-US">
              <a:solidFill>
                <a:schemeClr val="bg1"/>
              </a:solidFill>
              <a:latin typeface="Arial"/>
              <a:cs typeface="Arial"/>
            </a:endParaRPr>
          </a:p>
        </p:txBody>
      </p:sp>
      <p:sp>
        <p:nvSpPr>
          <p:cNvPr id="28" name="Rectangle 27"/>
          <p:cNvSpPr/>
          <p:nvPr/>
        </p:nvSpPr>
        <p:spPr bwMode="auto">
          <a:xfrm>
            <a:off x="1703293" y="1830533"/>
            <a:ext cx="7455648" cy="1872208"/>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9" name="Rectangle 28"/>
          <p:cNvSpPr/>
          <p:nvPr/>
        </p:nvSpPr>
        <p:spPr bwMode="auto">
          <a:xfrm>
            <a:off x="1688351" y="3691228"/>
            <a:ext cx="7416393" cy="743941"/>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Rectangle 17"/>
          <p:cNvSpPr/>
          <p:nvPr/>
        </p:nvSpPr>
        <p:spPr bwMode="auto">
          <a:xfrm>
            <a:off x="1688352" y="2852936"/>
            <a:ext cx="78511" cy="1224136"/>
          </a:xfrm>
          <a:prstGeom prst="rect">
            <a:avLst/>
          </a:prstGeom>
          <a:solidFill>
            <a:srgbClr val="8F001A"/>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A69C95"/>
              </a:solidFill>
              <a:effectLst/>
              <a:latin typeface="Times" pitchFamily="-110" charset="0"/>
            </a:endParaRPr>
          </a:p>
        </p:txBody>
      </p:sp>
      <p:sp>
        <p:nvSpPr>
          <p:cNvPr id="19" name="Rectangle 18"/>
          <p:cNvSpPr/>
          <p:nvPr/>
        </p:nvSpPr>
        <p:spPr bwMode="auto">
          <a:xfrm>
            <a:off x="1688351" y="4032608"/>
            <a:ext cx="78512" cy="437792"/>
          </a:xfrm>
          <a:prstGeom prst="rect">
            <a:avLst/>
          </a:prstGeom>
          <a:solidFill>
            <a:srgbClr val="8F001A"/>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rgbClr val="A69C95"/>
                </a:solidFill>
                <a:effectLst/>
                <a:latin typeface="Times" pitchFamily="-110" charset="0"/>
              </a:rPr>
              <a:t> </a:t>
            </a:r>
          </a:p>
        </p:txBody>
      </p:sp>
      <p:sp>
        <p:nvSpPr>
          <p:cNvPr id="20" name="Title 1"/>
          <p:cNvSpPr txBox="1">
            <a:spLocks/>
          </p:cNvSpPr>
          <p:nvPr/>
        </p:nvSpPr>
        <p:spPr bwMode="auto">
          <a:xfrm>
            <a:off x="1831269" y="1988840"/>
            <a:ext cx="7164288" cy="1156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US" sz="1800">
                <a:solidFill>
                  <a:schemeClr val="bg1"/>
                </a:solidFill>
                <a:latin typeface="Arial"/>
                <a:cs typeface="Arial"/>
              </a:rPr>
              <a:t>Advancing Indigenous Health and Cultural Safety in Undergraduate Medical Education Through an Indigenous Curriculum Working Group: A Participatory Action Framework​`</a:t>
            </a:r>
          </a:p>
        </p:txBody>
      </p:sp>
      <p:sp>
        <p:nvSpPr>
          <p:cNvPr id="21" name="Text Placeholder 2"/>
          <p:cNvSpPr txBox="1">
            <a:spLocks/>
          </p:cNvSpPr>
          <p:nvPr/>
        </p:nvSpPr>
        <p:spPr bwMode="auto">
          <a:xfrm>
            <a:off x="1837768" y="2996952"/>
            <a:ext cx="7164288" cy="360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600">
                <a:solidFill>
                  <a:schemeClr val="bg1"/>
                </a:solidFill>
                <a:latin typeface="Arial"/>
                <a:cs typeface="Arial"/>
              </a:rPr>
              <a:t>April 16, 2026 ICAM</a:t>
            </a:r>
          </a:p>
        </p:txBody>
      </p:sp>
      <p:sp>
        <p:nvSpPr>
          <p:cNvPr id="22" name="Text Placeholder 2"/>
          <p:cNvSpPr txBox="1">
            <a:spLocks/>
          </p:cNvSpPr>
          <p:nvPr/>
        </p:nvSpPr>
        <p:spPr bwMode="auto">
          <a:xfrm>
            <a:off x="1831269" y="3453134"/>
            <a:ext cx="7075720" cy="580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400" b="1">
                <a:solidFill>
                  <a:schemeClr val="bg1"/>
                </a:solidFill>
                <a:latin typeface="Arial"/>
                <a:cs typeface="Arial"/>
              </a:rPr>
              <a:t>Authors: </a:t>
            </a:r>
            <a:r>
              <a:rPr lang="en-US" sz="1400">
                <a:solidFill>
                  <a:schemeClr val="bg1"/>
                </a:solidFill>
                <a:latin typeface="Arial"/>
                <a:cs typeface="Arial"/>
              </a:rPr>
              <a:t>Lyric </a:t>
            </a:r>
            <a:r>
              <a:rPr lang="en-US" sz="1400" err="1">
                <a:solidFill>
                  <a:schemeClr val="bg1"/>
                </a:solidFill>
                <a:latin typeface="Arial"/>
                <a:cs typeface="Arial"/>
              </a:rPr>
              <a:t>Oblin</a:t>
            </a:r>
            <a:r>
              <a:rPr lang="en-US" sz="1400">
                <a:solidFill>
                  <a:schemeClr val="bg1"/>
                </a:solidFill>
                <a:latin typeface="Arial"/>
                <a:cs typeface="Arial"/>
              </a:rPr>
              <a:t>-Moses, Dr. K. J. Chen, Dr. Darlene Kitty, Noah Bennell, Mia Otten, Hannah McKay, Dr. Laura Muldoon, Dr. Alexandre Kokoko Petiquan, Dr. Bradley Mac Cosham, Luc Brisebois, Meghan Cornett, Dr. Amy Nakajima</a:t>
            </a:r>
          </a:p>
        </p:txBody>
      </p:sp>
    </p:spTree>
    <p:extLst>
      <p:ext uri="{BB962C8B-B14F-4D97-AF65-F5344CB8AC3E}">
        <p14:creationId xmlns:p14="http://schemas.microsoft.com/office/powerpoint/2010/main" val="347994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C625-8497-27C5-64FC-B42033904A88}"/>
              </a:ext>
            </a:extLst>
          </p:cNvPr>
          <p:cNvSpPr>
            <a:spLocks noGrp="1"/>
          </p:cNvSpPr>
          <p:nvPr>
            <p:ph type="title"/>
          </p:nvPr>
        </p:nvSpPr>
        <p:spPr>
          <a:xfrm>
            <a:off x="492071" y="798377"/>
            <a:ext cx="6553200" cy="914400"/>
          </a:xfrm>
        </p:spPr>
        <p:txBody>
          <a:bodyPr/>
          <a:lstStyle/>
          <a:p>
            <a:r>
              <a:rPr lang="en-US"/>
              <a:t>Background</a:t>
            </a:r>
          </a:p>
        </p:txBody>
      </p:sp>
      <p:sp>
        <p:nvSpPr>
          <p:cNvPr id="11" name="Rectangle 10">
            <a:extLst>
              <a:ext uri="{FF2B5EF4-FFF2-40B4-BE49-F238E27FC236}">
                <a16:creationId xmlns:a16="http://schemas.microsoft.com/office/drawing/2014/main" id="{890766B7-EE61-4720-94E7-2609F315A81F}"/>
              </a:ext>
            </a:extLst>
          </p:cNvPr>
          <p:cNvSpPr/>
          <p:nvPr/>
        </p:nvSpPr>
        <p:spPr bwMode="auto">
          <a:xfrm>
            <a:off x="4724334" y="1686337"/>
            <a:ext cx="4143590" cy="3788495"/>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2" name="TextBox 11">
            <a:extLst>
              <a:ext uri="{FF2B5EF4-FFF2-40B4-BE49-F238E27FC236}">
                <a16:creationId xmlns:a16="http://schemas.microsoft.com/office/drawing/2014/main" id="{2102E7E0-C0F5-BFE9-85DE-F3EE0C1C4389}"/>
              </a:ext>
            </a:extLst>
          </p:cNvPr>
          <p:cNvSpPr txBox="1"/>
          <p:nvPr/>
        </p:nvSpPr>
        <p:spPr>
          <a:xfrm>
            <a:off x="4837921" y="1886134"/>
            <a:ext cx="3994416" cy="1600438"/>
          </a:xfrm>
          <a:prstGeom prst="rect">
            <a:avLst/>
          </a:prstGeom>
          <a:noFill/>
        </p:spPr>
        <p:txBody>
          <a:bodyPr wrap="square" rtlCol="0">
            <a:spAutoFit/>
          </a:bodyPr>
          <a:lstStyle/>
          <a:p>
            <a:r>
              <a:rPr lang="en-US" sz="1200" b="1">
                <a:latin typeface="+mn-lt"/>
              </a:rPr>
              <a:t>23. </a:t>
            </a:r>
            <a:r>
              <a:rPr lang="en-US" sz="1200">
                <a:latin typeface="+mn-lt"/>
              </a:rPr>
              <a:t>We call upon all levels of government to:</a:t>
            </a:r>
          </a:p>
          <a:p>
            <a:pPr marL="742950" lvl="1" indent="-285750">
              <a:buFont typeface="Courier New" panose="02070309020205020404" pitchFamily="49" charset="0"/>
              <a:buChar char="o"/>
            </a:pPr>
            <a:r>
              <a:rPr lang="en-US" sz="1200" err="1">
                <a:latin typeface="+mn-lt"/>
              </a:rPr>
              <a:t>i</a:t>
            </a:r>
            <a:r>
              <a:rPr lang="en-US" sz="1200">
                <a:latin typeface="+mn-lt"/>
              </a:rPr>
              <a:t>. Increase the number of Aboriginal professionals working in the health-care field.</a:t>
            </a:r>
          </a:p>
          <a:p>
            <a:pPr marL="742950" lvl="1" indent="-285750">
              <a:buFont typeface="Courier New" panose="02070309020205020404" pitchFamily="49" charset="0"/>
              <a:buChar char="o"/>
            </a:pPr>
            <a:r>
              <a:rPr lang="en-US" sz="1200">
                <a:latin typeface="+mn-lt"/>
              </a:rPr>
              <a:t>ii. Ensure the retention of Aboriginal health-care providers in Aboriginal communities.</a:t>
            </a:r>
          </a:p>
          <a:p>
            <a:pPr marL="742950" lvl="1" indent="-285750">
              <a:buFont typeface="Courier New" panose="02070309020205020404" pitchFamily="49" charset="0"/>
              <a:buChar char="o"/>
            </a:pPr>
            <a:r>
              <a:rPr lang="en-US" sz="1200">
                <a:latin typeface="+mn-lt"/>
              </a:rPr>
              <a:t>iii. Provide cultural competency training for all health-care professionals</a:t>
            </a:r>
          </a:p>
          <a:p>
            <a:pPr marL="742950" lvl="1" indent="-285750">
              <a:buFont typeface="Courier New" panose="02070309020205020404" pitchFamily="49" charset="0"/>
              <a:buChar char="o"/>
            </a:pPr>
            <a:endParaRPr lang="en-US" sz="1400">
              <a:latin typeface="+mn-lt"/>
            </a:endParaRPr>
          </a:p>
        </p:txBody>
      </p:sp>
      <p:sp>
        <p:nvSpPr>
          <p:cNvPr id="13" name="TextBox 12">
            <a:extLst>
              <a:ext uri="{FF2B5EF4-FFF2-40B4-BE49-F238E27FC236}">
                <a16:creationId xmlns:a16="http://schemas.microsoft.com/office/drawing/2014/main" id="{FF4BC86B-7056-D136-E541-432BF6ABE5DD}"/>
              </a:ext>
            </a:extLst>
          </p:cNvPr>
          <p:cNvSpPr txBox="1"/>
          <p:nvPr/>
        </p:nvSpPr>
        <p:spPr>
          <a:xfrm>
            <a:off x="4846009" y="3390572"/>
            <a:ext cx="3978240" cy="1969770"/>
          </a:xfrm>
          <a:prstGeom prst="rect">
            <a:avLst/>
          </a:prstGeom>
          <a:noFill/>
        </p:spPr>
        <p:txBody>
          <a:bodyPr wrap="square" rtlCol="0">
            <a:spAutoFit/>
          </a:bodyPr>
          <a:lstStyle/>
          <a:p>
            <a:r>
              <a:rPr lang="en-US" sz="1200" b="1">
                <a:latin typeface="+mn-lt"/>
              </a:rPr>
              <a:t>24. </a:t>
            </a:r>
            <a:r>
              <a:rPr lang="en-US" sz="1200" b="0" i="0" u="none" strike="noStrike">
                <a:solidFill>
                  <a:srgbClr val="000000"/>
                </a:solidFill>
                <a:effectLst/>
                <a:latin typeface="+mn-lt"/>
              </a:rPr>
              <a:t>We call upon medical and nursing schools in Canada</a:t>
            </a:r>
            <a:r>
              <a:rPr lang="en-US" sz="1200" b="0" i="0" u="none" strike="noStrike">
                <a:effectLst/>
                <a:latin typeface="+mn-lt"/>
              </a:rPr>
              <a:t>​ </a:t>
            </a:r>
            <a:r>
              <a:rPr lang="en-US" sz="1200" b="0" i="0" u="none" strike="noStrike">
                <a:solidFill>
                  <a:srgbClr val="000000"/>
                </a:solidFill>
                <a:effectLst/>
                <a:latin typeface="+mn-lt"/>
              </a:rPr>
              <a:t>to require all students to take a course dealing with Aboriginal health issues, including the history and legacy of residential schools, the </a:t>
            </a:r>
            <a:r>
              <a:rPr lang="en-US" sz="1200" b="0" i="1" u="none" strike="noStrike">
                <a:solidFill>
                  <a:srgbClr val="000000"/>
                </a:solidFill>
                <a:effectLst/>
                <a:latin typeface="+mn-lt"/>
              </a:rPr>
              <a:t>United Nations Declaration on the Rights of Indigenous Peoples</a:t>
            </a:r>
            <a:r>
              <a:rPr lang="en-US" sz="1200" b="0" i="0" u="none" strike="noStrike">
                <a:solidFill>
                  <a:srgbClr val="000000"/>
                </a:solidFill>
                <a:effectLst/>
                <a:latin typeface="+mn-lt"/>
              </a:rPr>
              <a:t>, Treaties and Aboriginal rights, and Indigenous teachings and practices. This will require skills-based training in intercultural competency, conflict resolution, human rights, and anti-racism.</a:t>
            </a:r>
            <a:endParaRPr lang="en-US" sz="1200">
              <a:latin typeface="+mn-lt"/>
            </a:endParaRPr>
          </a:p>
          <a:p>
            <a:pPr marL="742950" lvl="1" indent="-285750">
              <a:buFont typeface="Courier New" panose="02070309020205020404" pitchFamily="49" charset="0"/>
              <a:buChar char="o"/>
            </a:pPr>
            <a:endParaRPr lang="en-US" sz="1400">
              <a:latin typeface="+mn-lt"/>
            </a:endParaRPr>
          </a:p>
        </p:txBody>
      </p:sp>
      <p:sp>
        <p:nvSpPr>
          <p:cNvPr id="15" name="TextBox 14">
            <a:extLst>
              <a:ext uri="{FF2B5EF4-FFF2-40B4-BE49-F238E27FC236}">
                <a16:creationId xmlns:a16="http://schemas.microsoft.com/office/drawing/2014/main" id="{F9E03822-77A5-D857-A7B5-6FB14EA55F17}"/>
              </a:ext>
            </a:extLst>
          </p:cNvPr>
          <p:cNvSpPr txBox="1"/>
          <p:nvPr/>
        </p:nvSpPr>
        <p:spPr>
          <a:xfrm>
            <a:off x="4694089" y="972017"/>
            <a:ext cx="4215834" cy="584775"/>
          </a:xfrm>
          <a:prstGeom prst="rect">
            <a:avLst/>
          </a:prstGeom>
          <a:noFill/>
        </p:spPr>
        <p:txBody>
          <a:bodyPr wrap="square">
            <a:spAutoFit/>
          </a:bodyPr>
          <a:lstStyle/>
          <a:p>
            <a:r>
              <a:rPr lang="en-US" sz="1600" b="1" i="0" u="none" strike="noStrike">
                <a:solidFill>
                  <a:srgbClr val="000000"/>
                </a:solidFill>
                <a:effectLst/>
                <a:latin typeface="Aptos" panose="020B0004020202020204" pitchFamily="34" charset="0"/>
              </a:rPr>
              <a:t>Truth and Reconciliation Calls to Action 23 and 24 (TRC, 2015) </a:t>
            </a:r>
            <a:endParaRPr lang="en-US" sz="1600"/>
          </a:p>
        </p:txBody>
      </p:sp>
      <p:sp>
        <p:nvSpPr>
          <p:cNvPr id="4" name="TextBox 3">
            <a:extLst>
              <a:ext uri="{FF2B5EF4-FFF2-40B4-BE49-F238E27FC236}">
                <a16:creationId xmlns:a16="http://schemas.microsoft.com/office/drawing/2014/main" id="{09CEBE95-E86F-98CA-46CA-135E24800F39}"/>
              </a:ext>
            </a:extLst>
          </p:cNvPr>
          <p:cNvSpPr txBox="1"/>
          <p:nvPr/>
        </p:nvSpPr>
        <p:spPr>
          <a:xfrm>
            <a:off x="543023" y="1725016"/>
            <a:ext cx="4146261" cy="3293209"/>
          </a:xfrm>
          <a:prstGeom prst="rect">
            <a:avLst/>
          </a:prstGeom>
          <a:noFill/>
        </p:spPr>
        <p:txBody>
          <a:bodyPr wrap="square">
            <a:spAutoFit/>
          </a:bodyPr>
          <a:lstStyle/>
          <a:p>
            <a:pPr marL="342900" indent="-342900" algn="l" rtl="0" fontAlgn="base">
              <a:spcAft>
                <a:spcPts val="60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Many of the Calls to Action, including 23 and 24, have yet to be fully addressed and implemented. </a:t>
            </a:r>
            <a:r>
              <a:rPr lang="en-US" sz="1800" b="0" i="0" u="none" strike="noStrike">
                <a:solidFill>
                  <a:srgbClr val="000000"/>
                </a:solidFill>
                <a:effectLst/>
                <a:latin typeface="Arial" panose="020B0604020202020204" pitchFamily="34" charset="0"/>
              </a:rPr>
              <a:t>​</a:t>
            </a:r>
          </a:p>
          <a:p>
            <a:pPr marL="342900" indent="-342900" algn="l" rtl="0" fontAlgn="base">
              <a:spcAft>
                <a:spcPts val="60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There continues to be an underrepresentation of Indigenous people in health care and leadership roles.</a:t>
            </a:r>
            <a:r>
              <a:rPr lang="en-US" sz="1800" b="0" i="0" u="none" strike="noStrike">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CA" sz="1800" b="0" i="0" u="none" strike="noStrike">
                <a:solidFill>
                  <a:srgbClr val="000000"/>
                </a:solidFill>
                <a:effectLst/>
                <a:latin typeface="Arial" panose="020B0604020202020204" pitchFamily="34" charset="0"/>
              </a:rPr>
              <a:t>Gaps persist in Indigenous health and cultural safety education in health professions training programs.</a:t>
            </a:r>
            <a:endParaRPr lang="en-US" sz="18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2535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D0C6-2414-908E-1D50-43F812B98DA0}"/>
              </a:ext>
            </a:extLst>
          </p:cNvPr>
          <p:cNvSpPr>
            <a:spLocks noGrp="1"/>
          </p:cNvSpPr>
          <p:nvPr>
            <p:ph type="title"/>
          </p:nvPr>
        </p:nvSpPr>
        <p:spPr>
          <a:xfrm>
            <a:off x="412750" y="692696"/>
            <a:ext cx="8335714" cy="864096"/>
          </a:xfrm>
        </p:spPr>
        <p:txBody>
          <a:bodyPr/>
          <a:lstStyle/>
          <a:p>
            <a:r>
              <a:rPr lang="en-US"/>
              <a:t>Methodology: Participatory Action Framework</a:t>
            </a:r>
          </a:p>
        </p:txBody>
      </p:sp>
      <p:sp>
        <p:nvSpPr>
          <p:cNvPr id="3" name="Content Placeholder 2">
            <a:extLst>
              <a:ext uri="{FF2B5EF4-FFF2-40B4-BE49-F238E27FC236}">
                <a16:creationId xmlns:a16="http://schemas.microsoft.com/office/drawing/2014/main" id="{B2270933-53A1-5751-2C40-E267293EF7D0}"/>
              </a:ext>
            </a:extLst>
          </p:cNvPr>
          <p:cNvSpPr>
            <a:spLocks noGrp="1"/>
          </p:cNvSpPr>
          <p:nvPr>
            <p:ph idx="1"/>
          </p:nvPr>
        </p:nvSpPr>
        <p:spPr/>
        <p:txBody>
          <a:bodyPr/>
          <a:lstStyle/>
          <a:p>
            <a:r>
              <a:rPr lang="en-CA" b="1" i="0" u="none" strike="noStrike" dirty="0">
                <a:solidFill>
                  <a:srgbClr val="000000"/>
                </a:solidFill>
                <a:effectLst/>
                <a:ea typeface="ＭＳ Ｐゴシック"/>
              </a:rPr>
              <a:t>Participatory Action Framework </a:t>
            </a:r>
            <a:r>
              <a:rPr lang="en-CA" b="0" i="0" u="none" strike="noStrike" dirty="0">
                <a:solidFill>
                  <a:srgbClr val="000000"/>
                </a:solidFill>
                <a:effectLst/>
                <a:ea typeface="ＭＳ Ｐゴシック"/>
              </a:rPr>
              <a:t>is a collaborative approach in which members of community are equal partners in identifying needs and priorities, co-designing solutions, and evaluating processes and outcomes (Baum et al., 2008).</a:t>
            </a:r>
          </a:p>
          <a:p>
            <a:pPr>
              <a:buFont typeface="Courier New" panose="02070309020205020404" pitchFamily="49" charset="0"/>
              <a:buChar char="o"/>
            </a:pPr>
            <a:r>
              <a:rPr lang="en-CA">
                <a:solidFill>
                  <a:srgbClr val="000000"/>
                </a:solidFill>
              </a:rPr>
              <a:t>In the context of Indigenous health curriculum development, this means that:</a:t>
            </a:r>
          </a:p>
          <a:p>
            <a:pPr lvl="1">
              <a:buFont typeface="Courier New" panose="02070309020205020404" pitchFamily="49" charset="0"/>
              <a:buChar char="o"/>
            </a:pPr>
            <a:r>
              <a:rPr lang="en-CA">
                <a:solidFill>
                  <a:srgbClr val="000000"/>
                </a:solidFill>
                <a:latin typeface="+mn-lt"/>
                <a:ea typeface="ＭＳ Ｐゴシック"/>
              </a:rPr>
              <a:t>Respect for Indigenous engagement principles </a:t>
            </a:r>
            <a:r>
              <a:rPr lang="en-CA">
                <a:solidFill>
                  <a:srgbClr val="000000"/>
                </a:solidFill>
                <a:latin typeface="+mn-lt"/>
                <a:ea typeface="ＭＳ Ｐゴシック"/>
                <a:cs typeface="Arial"/>
              </a:rPr>
              <a:t>(Kirkness &amp; Barnhardt, 2001)</a:t>
            </a:r>
            <a:r>
              <a:rPr lang="en-US" dirty="0">
                <a:solidFill>
                  <a:srgbClr val="000000"/>
                </a:solidFill>
                <a:latin typeface="+mn-lt"/>
                <a:ea typeface="ＭＳ Ｐゴシック"/>
                <a:cs typeface="Arial"/>
              </a:rPr>
              <a:t> </a:t>
            </a:r>
            <a:endParaRPr lang="en-CA" dirty="0">
              <a:solidFill>
                <a:srgbClr val="000000"/>
              </a:solidFill>
              <a:latin typeface="+mn-lt"/>
              <a:ea typeface="ＭＳ Ｐゴシック"/>
              <a:cs typeface="Arial"/>
            </a:endParaRPr>
          </a:p>
          <a:p>
            <a:pPr lvl="1">
              <a:buFont typeface="Courier New" panose="02070309020205020404" pitchFamily="49" charset="0"/>
              <a:buChar char="o"/>
            </a:pPr>
            <a:r>
              <a:rPr lang="en-CA">
                <a:solidFill>
                  <a:srgbClr val="000000"/>
                </a:solidFill>
                <a:latin typeface="+mn-lt"/>
              </a:rPr>
              <a:t>Center Indigenous voices and perspectives</a:t>
            </a:r>
          </a:p>
          <a:p>
            <a:pPr lvl="1">
              <a:buFont typeface="Courier New" panose="02070309020205020404" pitchFamily="49" charset="0"/>
              <a:buChar char="o"/>
            </a:pPr>
            <a:r>
              <a:rPr lang="en-CA">
                <a:solidFill>
                  <a:srgbClr val="000000"/>
                </a:solidFill>
                <a:latin typeface="+mn-lt"/>
              </a:rPr>
              <a:t>Support and uplift Indigenous learners to engage in curriculum development and advocacy in Indigenous health</a:t>
            </a:r>
          </a:p>
          <a:p>
            <a:pPr lvl="1">
              <a:buFont typeface="Courier New"/>
              <a:buChar char="o"/>
            </a:pPr>
            <a:endParaRPr lang="en-CA">
              <a:solidFill>
                <a:srgbClr val="000000"/>
              </a:solidFill>
              <a:latin typeface="+mn-lt"/>
            </a:endParaRPr>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190480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77CF9-FA93-EFEC-30DE-2874D1520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91CC1-9BFF-4150-B96E-020E23F6439C}"/>
              </a:ext>
            </a:extLst>
          </p:cNvPr>
          <p:cNvSpPr>
            <a:spLocks noGrp="1"/>
          </p:cNvSpPr>
          <p:nvPr>
            <p:ph type="title"/>
          </p:nvPr>
        </p:nvSpPr>
        <p:spPr/>
        <p:txBody>
          <a:bodyPr/>
          <a:lstStyle/>
          <a:p>
            <a:r>
              <a:rPr lang="en-US"/>
              <a:t>Indigenous Engagement Principles</a:t>
            </a:r>
          </a:p>
        </p:txBody>
      </p:sp>
      <p:sp>
        <p:nvSpPr>
          <p:cNvPr id="3" name="Content Placeholder 2">
            <a:extLst>
              <a:ext uri="{FF2B5EF4-FFF2-40B4-BE49-F238E27FC236}">
                <a16:creationId xmlns:a16="http://schemas.microsoft.com/office/drawing/2014/main" id="{3BC48DB3-2E84-15E8-2D9F-66581725E686}"/>
              </a:ext>
            </a:extLst>
          </p:cNvPr>
          <p:cNvSpPr>
            <a:spLocks noGrp="1"/>
          </p:cNvSpPr>
          <p:nvPr>
            <p:ph idx="1"/>
          </p:nvPr>
        </p:nvSpPr>
        <p:spPr>
          <a:xfrm>
            <a:off x="395536" y="1700808"/>
            <a:ext cx="8062664" cy="3753544"/>
          </a:xfrm>
        </p:spPr>
        <p:txBody>
          <a:bodyPr/>
          <a:lstStyle/>
          <a:p>
            <a:pPr algn="l" rtl="0" fontAlgn="base">
              <a:buFont typeface="Arial" panose="020B0604020202020204" pitchFamily="34" charset="0"/>
              <a:buChar char="•"/>
            </a:pPr>
            <a:r>
              <a:rPr lang="en-CA" sz="1800" b="0" i="0" u="none" strike="noStrike">
                <a:solidFill>
                  <a:srgbClr val="000000"/>
                </a:solidFill>
                <a:effectLst/>
                <a:latin typeface="Arial" panose="020B0604020202020204" pitchFamily="34" charset="0"/>
              </a:rPr>
              <a:t>Respect for Indigenous engagement principles (4 R’s) (</a:t>
            </a:r>
            <a:r>
              <a:rPr lang="en-CA" sz="1800" b="0" i="0" u="none" strike="noStrike" err="1">
                <a:solidFill>
                  <a:srgbClr val="000000"/>
                </a:solidFill>
                <a:effectLst/>
                <a:latin typeface="Arial" panose="020B0604020202020204" pitchFamily="34" charset="0"/>
              </a:rPr>
              <a:t>Kirkness</a:t>
            </a:r>
            <a:r>
              <a:rPr lang="en-CA" sz="1800" b="0" i="0" u="none" strike="noStrike">
                <a:solidFill>
                  <a:srgbClr val="000000"/>
                </a:solidFill>
                <a:effectLst/>
                <a:latin typeface="Arial" panose="020B0604020202020204" pitchFamily="34" charset="0"/>
              </a:rPr>
              <a:t> &amp; Barnhardt, 2001)</a:t>
            </a:r>
            <a:r>
              <a:rPr lang="en-US" sz="1800" b="0" i="0" u="none" strike="noStrike">
                <a:solidFill>
                  <a:srgbClr val="000000"/>
                </a:solidFill>
                <a:effectLst/>
                <a:latin typeface="Arial" panose="020B0604020202020204" pitchFamily="34" charset="0"/>
              </a:rPr>
              <a:t>​</a:t>
            </a:r>
            <a:endParaRPr lang="en-CA" b="1">
              <a:solidFill>
                <a:srgbClr val="000000"/>
              </a:solidFill>
            </a:endParaRPr>
          </a:p>
          <a:p>
            <a:endParaRPr lang="en-US"/>
          </a:p>
        </p:txBody>
      </p:sp>
      <p:graphicFrame>
        <p:nvGraphicFramePr>
          <p:cNvPr id="4" name="Table 3">
            <a:extLst>
              <a:ext uri="{FF2B5EF4-FFF2-40B4-BE49-F238E27FC236}">
                <a16:creationId xmlns:a16="http://schemas.microsoft.com/office/drawing/2014/main" id="{85E3F294-8A89-938B-23DB-438D38AB7AF3}"/>
              </a:ext>
            </a:extLst>
          </p:cNvPr>
          <p:cNvGraphicFramePr>
            <a:graphicFrameLocks noGrp="1"/>
          </p:cNvGraphicFramePr>
          <p:nvPr>
            <p:extLst>
              <p:ext uri="{D42A27DB-BD31-4B8C-83A1-F6EECF244321}">
                <p14:modId xmlns:p14="http://schemas.microsoft.com/office/powerpoint/2010/main" val="1475466279"/>
              </p:ext>
            </p:extLst>
          </p:nvPr>
        </p:nvGraphicFramePr>
        <p:xfrm>
          <a:off x="685800" y="2434580"/>
          <a:ext cx="8062664" cy="3383280"/>
        </p:xfrm>
        <a:graphic>
          <a:graphicData uri="http://schemas.openxmlformats.org/drawingml/2006/table">
            <a:tbl>
              <a:tblPr>
                <a:tableStyleId>{9D7B26C5-4107-4FEC-AEDC-1716B250A1EF}</a:tableStyleId>
              </a:tblPr>
              <a:tblGrid>
                <a:gridCol w="2230016">
                  <a:extLst>
                    <a:ext uri="{9D8B030D-6E8A-4147-A177-3AD203B41FA5}">
                      <a16:colId xmlns:a16="http://schemas.microsoft.com/office/drawing/2014/main" val="2833380416"/>
                    </a:ext>
                  </a:extLst>
                </a:gridCol>
                <a:gridCol w="5832648">
                  <a:extLst>
                    <a:ext uri="{9D8B030D-6E8A-4147-A177-3AD203B41FA5}">
                      <a16:colId xmlns:a16="http://schemas.microsoft.com/office/drawing/2014/main" val="3239472274"/>
                    </a:ext>
                  </a:extLst>
                </a:gridCol>
              </a:tblGrid>
              <a:tr h="0">
                <a:tc>
                  <a:txBody>
                    <a:bodyPr/>
                    <a:lstStyle/>
                    <a:p>
                      <a:pPr rtl="0" fontAlgn="base"/>
                      <a:r>
                        <a:rPr lang="en-CA" sz="1600" b="1">
                          <a:effectLst/>
                        </a:rPr>
                        <a:t>Principle</a:t>
                      </a:r>
                      <a:endParaRPr lang="en-CA" sz="1600" b="1">
                        <a:effectLst/>
                        <a:latin typeface="Aptos" panose="020B0004020202020204" pitchFamily="34" charset="0"/>
                      </a:endParaRPr>
                    </a:p>
                  </a:txBody>
                  <a:tcPr anchor="ctr"/>
                </a:tc>
                <a:tc>
                  <a:txBody>
                    <a:bodyPr/>
                    <a:lstStyle/>
                    <a:p>
                      <a:pPr rtl="0" fontAlgn="base"/>
                      <a:r>
                        <a:rPr lang="en-CA" sz="1600" b="1">
                          <a:effectLst/>
                        </a:rPr>
                        <a:t>What it meant for us</a:t>
                      </a:r>
                      <a:endParaRPr lang="en-CA" sz="1600" b="1">
                        <a:effectLst/>
                        <a:latin typeface="Aptos" panose="020B0004020202020204" pitchFamily="34" charset="0"/>
                      </a:endParaRPr>
                    </a:p>
                  </a:txBody>
                  <a:tcPr anchor="ctr"/>
                </a:tc>
                <a:extLst>
                  <a:ext uri="{0D108BD9-81ED-4DB2-BD59-A6C34878D82A}">
                    <a16:rowId xmlns:a16="http://schemas.microsoft.com/office/drawing/2014/main" val="1253661887"/>
                  </a:ext>
                </a:extLst>
              </a:tr>
              <a:tr h="190892">
                <a:tc>
                  <a:txBody>
                    <a:bodyPr/>
                    <a:lstStyle/>
                    <a:p>
                      <a:pPr rtl="0" fontAlgn="base"/>
                      <a:r>
                        <a:rPr lang="en-CA" sz="1600" b="1">
                          <a:effectLst/>
                        </a:rPr>
                        <a:t>Respect</a:t>
                      </a:r>
                      <a:endParaRPr lang="en-CA" sz="1600">
                        <a:effectLst/>
                        <a:latin typeface="Aptos" panose="020B0004020202020204" pitchFamily="34" charset="0"/>
                      </a:endParaRPr>
                    </a:p>
                  </a:txBody>
                  <a:tcPr anchor="ctr"/>
                </a:tc>
                <a:tc>
                  <a:txBody>
                    <a:bodyPr/>
                    <a:lstStyle/>
                    <a:p>
                      <a:pPr rtl="0" fontAlgn="base"/>
                      <a:r>
                        <a:rPr lang="en-CA" sz="1600">
                          <a:effectLst/>
                        </a:rPr>
                        <a:t>Indigenous learners led working group, as well as curriculum development and implementation guided by existing tools developed by Indigenous health leaders and experts</a:t>
                      </a:r>
                      <a:endParaRPr lang="en-CA" sz="1600">
                        <a:effectLst/>
                        <a:latin typeface="Aptos" panose="020B0004020202020204" pitchFamily="34" charset="0"/>
                      </a:endParaRPr>
                    </a:p>
                  </a:txBody>
                  <a:tcPr anchor="ctr"/>
                </a:tc>
                <a:extLst>
                  <a:ext uri="{0D108BD9-81ED-4DB2-BD59-A6C34878D82A}">
                    <a16:rowId xmlns:a16="http://schemas.microsoft.com/office/drawing/2014/main" val="3226189609"/>
                  </a:ext>
                </a:extLst>
              </a:tr>
              <a:tr h="0">
                <a:tc>
                  <a:txBody>
                    <a:bodyPr/>
                    <a:lstStyle/>
                    <a:p>
                      <a:pPr rtl="0" fontAlgn="base"/>
                      <a:r>
                        <a:rPr lang="en-CA" sz="1600" b="1">
                          <a:effectLst/>
                        </a:rPr>
                        <a:t>Reciprocity</a:t>
                      </a:r>
                      <a:endParaRPr lang="en-CA" sz="1600">
                        <a:effectLst/>
                        <a:latin typeface="Aptos" panose="020B0004020202020204" pitchFamily="34" charset="0"/>
                      </a:endParaRPr>
                    </a:p>
                  </a:txBody>
                  <a:tcPr anchor="ctr"/>
                </a:tc>
                <a:tc>
                  <a:txBody>
                    <a:bodyPr/>
                    <a:lstStyle/>
                    <a:p>
                      <a:pPr rtl="0" fontAlgn="base"/>
                      <a:r>
                        <a:rPr lang="en-CA" sz="1600">
                          <a:effectLst/>
                        </a:rPr>
                        <a:t>Summer studentship model ensured Indigenous students were compensated. Relationship-building and mentorship imbedded in the process</a:t>
                      </a:r>
                      <a:endParaRPr lang="en-CA" sz="1600">
                        <a:effectLst/>
                        <a:latin typeface="Aptos" panose="020B0004020202020204" pitchFamily="34" charset="0"/>
                      </a:endParaRPr>
                    </a:p>
                  </a:txBody>
                  <a:tcPr anchor="ctr"/>
                </a:tc>
                <a:extLst>
                  <a:ext uri="{0D108BD9-81ED-4DB2-BD59-A6C34878D82A}">
                    <a16:rowId xmlns:a16="http://schemas.microsoft.com/office/drawing/2014/main" val="3359773938"/>
                  </a:ext>
                </a:extLst>
              </a:tr>
              <a:tr h="0">
                <a:tc>
                  <a:txBody>
                    <a:bodyPr/>
                    <a:lstStyle/>
                    <a:p>
                      <a:pPr rtl="0" fontAlgn="base"/>
                      <a:r>
                        <a:rPr lang="en-CA" sz="1600" b="1">
                          <a:effectLst/>
                        </a:rPr>
                        <a:t>Relevance</a:t>
                      </a:r>
                      <a:endParaRPr lang="en-CA" sz="1600">
                        <a:effectLst/>
                        <a:latin typeface="Aptos" panose="020B0004020202020204" pitchFamily="34" charset="0"/>
                      </a:endParaRPr>
                    </a:p>
                  </a:txBody>
                  <a:tcPr anchor="ctr"/>
                </a:tc>
                <a:tc>
                  <a:txBody>
                    <a:bodyPr/>
                    <a:lstStyle/>
                    <a:p>
                      <a:pPr rtl="0" fontAlgn="base"/>
                      <a:r>
                        <a:rPr lang="en-CA" sz="1600">
                          <a:effectLst/>
                        </a:rPr>
                        <a:t>Curriculum reflect First Nations, Métis, and Inuit realities and experiences</a:t>
                      </a:r>
                      <a:endParaRPr lang="en-CA" sz="1600">
                        <a:effectLst/>
                        <a:latin typeface="Aptos" panose="020B0004020202020204" pitchFamily="34" charset="0"/>
                      </a:endParaRPr>
                    </a:p>
                  </a:txBody>
                  <a:tcPr anchor="ctr"/>
                </a:tc>
                <a:extLst>
                  <a:ext uri="{0D108BD9-81ED-4DB2-BD59-A6C34878D82A}">
                    <a16:rowId xmlns:a16="http://schemas.microsoft.com/office/drawing/2014/main" val="2128236026"/>
                  </a:ext>
                </a:extLst>
              </a:tr>
              <a:tr h="0">
                <a:tc>
                  <a:txBody>
                    <a:bodyPr/>
                    <a:lstStyle/>
                    <a:p>
                      <a:pPr rtl="0" fontAlgn="base"/>
                      <a:r>
                        <a:rPr lang="en-CA" sz="1600" b="1">
                          <a:effectLst/>
                        </a:rPr>
                        <a:t>Responsibility</a:t>
                      </a:r>
                      <a:endParaRPr lang="en-CA" sz="1600">
                        <a:effectLst/>
                        <a:latin typeface="Aptos" panose="020B0004020202020204" pitchFamily="34" charset="0"/>
                      </a:endParaRPr>
                    </a:p>
                  </a:txBody>
                  <a:tcPr anchor="ctr"/>
                </a:tc>
                <a:tc>
                  <a:txBody>
                    <a:bodyPr/>
                    <a:lstStyle/>
                    <a:p>
                      <a:pPr rtl="0" fontAlgn="base"/>
                      <a:r>
                        <a:rPr lang="en-CA" sz="1600">
                          <a:effectLst/>
                        </a:rPr>
                        <a:t>Address TRC Calls to Action; Collaborate with Indigenous Medical Learner’s Association (IMLA) at uOttawa; connect and debrief with Indigenous community members and educators</a:t>
                      </a:r>
                      <a:endParaRPr lang="en-CA" sz="1600">
                        <a:effectLst/>
                        <a:latin typeface="Aptos" panose="020B0004020202020204" pitchFamily="34" charset="0"/>
                      </a:endParaRPr>
                    </a:p>
                  </a:txBody>
                  <a:tcPr anchor="ctr"/>
                </a:tc>
                <a:extLst>
                  <a:ext uri="{0D108BD9-81ED-4DB2-BD59-A6C34878D82A}">
                    <a16:rowId xmlns:a16="http://schemas.microsoft.com/office/drawing/2014/main" val="1251570528"/>
                  </a:ext>
                </a:extLst>
              </a:tr>
            </a:tbl>
          </a:graphicData>
        </a:graphic>
      </p:graphicFrame>
    </p:spTree>
    <p:extLst>
      <p:ext uri="{BB962C8B-B14F-4D97-AF65-F5344CB8AC3E}">
        <p14:creationId xmlns:p14="http://schemas.microsoft.com/office/powerpoint/2010/main" val="272181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DB92-895B-6076-32BE-B9705EBB5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A8BB8-C184-37C8-89E7-0CD948A4438A}"/>
              </a:ext>
            </a:extLst>
          </p:cNvPr>
          <p:cNvSpPr>
            <a:spLocks noGrp="1"/>
          </p:cNvSpPr>
          <p:nvPr>
            <p:ph type="title"/>
          </p:nvPr>
        </p:nvSpPr>
        <p:spPr/>
        <p:txBody>
          <a:bodyPr/>
          <a:lstStyle/>
          <a:p>
            <a:r>
              <a:rPr lang="en-US"/>
              <a:t>Methods</a:t>
            </a:r>
          </a:p>
        </p:txBody>
      </p:sp>
      <p:graphicFrame>
        <p:nvGraphicFramePr>
          <p:cNvPr id="4" name="Content Placeholder 3">
            <a:extLst>
              <a:ext uri="{FF2B5EF4-FFF2-40B4-BE49-F238E27FC236}">
                <a16:creationId xmlns:a16="http://schemas.microsoft.com/office/drawing/2014/main" id="{A713E5D0-DD97-074A-C208-04FC655F1AC3}"/>
              </a:ext>
            </a:extLst>
          </p:cNvPr>
          <p:cNvGraphicFramePr>
            <a:graphicFrameLocks noGrp="1"/>
          </p:cNvGraphicFramePr>
          <p:nvPr>
            <p:ph idx="1"/>
            <p:extLst>
              <p:ext uri="{D42A27DB-BD31-4B8C-83A1-F6EECF244321}">
                <p14:modId xmlns:p14="http://schemas.microsoft.com/office/powerpoint/2010/main" val="2007155946"/>
              </p:ext>
            </p:extLst>
          </p:nvPr>
        </p:nvGraphicFramePr>
        <p:xfrm>
          <a:off x="395288" y="1700213"/>
          <a:ext cx="7772400" cy="375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896D06D-98A5-CB29-406C-94ECB13DE04D}"/>
              </a:ext>
            </a:extLst>
          </p:cNvPr>
          <p:cNvSpPr txBox="1"/>
          <p:nvPr/>
        </p:nvSpPr>
        <p:spPr>
          <a:xfrm>
            <a:off x="3291954" y="3577431"/>
            <a:ext cx="2016224" cy="461665"/>
          </a:xfrm>
          <a:prstGeom prst="rect">
            <a:avLst/>
          </a:prstGeom>
          <a:noFill/>
        </p:spPr>
        <p:txBody>
          <a:bodyPr wrap="square" rtlCol="0">
            <a:spAutoFit/>
          </a:bodyPr>
          <a:lstStyle/>
          <a:p>
            <a:r>
              <a:rPr lang="en-US" b="1">
                <a:latin typeface="+mn-lt"/>
              </a:rPr>
              <a:t>Engagement</a:t>
            </a:r>
          </a:p>
        </p:txBody>
      </p:sp>
    </p:spTree>
    <p:extLst>
      <p:ext uri="{BB962C8B-B14F-4D97-AF65-F5344CB8AC3E}">
        <p14:creationId xmlns:p14="http://schemas.microsoft.com/office/powerpoint/2010/main" val="372353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8BD3-81F1-E50F-AF29-C65787FC2A65}"/>
              </a:ext>
            </a:extLst>
          </p:cNvPr>
          <p:cNvSpPr>
            <a:spLocks noGrp="1"/>
          </p:cNvSpPr>
          <p:nvPr>
            <p:ph type="title"/>
          </p:nvPr>
        </p:nvSpPr>
        <p:spPr/>
        <p:txBody>
          <a:bodyPr/>
          <a:lstStyle/>
          <a:p>
            <a:r>
              <a:rPr lang="en-US">
                <a:ea typeface="ＭＳ Ｐゴシック"/>
              </a:rPr>
              <a:t>Initiation and Engagement</a:t>
            </a:r>
          </a:p>
        </p:txBody>
      </p:sp>
      <p:sp>
        <p:nvSpPr>
          <p:cNvPr id="3" name="Content Placeholder 2">
            <a:extLst>
              <a:ext uri="{FF2B5EF4-FFF2-40B4-BE49-F238E27FC236}">
                <a16:creationId xmlns:a16="http://schemas.microsoft.com/office/drawing/2014/main" id="{735C9F7D-1454-53A4-38CF-FF9D3228E6D0}"/>
              </a:ext>
            </a:extLst>
          </p:cNvPr>
          <p:cNvSpPr>
            <a:spLocks noGrp="1"/>
          </p:cNvSpPr>
          <p:nvPr>
            <p:ph idx="1"/>
          </p:nvPr>
        </p:nvSpPr>
        <p:spPr/>
        <p:txBody>
          <a:bodyPr/>
          <a:lstStyle/>
          <a:p>
            <a:r>
              <a:rPr lang="en-US"/>
              <a:t>Indigenous Curriculum Working Group launched May 2025</a:t>
            </a:r>
          </a:p>
          <a:p>
            <a:r>
              <a:rPr lang="en-US"/>
              <a:t>Identify goals, priorities, and terms of reference</a:t>
            </a:r>
          </a:p>
          <a:p>
            <a:r>
              <a:rPr lang="en-US"/>
              <a:t>Engagement with learners through a student-led approach</a:t>
            </a:r>
          </a:p>
          <a:p>
            <a:r>
              <a:rPr lang="en-US"/>
              <a:t>Outreach to community partners</a:t>
            </a:r>
          </a:p>
        </p:txBody>
      </p:sp>
    </p:spTree>
    <p:extLst>
      <p:ext uri="{BB962C8B-B14F-4D97-AF65-F5344CB8AC3E}">
        <p14:creationId xmlns:p14="http://schemas.microsoft.com/office/powerpoint/2010/main" val="226362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948F-DA4C-F13B-7EFD-9A57EFB35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1C340-4A6B-87E0-90A3-9703BF2550B3}"/>
              </a:ext>
            </a:extLst>
          </p:cNvPr>
          <p:cNvSpPr>
            <a:spLocks noGrp="1"/>
          </p:cNvSpPr>
          <p:nvPr>
            <p:ph type="title"/>
          </p:nvPr>
        </p:nvSpPr>
        <p:spPr>
          <a:xfrm>
            <a:off x="685800" y="596400"/>
            <a:ext cx="6553200" cy="914400"/>
          </a:xfrm>
        </p:spPr>
        <p:txBody>
          <a:bodyPr/>
          <a:lstStyle/>
          <a:p>
            <a:r>
              <a:rPr lang="en-US"/>
              <a:t>Goals</a:t>
            </a:r>
          </a:p>
        </p:txBody>
      </p:sp>
      <p:sp>
        <p:nvSpPr>
          <p:cNvPr id="11" name="Rectangle 10">
            <a:extLst>
              <a:ext uri="{FF2B5EF4-FFF2-40B4-BE49-F238E27FC236}">
                <a16:creationId xmlns:a16="http://schemas.microsoft.com/office/drawing/2014/main" id="{6D27AEF3-BDF4-98FC-4369-378C6743867E}"/>
              </a:ext>
            </a:extLst>
          </p:cNvPr>
          <p:cNvSpPr/>
          <p:nvPr/>
        </p:nvSpPr>
        <p:spPr bwMode="auto">
          <a:xfrm>
            <a:off x="685800" y="2564903"/>
            <a:ext cx="8102726" cy="3239497"/>
          </a:xfrm>
          <a:prstGeom prst="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5" name="TextBox 14">
            <a:extLst>
              <a:ext uri="{FF2B5EF4-FFF2-40B4-BE49-F238E27FC236}">
                <a16:creationId xmlns:a16="http://schemas.microsoft.com/office/drawing/2014/main" id="{56BEC795-E653-20BD-027C-0DCD378FC873}"/>
              </a:ext>
            </a:extLst>
          </p:cNvPr>
          <p:cNvSpPr txBox="1"/>
          <p:nvPr/>
        </p:nvSpPr>
        <p:spPr>
          <a:xfrm>
            <a:off x="685801" y="1391542"/>
            <a:ext cx="8102726" cy="1077218"/>
          </a:xfrm>
          <a:prstGeom prst="rect">
            <a:avLst/>
          </a:prstGeom>
          <a:noFill/>
        </p:spPr>
        <p:txBody>
          <a:bodyPr wrap="square">
            <a:spAutoFit/>
          </a:bodyPr>
          <a:lstStyle/>
          <a:p>
            <a:pPr marL="285750" indent="-285750">
              <a:buFont typeface="Arial" panose="020B0604020202020204" pitchFamily="34" charset="0"/>
              <a:buChar char="•"/>
            </a:pPr>
            <a:r>
              <a:rPr lang="en-CA" sz="1600" b="0" i="0" u="none" strike="noStrike">
                <a:solidFill>
                  <a:srgbClr val="000000"/>
                </a:solidFill>
                <a:effectLst/>
                <a:latin typeface="Arial" panose="020B0604020202020204" pitchFamily="34" charset="0"/>
              </a:rPr>
              <a:t>Building on the direction of the Undergraduate Medical Education Indigenous Program and the Centre for Indigenous Health Research and Education at the University of Ottawa’s Faculty of Medicine, the </a:t>
            </a:r>
            <a:r>
              <a:rPr lang="en-CA" sz="1600" b="1" i="0" u="none" strike="noStrike">
                <a:solidFill>
                  <a:srgbClr val="000000"/>
                </a:solidFill>
                <a:effectLst/>
                <a:latin typeface="Arial" panose="020B0604020202020204" pitchFamily="34" charset="0"/>
              </a:rPr>
              <a:t>goals of the Indigenous Health Summer Studentship were:</a:t>
            </a:r>
            <a:endParaRPr lang="en-US" sz="1800" b="1"/>
          </a:p>
        </p:txBody>
      </p:sp>
      <p:sp>
        <p:nvSpPr>
          <p:cNvPr id="3" name="TextBox 2">
            <a:extLst>
              <a:ext uri="{FF2B5EF4-FFF2-40B4-BE49-F238E27FC236}">
                <a16:creationId xmlns:a16="http://schemas.microsoft.com/office/drawing/2014/main" id="{C785D819-E13E-ECC0-02B2-AE1FF274FF37}"/>
              </a:ext>
            </a:extLst>
          </p:cNvPr>
          <p:cNvSpPr txBox="1"/>
          <p:nvPr/>
        </p:nvSpPr>
        <p:spPr>
          <a:xfrm>
            <a:off x="952356" y="2661157"/>
            <a:ext cx="7569613" cy="3046988"/>
          </a:xfrm>
          <a:prstGeom prst="rect">
            <a:avLst/>
          </a:prstGeom>
          <a:noFill/>
        </p:spPr>
        <p:txBody>
          <a:bodyPr wrap="square">
            <a:spAutoFit/>
          </a:bodyPr>
          <a:lstStyle/>
          <a:p>
            <a:pPr marL="342900" indent="-342900" algn="l" rtl="0" fontAlgn="base">
              <a:buFont typeface="+mj-lt"/>
              <a:buAutoNum type="arabicPeriod"/>
            </a:pPr>
            <a:r>
              <a:rPr lang="en-CA" sz="1600" b="0" i="0" u="none" strike="noStrike">
                <a:solidFill>
                  <a:srgbClr val="000000"/>
                </a:solidFill>
                <a:effectLst/>
                <a:latin typeface="Arial" panose="020B0604020202020204" pitchFamily="34" charset="0"/>
              </a:rPr>
              <a:t>Respond to Truth and Reconciliation Commission Calls to Action and integrate Indigenous learning goals including Indigenous determinants of health, the history and ongoing legacy of colonialism, and the principles of Indigenous cultural safety, anti-racism, trauma- and violence-informed approaches into medical education</a:t>
            </a:r>
            <a:r>
              <a:rPr lang="en-US" sz="1600" b="0" i="0" u="none" strike="noStrike">
                <a:solidFill>
                  <a:srgbClr val="000000"/>
                </a:solidFill>
                <a:effectLst/>
                <a:latin typeface="Arial" panose="020B0604020202020204" pitchFamily="34" charset="0"/>
              </a:rPr>
              <a:t>​.</a:t>
            </a:r>
            <a:endParaRPr lang="en-US" sz="1200" b="0" i="0" u="none" strike="noStrike">
              <a:solidFill>
                <a:srgbClr val="000000"/>
              </a:solidFill>
              <a:effectLst/>
              <a:latin typeface="Arial" panose="020B0604020202020204" pitchFamily="34" charset="0"/>
            </a:endParaRPr>
          </a:p>
          <a:p>
            <a:pPr marL="342900" indent="-342900" algn="l" rtl="0" fontAlgn="base">
              <a:buFont typeface="+mj-lt"/>
              <a:buAutoNum type="arabicPeriod"/>
            </a:pPr>
            <a:r>
              <a:rPr lang="en-CA" sz="1600" b="0" i="0" u="none" strike="noStrike">
                <a:solidFill>
                  <a:srgbClr val="000000"/>
                </a:solidFill>
                <a:effectLst/>
                <a:latin typeface="Arial" panose="020B0604020202020204" pitchFamily="34" charset="0"/>
              </a:rPr>
              <a:t>Ensure that Indigenous health education is reflective of lived and distinct realities of First Nations, Inuit, and </a:t>
            </a:r>
            <a:r>
              <a:rPr lang="en-US" sz="1600" b="0" i="0" u="none" strike="noStrike">
                <a:solidFill>
                  <a:srgbClr val="000000"/>
                </a:solidFill>
                <a:effectLst/>
                <a:latin typeface="Arial" panose="020B0604020202020204" pitchFamily="34" charset="0"/>
              </a:rPr>
              <a:t>Métis people in the National Capital Region surrounding areas and beyond to better serve and meet the needs of Indigenous Peoples. ​</a:t>
            </a:r>
            <a:endParaRPr lang="en-US" sz="1200" b="0" i="0" u="none" strike="noStrike">
              <a:solidFill>
                <a:srgbClr val="000000"/>
              </a:solidFill>
              <a:effectLst/>
              <a:latin typeface="Arial" panose="020B0604020202020204" pitchFamily="34" charset="0"/>
            </a:endParaRPr>
          </a:p>
          <a:p>
            <a:pPr marL="342900" indent="-342900" algn="l" rtl="0" fontAlgn="base">
              <a:buFont typeface="+mj-lt"/>
              <a:buAutoNum type="arabicPeriod"/>
            </a:pPr>
            <a:r>
              <a:rPr lang="en-US" sz="1600" b="0" i="0" u="none" strike="noStrike">
                <a:solidFill>
                  <a:srgbClr val="000000"/>
                </a:solidFill>
                <a:effectLst/>
                <a:latin typeface="Arial" panose="020B0604020202020204" pitchFamily="34" charset="0"/>
              </a:rPr>
              <a:t>Ensures that Indigenous health is reflective of lived and distinct realities of First Nations, Inuit, and Métis leaders and community members respecting the principles of Indigenous community engagement. </a:t>
            </a:r>
            <a:endParaRPr lang="en-CA" sz="12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7333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3F276D2-6746-CAC0-60FE-EBD7F8831B4C}"/>
              </a:ext>
            </a:extLst>
          </p:cNvPr>
          <p:cNvSpPr/>
          <p:nvPr/>
        </p:nvSpPr>
        <p:spPr>
          <a:xfrm>
            <a:off x="3765525" y="1359312"/>
            <a:ext cx="5253020" cy="4158313"/>
          </a:xfrm>
          <a:prstGeom prst="rect">
            <a:avLst/>
          </a:prstGeom>
          <a:solidFill>
            <a:srgbClr val="F2F2F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Freeform 4"/>
          <p:cNvSpPr/>
          <p:nvPr/>
        </p:nvSpPr>
        <p:spPr>
          <a:xfrm>
            <a:off x="3852949" y="1785177"/>
            <a:ext cx="610605" cy="60634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0000"/>
          </a:solidFill>
        </p:spPr>
        <p:txBody>
          <a:bodyPr/>
          <a:lstStyle/>
          <a:p>
            <a:endParaRPr lang="en-US" sz="1200">
              <a:solidFill>
                <a:srgbClr val="8F001A"/>
              </a:solidFill>
              <a:latin typeface="Aptos"/>
            </a:endParaRPr>
          </a:p>
        </p:txBody>
      </p:sp>
      <p:sp>
        <p:nvSpPr>
          <p:cNvPr id="7" name="Freeform 7"/>
          <p:cNvSpPr/>
          <p:nvPr/>
        </p:nvSpPr>
        <p:spPr>
          <a:xfrm>
            <a:off x="3853732" y="3195023"/>
            <a:ext cx="603837" cy="6397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0000"/>
          </a:solidFill>
        </p:spPr>
        <p:txBody>
          <a:bodyPr/>
          <a:lstStyle/>
          <a:p>
            <a:endParaRPr lang="en-US" sz="1200">
              <a:latin typeface="Aptos"/>
            </a:endParaRPr>
          </a:p>
        </p:txBody>
      </p:sp>
      <p:sp>
        <p:nvSpPr>
          <p:cNvPr id="10" name="Freeform 10"/>
          <p:cNvSpPr/>
          <p:nvPr/>
        </p:nvSpPr>
        <p:spPr>
          <a:xfrm>
            <a:off x="3856615" y="4553551"/>
            <a:ext cx="603837" cy="60383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0000"/>
          </a:solidFill>
        </p:spPr>
        <p:txBody>
          <a:bodyPr/>
          <a:lstStyle/>
          <a:p>
            <a:endParaRPr lang="en-US" sz="1200">
              <a:solidFill>
                <a:srgbClr val="8F001A"/>
              </a:solidFill>
              <a:latin typeface="Aptos"/>
            </a:endParaRPr>
          </a:p>
        </p:txBody>
      </p:sp>
      <p:sp>
        <p:nvSpPr>
          <p:cNvPr id="12" name="Freeform 12"/>
          <p:cNvSpPr/>
          <p:nvPr/>
        </p:nvSpPr>
        <p:spPr>
          <a:xfrm>
            <a:off x="3999843" y="1893090"/>
            <a:ext cx="326213" cy="356135"/>
          </a:xfrm>
          <a:custGeom>
            <a:avLst/>
            <a:gdLst/>
            <a:ahLst/>
            <a:cxnLst/>
            <a:rect l="l" t="t" r="r" b="b"/>
            <a:pathLst>
              <a:path w="855889" h="855889">
                <a:moveTo>
                  <a:pt x="0" y="0"/>
                </a:moveTo>
                <a:lnTo>
                  <a:pt x="855890" y="0"/>
                </a:lnTo>
                <a:lnTo>
                  <a:pt x="855890" y="855889"/>
                </a:lnTo>
                <a:lnTo>
                  <a:pt x="0" y="855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latin typeface="Aptos"/>
            </a:endParaRPr>
          </a:p>
        </p:txBody>
      </p:sp>
      <p:sp>
        <p:nvSpPr>
          <p:cNvPr id="13" name="Freeform 13"/>
          <p:cNvSpPr/>
          <p:nvPr/>
        </p:nvSpPr>
        <p:spPr>
          <a:xfrm>
            <a:off x="3985131" y="4683255"/>
            <a:ext cx="322331" cy="292409"/>
          </a:xfrm>
          <a:custGeom>
            <a:avLst/>
            <a:gdLst/>
            <a:ahLst/>
            <a:cxnLst/>
            <a:rect l="l" t="t" r="r" b="b"/>
            <a:pathLst>
              <a:path w="668599" h="668599">
                <a:moveTo>
                  <a:pt x="0" y="0"/>
                </a:moveTo>
                <a:lnTo>
                  <a:pt x="668599" y="0"/>
                </a:lnTo>
                <a:lnTo>
                  <a:pt x="668599" y="668599"/>
                </a:lnTo>
                <a:lnTo>
                  <a:pt x="0" y="6685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latin typeface="Aptos"/>
            </a:endParaRPr>
          </a:p>
        </p:txBody>
      </p:sp>
      <p:sp>
        <p:nvSpPr>
          <p:cNvPr id="14" name="Freeform 14"/>
          <p:cNvSpPr/>
          <p:nvPr/>
        </p:nvSpPr>
        <p:spPr>
          <a:xfrm>
            <a:off x="4014299" y="3332858"/>
            <a:ext cx="304542" cy="293238"/>
          </a:xfrm>
          <a:custGeom>
            <a:avLst/>
            <a:gdLst/>
            <a:ahLst/>
            <a:cxnLst/>
            <a:rect l="l" t="t" r="r" b="b"/>
            <a:pathLst>
              <a:path w="728769" h="730097">
                <a:moveTo>
                  <a:pt x="0" y="0"/>
                </a:moveTo>
                <a:lnTo>
                  <a:pt x="728769" y="0"/>
                </a:lnTo>
                <a:lnTo>
                  <a:pt x="728769" y="730096"/>
                </a:lnTo>
                <a:lnTo>
                  <a:pt x="0" y="73009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a:solidFill>
                <a:srgbClr val="8F001A"/>
              </a:solidFill>
              <a:latin typeface="Aptos"/>
            </a:endParaRPr>
          </a:p>
        </p:txBody>
      </p:sp>
      <p:sp>
        <p:nvSpPr>
          <p:cNvPr id="15" name="TextBox 15"/>
          <p:cNvSpPr txBox="1"/>
          <p:nvPr/>
        </p:nvSpPr>
        <p:spPr>
          <a:xfrm>
            <a:off x="331990" y="694857"/>
            <a:ext cx="3292994" cy="736035"/>
          </a:xfrm>
          <a:prstGeom prst="rect">
            <a:avLst/>
          </a:prstGeom>
          <a:noFill/>
        </p:spPr>
        <p:txBody>
          <a:bodyPr wrap="square" lIns="0" tIns="0" rIns="0" bIns="0" rtlCol="0" anchor="t">
            <a:spAutoFit/>
          </a:bodyPr>
          <a:lstStyle/>
          <a:p>
            <a:pPr>
              <a:lnSpc>
                <a:spcPts val="2880"/>
              </a:lnSpc>
            </a:pPr>
            <a:r>
              <a:rPr lang="en-US" b="1" spc="-60">
                <a:solidFill>
                  <a:srgbClr val="8F001A"/>
                </a:solidFill>
                <a:latin typeface="Aptos"/>
                <a:ea typeface="Arial Bold"/>
                <a:cs typeface="Arial Bold"/>
                <a:sym typeface="Arial Bold"/>
              </a:rPr>
              <a:t>Environmental Scan and Gaps Analysis</a:t>
            </a:r>
          </a:p>
        </p:txBody>
      </p:sp>
      <p:sp>
        <p:nvSpPr>
          <p:cNvPr id="16" name="TextBox 16"/>
          <p:cNvSpPr txBox="1"/>
          <p:nvPr/>
        </p:nvSpPr>
        <p:spPr>
          <a:xfrm>
            <a:off x="332167" y="1960222"/>
            <a:ext cx="3304093" cy="3077766"/>
          </a:xfrm>
          <a:prstGeom prst="rect">
            <a:avLst/>
          </a:prstGeom>
        </p:spPr>
        <p:txBody>
          <a:bodyPr wrap="square" lIns="0" tIns="0" rIns="0" bIns="0" rtlCol="0" anchor="t">
            <a:spAutoFit/>
          </a:bodyPr>
          <a:lstStyle/>
          <a:p>
            <a:pPr>
              <a:spcAft>
                <a:spcPts val="600"/>
              </a:spcAft>
            </a:pPr>
            <a:r>
              <a:rPr lang="en-US" sz="1500" b="1" spc="28">
                <a:solidFill>
                  <a:srgbClr val="020202"/>
                </a:solidFill>
                <a:latin typeface="Arial"/>
                <a:ea typeface="+mn-lt"/>
                <a:cs typeface="+mn-lt"/>
                <a:sym typeface="Arial Bold"/>
              </a:rPr>
              <a:t>Goal:</a:t>
            </a:r>
            <a:r>
              <a:rPr lang="en-US" sz="1500" spc="28">
                <a:solidFill>
                  <a:srgbClr val="020202"/>
                </a:solidFill>
                <a:latin typeface="Arial"/>
                <a:ea typeface="+mn-lt"/>
                <a:cs typeface="+mn-lt"/>
                <a:sym typeface="Arial"/>
              </a:rPr>
              <a:t> Enhance curriculum alignment with Indigenous health priorities.</a:t>
            </a:r>
            <a:endParaRPr lang="en-US" sz="1200">
              <a:latin typeface="Arial"/>
              <a:ea typeface="+mn-lt"/>
              <a:cs typeface="+mn-lt"/>
            </a:endParaRPr>
          </a:p>
          <a:p>
            <a:pPr>
              <a:spcAft>
                <a:spcPts val="600"/>
              </a:spcAft>
            </a:pPr>
            <a:r>
              <a:rPr lang="en-US" sz="1500" b="1" spc="28" dirty="0">
                <a:solidFill>
                  <a:srgbClr val="020202"/>
                </a:solidFill>
                <a:latin typeface="Arial"/>
                <a:ea typeface="+mn-lt"/>
                <a:cs typeface="+mn-lt"/>
                <a:sym typeface="Arial Bold"/>
              </a:rPr>
              <a:t>Methods:</a:t>
            </a:r>
            <a:r>
              <a:rPr lang="en-US" sz="1500" spc="28" dirty="0">
                <a:solidFill>
                  <a:srgbClr val="020202"/>
                </a:solidFill>
                <a:latin typeface="Arial"/>
                <a:ea typeface="+mn-lt"/>
                <a:cs typeface="+mn-lt"/>
                <a:sym typeface="Arial"/>
              </a:rPr>
              <a:t> Map content to key frameworks and identify gaps:</a:t>
            </a:r>
            <a:endParaRPr lang="en-US" sz="1200" dirty="0">
              <a:latin typeface="Arial"/>
              <a:ea typeface="+mn-lt"/>
              <a:cs typeface="+mn-lt"/>
            </a:endParaRPr>
          </a:p>
          <a:p>
            <a:pPr marL="142875" indent="-142875">
              <a:spcBef>
                <a:spcPts val="0"/>
              </a:spcBef>
              <a:spcAft>
                <a:spcPts val="600"/>
              </a:spcAft>
              <a:buFont typeface="Arial"/>
              <a:buChar char="•"/>
            </a:pPr>
            <a:r>
              <a:rPr lang="en-US" sz="1500" b="1" spc="28">
                <a:solidFill>
                  <a:srgbClr val="020202"/>
                </a:solidFill>
                <a:latin typeface="Arial"/>
                <a:ea typeface="+mn-lt"/>
                <a:cs typeface="+mn-lt"/>
              </a:rPr>
              <a:t>Medical Council of Canada (MCC) </a:t>
            </a:r>
            <a:r>
              <a:rPr lang="en-US" sz="1500" spc="28">
                <a:solidFill>
                  <a:srgbClr val="020202"/>
                </a:solidFill>
                <a:latin typeface="Arial"/>
                <a:ea typeface="+mn-lt"/>
                <a:cs typeface="+mn-lt"/>
              </a:rPr>
              <a:t>Indigenous health objectives</a:t>
            </a:r>
            <a:endParaRPr lang="en-US" sz="1200">
              <a:latin typeface="Arial"/>
              <a:ea typeface="+mn-lt"/>
              <a:cs typeface="+mn-lt"/>
            </a:endParaRPr>
          </a:p>
          <a:p>
            <a:pPr marL="142875" indent="-142875">
              <a:spcBef>
                <a:spcPts val="0"/>
              </a:spcBef>
              <a:spcAft>
                <a:spcPts val="600"/>
              </a:spcAft>
              <a:buFont typeface="Arial"/>
              <a:buChar char="•"/>
            </a:pPr>
            <a:r>
              <a:rPr lang="en-US" sz="1500" b="1" spc="28">
                <a:solidFill>
                  <a:srgbClr val="020202"/>
                </a:solidFill>
                <a:latin typeface="Arial"/>
                <a:ea typeface="+mn-lt"/>
                <a:cs typeface="+mn-lt"/>
                <a:sym typeface="Arial Bold"/>
              </a:rPr>
              <a:t>Truth and Reconciliation Commission (TRC) </a:t>
            </a:r>
            <a:r>
              <a:rPr lang="en-US" sz="1500" spc="28">
                <a:solidFill>
                  <a:srgbClr val="020202"/>
                </a:solidFill>
                <a:latin typeface="Arial"/>
                <a:ea typeface="+mn-lt"/>
                <a:cs typeface="+mn-lt"/>
                <a:sym typeface="Arial Bold"/>
              </a:rPr>
              <a:t>Calls to Action </a:t>
            </a:r>
            <a:endParaRPr lang="en-US" sz="1500" spc="28">
              <a:solidFill>
                <a:srgbClr val="020202"/>
              </a:solidFill>
              <a:latin typeface="Arial"/>
              <a:ea typeface="+mn-lt"/>
              <a:cs typeface="+mn-lt"/>
            </a:endParaRPr>
          </a:p>
          <a:p>
            <a:pPr marL="142875" indent="-142875">
              <a:spcBef>
                <a:spcPts val="0"/>
              </a:spcBef>
              <a:spcAft>
                <a:spcPts val="0"/>
              </a:spcAft>
              <a:buFont typeface="Arial"/>
              <a:buChar char="•"/>
            </a:pPr>
            <a:r>
              <a:rPr lang="en-US" sz="1500" b="1" spc="28">
                <a:solidFill>
                  <a:srgbClr val="020202"/>
                </a:solidFill>
                <a:latin typeface="Arial"/>
                <a:ea typeface="+mn-lt"/>
                <a:cs typeface="+mn-lt"/>
                <a:sym typeface="Arial Bold"/>
              </a:rPr>
              <a:t>Committee on Accreditation of Canadian Medical Schools (CACMS) </a:t>
            </a:r>
            <a:r>
              <a:rPr lang="en-US" sz="1500" spc="28">
                <a:solidFill>
                  <a:srgbClr val="020202"/>
                </a:solidFill>
                <a:latin typeface="Arial"/>
                <a:ea typeface="+mn-lt"/>
                <a:cs typeface="+mn-lt"/>
                <a:sym typeface="Arial Bold"/>
              </a:rPr>
              <a:t>national</a:t>
            </a:r>
            <a:r>
              <a:rPr lang="en-US" sz="1500" b="1" spc="28" dirty="0">
                <a:solidFill>
                  <a:srgbClr val="020202"/>
                </a:solidFill>
                <a:latin typeface="Arial"/>
                <a:ea typeface="+mn-lt"/>
                <a:cs typeface="+mn-lt"/>
                <a:sym typeface="Arial Bold"/>
              </a:rPr>
              <a:t> </a:t>
            </a:r>
            <a:r>
              <a:rPr lang="en-US" sz="1500" spc="28">
                <a:solidFill>
                  <a:srgbClr val="020202"/>
                </a:solidFill>
                <a:latin typeface="Arial"/>
                <a:ea typeface="+mn-lt"/>
                <a:cs typeface="+mn-lt"/>
                <a:sym typeface="Arial Bold"/>
              </a:rPr>
              <a:t>standards</a:t>
            </a:r>
            <a:endParaRPr lang="en-US" sz="1500" spc="28">
              <a:solidFill>
                <a:srgbClr val="020202"/>
              </a:solidFill>
              <a:latin typeface="Arial"/>
              <a:ea typeface="+mn-lt"/>
              <a:cs typeface="+mn-lt"/>
            </a:endParaRPr>
          </a:p>
          <a:p>
            <a:pPr algn="l"/>
            <a:endParaRPr lang="en-US" sz="1500" spc="28">
              <a:solidFill>
                <a:srgbClr val="020202"/>
              </a:solidFill>
              <a:latin typeface="Aptos"/>
              <a:ea typeface="Calibri"/>
              <a:cs typeface="Arial"/>
            </a:endParaRPr>
          </a:p>
        </p:txBody>
      </p:sp>
      <p:sp>
        <p:nvSpPr>
          <p:cNvPr id="17" name="TextBox 17"/>
          <p:cNvSpPr txBox="1"/>
          <p:nvPr/>
        </p:nvSpPr>
        <p:spPr>
          <a:xfrm>
            <a:off x="4577379" y="2937305"/>
            <a:ext cx="2191846" cy="255263"/>
          </a:xfrm>
          <a:prstGeom prst="rect">
            <a:avLst/>
          </a:prstGeom>
        </p:spPr>
        <p:txBody>
          <a:bodyPr lIns="0" tIns="0" rIns="0" bIns="0" rtlCol="0" anchor="t">
            <a:spAutoFit/>
          </a:bodyPr>
          <a:lstStyle/>
          <a:p>
            <a:pPr>
              <a:lnSpc>
                <a:spcPts val="2100"/>
              </a:lnSpc>
            </a:pPr>
            <a:r>
              <a:rPr lang="en-US" sz="1500" b="1" spc="-38">
                <a:solidFill>
                  <a:srgbClr val="020202"/>
                </a:solidFill>
                <a:latin typeface="Arial"/>
                <a:ea typeface="Arial Bold"/>
                <a:cs typeface="Arial"/>
                <a:sym typeface="Arial Bold"/>
              </a:rPr>
              <a:t>Results</a:t>
            </a:r>
            <a:endParaRPr lang="en-US" sz="1500" b="1" spc="-38">
              <a:solidFill>
                <a:srgbClr val="020202"/>
              </a:solidFill>
              <a:latin typeface="Arial"/>
              <a:ea typeface="Arial Bold"/>
              <a:cs typeface="Arial"/>
            </a:endParaRPr>
          </a:p>
        </p:txBody>
      </p:sp>
      <p:sp>
        <p:nvSpPr>
          <p:cNvPr id="18" name="TextBox 18"/>
          <p:cNvSpPr txBox="1"/>
          <p:nvPr/>
        </p:nvSpPr>
        <p:spPr>
          <a:xfrm>
            <a:off x="4577379" y="4341756"/>
            <a:ext cx="2919673" cy="255263"/>
          </a:xfrm>
          <a:prstGeom prst="rect">
            <a:avLst/>
          </a:prstGeom>
        </p:spPr>
        <p:txBody>
          <a:bodyPr lIns="0" tIns="0" rIns="0" bIns="0" rtlCol="0" anchor="t">
            <a:spAutoFit/>
          </a:bodyPr>
          <a:lstStyle/>
          <a:p>
            <a:pPr>
              <a:lnSpc>
                <a:spcPts val="2100"/>
              </a:lnSpc>
            </a:pPr>
            <a:r>
              <a:rPr lang="en-US" sz="1500" b="1" spc="-38">
                <a:solidFill>
                  <a:srgbClr val="020202"/>
                </a:solidFill>
                <a:latin typeface="Arial"/>
                <a:ea typeface="Arial Bold"/>
                <a:cs typeface="Arial"/>
                <a:sym typeface="Arial Bold"/>
              </a:rPr>
              <a:t>Next steps</a:t>
            </a:r>
            <a:endParaRPr lang="en-US" sz="1500" b="1" spc="-38">
              <a:solidFill>
                <a:srgbClr val="020202"/>
              </a:solidFill>
              <a:latin typeface="Arial"/>
              <a:ea typeface="Arial Bold"/>
              <a:cs typeface="Arial"/>
            </a:endParaRPr>
          </a:p>
        </p:txBody>
      </p:sp>
      <p:sp>
        <p:nvSpPr>
          <p:cNvPr id="20" name="TextBox 20"/>
          <p:cNvSpPr txBox="1"/>
          <p:nvPr/>
        </p:nvSpPr>
        <p:spPr>
          <a:xfrm>
            <a:off x="4577379" y="3189431"/>
            <a:ext cx="4288314" cy="1015406"/>
          </a:xfrm>
          <a:prstGeom prst="rect">
            <a:avLst/>
          </a:prstGeom>
        </p:spPr>
        <p:txBody>
          <a:bodyPr wrap="square" lIns="0" tIns="0" rIns="0" bIns="0" rtlCol="0" anchor="t">
            <a:spAutoFit/>
          </a:bodyPr>
          <a:lstStyle/>
          <a:p>
            <a:pPr marL="171450" indent="-171450">
              <a:lnSpc>
                <a:spcPts val="1610"/>
              </a:lnSpc>
              <a:buFont typeface="Arial"/>
              <a:buChar char="•"/>
            </a:pPr>
            <a:r>
              <a:rPr lang="en-US" sz="1150" spc="28">
                <a:solidFill>
                  <a:srgbClr val="020202"/>
                </a:solidFill>
                <a:latin typeface="Arial"/>
                <a:ea typeface="Arial"/>
                <a:cs typeface="Arial"/>
                <a:sym typeface="Arial"/>
              </a:rPr>
              <a:t>Mapping against MCC Indigenous Health Objectives (Version: April 2025), many of the MCC objectives were either partially addressed or not addressed.  </a:t>
            </a:r>
            <a:endParaRPr lang="en-US" sz="1150" spc="28">
              <a:solidFill>
                <a:srgbClr val="020202"/>
              </a:solidFill>
              <a:latin typeface="Arial"/>
              <a:ea typeface="Arial"/>
              <a:cs typeface="Arial"/>
            </a:endParaRPr>
          </a:p>
          <a:p>
            <a:pPr marL="171450" indent="-171450">
              <a:lnSpc>
                <a:spcPts val="1610"/>
              </a:lnSpc>
              <a:buFont typeface="Arial"/>
              <a:buChar char="•"/>
            </a:pPr>
            <a:r>
              <a:rPr lang="en-US" sz="1150" spc="28">
                <a:solidFill>
                  <a:srgbClr val="020202"/>
                </a:solidFill>
                <a:latin typeface="Arial"/>
                <a:cs typeface="Arial"/>
              </a:rPr>
              <a:t>Improvement required to meet TRC Calls to Action and enhance CACMS standards &amp; elements.</a:t>
            </a:r>
          </a:p>
        </p:txBody>
      </p:sp>
      <p:sp>
        <p:nvSpPr>
          <p:cNvPr id="21" name="TextBox 21"/>
          <p:cNvSpPr txBox="1"/>
          <p:nvPr/>
        </p:nvSpPr>
        <p:spPr>
          <a:xfrm>
            <a:off x="4582392" y="4665694"/>
            <a:ext cx="3919387" cy="605037"/>
          </a:xfrm>
          <a:prstGeom prst="rect">
            <a:avLst/>
          </a:prstGeom>
        </p:spPr>
        <p:txBody>
          <a:bodyPr wrap="square" lIns="0" tIns="0" rIns="0" bIns="0" rtlCol="0" anchor="t">
            <a:spAutoFit/>
          </a:bodyPr>
          <a:lstStyle/>
          <a:p>
            <a:pPr marL="171450" indent="-171450">
              <a:lnSpc>
                <a:spcPts val="1610"/>
              </a:lnSpc>
              <a:buFont typeface="Arial"/>
              <a:buChar char="•"/>
            </a:pPr>
            <a:r>
              <a:rPr lang="en-US" sz="1150" spc="28">
                <a:solidFill>
                  <a:srgbClr val="020202"/>
                </a:solidFill>
                <a:latin typeface="Arial"/>
                <a:ea typeface="Arial"/>
                <a:cs typeface="Arial"/>
                <a:sym typeface="Arial"/>
              </a:rPr>
              <a:t>Build upon existing curriculum to develop a longitudinal Indigenous curriculum in alignment with Indigenous learning goals and engagement principles.</a:t>
            </a:r>
            <a:endParaRPr lang="en-US" sz="1150" spc="28">
              <a:solidFill>
                <a:srgbClr val="020202"/>
              </a:solidFill>
              <a:latin typeface="Arial"/>
              <a:cs typeface="Arial"/>
            </a:endParaRPr>
          </a:p>
        </p:txBody>
      </p:sp>
      <p:sp>
        <p:nvSpPr>
          <p:cNvPr id="22" name="TextBox 22"/>
          <p:cNvSpPr txBox="1"/>
          <p:nvPr/>
        </p:nvSpPr>
        <p:spPr>
          <a:xfrm>
            <a:off x="4552363" y="1533247"/>
            <a:ext cx="2191846" cy="255263"/>
          </a:xfrm>
          <a:prstGeom prst="rect">
            <a:avLst/>
          </a:prstGeom>
        </p:spPr>
        <p:txBody>
          <a:bodyPr lIns="0" tIns="0" rIns="0" bIns="0" rtlCol="0" anchor="t">
            <a:spAutoFit/>
          </a:bodyPr>
          <a:lstStyle/>
          <a:p>
            <a:pPr>
              <a:lnSpc>
                <a:spcPts val="2100"/>
              </a:lnSpc>
            </a:pPr>
            <a:r>
              <a:rPr lang="en-US" sz="1500" b="1" spc="-38">
                <a:solidFill>
                  <a:srgbClr val="020202"/>
                </a:solidFill>
                <a:latin typeface="Arial"/>
                <a:ea typeface="Arial Bold"/>
                <a:cs typeface="Arial"/>
                <a:sym typeface="Arial Bold"/>
              </a:rPr>
              <a:t>Methods</a:t>
            </a:r>
            <a:endParaRPr lang="en-US" sz="1500" b="1" spc="-38">
              <a:solidFill>
                <a:srgbClr val="020202"/>
              </a:solidFill>
              <a:latin typeface="Arial"/>
              <a:ea typeface="Arial Bold"/>
              <a:cs typeface="Arial"/>
            </a:endParaRPr>
          </a:p>
        </p:txBody>
      </p:sp>
      <p:sp>
        <p:nvSpPr>
          <p:cNvPr id="2" name="TextBox 20">
            <a:extLst>
              <a:ext uri="{FF2B5EF4-FFF2-40B4-BE49-F238E27FC236}">
                <a16:creationId xmlns:a16="http://schemas.microsoft.com/office/drawing/2014/main" id="{A5736D4F-F8B1-8DFD-845F-179D3CC01C53}"/>
              </a:ext>
            </a:extLst>
          </p:cNvPr>
          <p:cNvSpPr txBox="1"/>
          <p:nvPr/>
        </p:nvSpPr>
        <p:spPr>
          <a:xfrm>
            <a:off x="4560032" y="1773209"/>
            <a:ext cx="4288314" cy="1006750"/>
          </a:xfrm>
          <a:prstGeom prst="rect">
            <a:avLst/>
          </a:prstGeom>
        </p:spPr>
        <p:txBody>
          <a:bodyPr wrap="square" lIns="0" tIns="0" rIns="0" bIns="0" rtlCol="0" anchor="t">
            <a:spAutoFit/>
          </a:bodyPr>
          <a:lstStyle/>
          <a:p>
            <a:pPr marL="171450" indent="-171450">
              <a:lnSpc>
                <a:spcPts val="1610"/>
              </a:lnSpc>
              <a:buFont typeface="Arial"/>
              <a:buChar char="•"/>
            </a:pPr>
            <a:r>
              <a:rPr lang="en-US" sz="1100" spc="28" dirty="0">
                <a:solidFill>
                  <a:srgbClr val="020202"/>
                </a:solidFill>
                <a:latin typeface="Arial"/>
                <a:ea typeface="ＭＳ Ｐゴシック"/>
                <a:cs typeface="Arial"/>
              </a:rPr>
              <a:t>Considered elements such as learning objectives, learning event, format, unit, curricular stream, time, assessment method, mandatory vs non-mandatory. </a:t>
            </a:r>
          </a:p>
          <a:p>
            <a:pPr marL="171450" indent="-171450">
              <a:lnSpc>
                <a:spcPts val="1610"/>
              </a:lnSpc>
              <a:buFont typeface="Arial"/>
              <a:buChar char="•"/>
            </a:pPr>
            <a:r>
              <a:rPr lang="en-US" sz="1100" spc="28" dirty="0">
                <a:solidFill>
                  <a:srgbClr val="020202"/>
                </a:solidFill>
                <a:latin typeface="Arial"/>
                <a:ea typeface="ＭＳ Ｐゴシック"/>
                <a:cs typeface="Arial"/>
              </a:rPr>
              <a:t>Curriculum data, evaluations, student perspectives and input from Working Group using a consensus-based approach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E6C2F-0BF5-917E-488F-3D6DF4B9D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A3870-1EF3-081E-A64B-B42232E322A1}"/>
              </a:ext>
            </a:extLst>
          </p:cNvPr>
          <p:cNvSpPr>
            <a:spLocks noGrp="1"/>
          </p:cNvSpPr>
          <p:nvPr>
            <p:ph type="title"/>
          </p:nvPr>
        </p:nvSpPr>
        <p:spPr/>
        <p:txBody>
          <a:bodyPr/>
          <a:lstStyle/>
          <a:p>
            <a:r>
              <a:rPr lang="en-US"/>
              <a:t>Curriculum Development </a:t>
            </a:r>
          </a:p>
        </p:txBody>
      </p:sp>
      <p:sp>
        <p:nvSpPr>
          <p:cNvPr id="3" name="Content Placeholder 2">
            <a:extLst>
              <a:ext uri="{FF2B5EF4-FFF2-40B4-BE49-F238E27FC236}">
                <a16:creationId xmlns:a16="http://schemas.microsoft.com/office/drawing/2014/main" id="{92381AC9-3389-4451-55FB-F1A7B8586182}"/>
              </a:ext>
            </a:extLst>
          </p:cNvPr>
          <p:cNvSpPr>
            <a:spLocks noGrp="1"/>
          </p:cNvSpPr>
          <p:nvPr>
            <p:ph idx="1"/>
          </p:nvPr>
        </p:nvSpPr>
        <p:spPr>
          <a:xfrm>
            <a:off x="395536" y="1700808"/>
            <a:ext cx="7772400" cy="4320480"/>
          </a:xfrm>
        </p:spPr>
        <p:txBody>
          <a:bodyPr/>
          <a:lstStyle/>
          <a:p>
            <a:r>
              <a:rPr lang="en-US" dirty="0">
                <a:ea typeface="ＭＳ Ｐゴシック"/>
              </a:rPr>
              <a:t>Identify, adapt, and integrate nationally developed curriculum resources to reflect the needs and realities of local context</a:t>
            </a:r>
            <a:endParaRPr lang="en-US" dirty="0"/>
          </a:p>
          <a:p>
            <a:r>
              <a:rPr lang="en-US"/>
              <a:t>Utilizing frameworks such as Kern’s 6-Step Curriculum Development Framework and the Indigenous Physician Association of Canada’s (IPAC) Curriculum Implementation Toolkit </a:t>
            </a:r>
          </a:p>
          <a:p>
            <a:endParaRPr lang="en-US"/>
          </a:p>
        </p:txBody>
      </p:sp>
    </p:spTree>
    <p:extLst>
      <p:ext uri="{BB962C8B-B14F-4D97-AF65-F5344CB8AC3E}">
        <p14:creationId xmlns:p14="http://schemas.microsoft.com/office/powerpoint/2010/main" val="307036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B5C0-7556-0A8F-A373-1C29A2F62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32DC3-F7DA-ED37-CDAE-062D6DCD39CA}"/>
              </a:ext>
            </a:extLst>
          </p:cNvPr>
          <p:cNvSpPr>
            <a:spLocks noGrp="1"/>
          </p:cNvSpPr>
          <p:nvPr>
            <p:ph type="title"/>
          </p:nvPr>
        </p:nvSpPr>
        <p:spPr/>
        <p:txBody>
          <a:bodyPr/>
          <a:lstStyle/>
          <a:p>
            <a:r>
              <a:rPr lang="en-US">
                <a:ea typeface="ＭＳ Ｐゴシック"/>
              </a:rPr>
              <a:t>Curriculum Implementation (2025-2026)</a:t>
            </a:r>
            <a:endParaRPr lang="en-US"/>
          </a:p>
        </p:txBody>
      </p:sp>
      <p:sp>
        <p:nvSpPr>
          <p:cNvPr id="3" name="Content Placeholder 2">
            <a:extLst>
              <a:ext uri="{FF2B5EF4-FFF2-40B4-BE49-F238E27FC236}">
                <a16:creationId xmlns:a16="http://schemas.microsoft.com/office/drawing/2014/main" id="{11251375-EEBB-F303-229C-2C9B76B86714}"/>
              </a:ext>
            </a:extLst>
          </p:cNvPr>
          <p:cNvSpPr>
            <a:spLocks noGrp="1"/>
          </p:cNvSpPr>
          <p:nvPr>
            <p:ph idx="1"/>
          </p:nvPr>
        </p:nvSpPr>
        <p:spPr>
          <a:xfrm>
            <a:off x="395536" y="1700808"/>
            <a:ext cx="8280920" cy="4752528"/>
          </a:xfrm>
        </p:spPr>
        <p:txBody>
          <a:bodyPr/>
          <a:lstStyle/>
          <a:p>
            <a:r>
              <a:rPr lang="en-US"/>
              <a:t>Experiential learning activity on the history of Indigenous health for 1st year medical students (Anglophone and Francophone)</a:t>
            </a:r>
          </a:p>
          <a:p>
            <a:r>
              <a:rPr lang="en-US"/>
              <a:t>Enhanced Introduction Unit </a:t>
            </a:r>
          </a:p>
          <a:p>
            <a:pPr lvl="1">
              <a:buFont typeface="Courier New"/>
              <a:buChar char="o"/>
            </a:pPr>
            <a:r>
              <a:rPr lang="en-US">
                <a:latin typeface="+mn-lt"/>
              </a:rPr>
              <a:t>Indigenous Health </a:t>
            </a:r>
          </a:p>
          <a:p>
            <a:pPr lvl="1">
              <a:buFont typeface="Courier New"/>
              <a:buChar char="o"/>
            </a:pPr>
            <a:r>
              <a:rPr lang="en-US">
                <a:latin typeface="+mn-lt"/>
              </a:rPr>
              <a:t>Health Law </a:t>
            </a:r>
          </a:p>
          <a:p>
            <a:r>
              <a:rPr lang="en-US">
                <a:ea typeface="ＭＳ Ｐゴシック"/>
              </a:rPr>
              <a:t>Indigenous Health Case Modules</a:t>
            </a:r>
          </a:p>
          <a:p>
            <a:pPr lvl="1">
              <a:buFont typeface="Courier New" panose="02070309020205020404" pitchFamily="49" charset="0"/>
              <a:buChar char="o"/>
            </a:pPr>
            <a:r>
              <a:rPr lang="en-US">
                <a:latin typeface="+mn-lt"/>
              </a:rPr>
              <a:t>Interactive small-group case-based discussions </a:t>
            </a:r>
          </a:p>
          <a:p>
            <a:pPr lvl="2">
              <a:buFont typeface="Courier New" panose="02070309020205020404" pitchFamily="49" charset="0"/>
              <a:buChar char="o"/>
            </a:pPr>
            <a:r>
              <a:rPr lang="en-CA">
                <a:solidFill>
                  <a:srgbClr val="000000"/>
                </a:solidFill>
                <a:latin typeface="+mn-lt"/>
                <a:ea typeface="ＭＳ Ｐゴシック"/>
              </a:rPr>
              <a:t>Cases adapted from nationally developed tools (CFPC, 2024)</a:t>
            </a:r>
            <a:endParaRPr lang="en-CA" b="0" i="1" u="none" strike="noStrike">
              <a:solidFill>
                <a:srgbClr val="000000"/>
              </a:solidFill>
              <a:effectLst/>
              <a:latin typeface="+mn-lt"/>
              <a:ea typeface="ＭＳ Ｐゴシック"/>
            </a:endParaRPr>
          </a:p>
          <a:p>
            <a:pPr lvl="2">
              <a:buFont typeface="Courier New" panose="02070309020205020404" pitchFamily="49" charset="0"/>
              <a:buChar char="o"/>
            </a:pPr>
            <a:r>
              <a:rPr lang="en-CA">
                <a:solidFill>
                  <a:srgbClr val="000000"/>
                </a:solidFill>
                <a:latin typeface="+mn-lt"/>
              </a:rPr>
              <a:t>Distinctions-based approach (</a:t>
            </a:r>
            <a:r>
              <a:rPr lang="en-US">
                <a:latin typeface="+mn-lt"/>
              </a:rPr>
              <a:t>First Nations, </a:t>
            </a:r>
            <a:r>
              <a:rPr lang="en-CA" b="0" i="0" u="none" strike="noStrike">
                <a:solidFill>
                  <a:srgbClr val="000000"/>
                </a:solidFill>
                <a:effectLst/>
                <a:latin typeface="+mn-lt"/>
              </a:rPr>
              <a:t>Inuit, </a:t>
            </a:r>
            <a:r>
              <a:rPr lang="en-CA">
                <a:solidFill>
                  <a:srgbClr val="000000"/>
                </a:solidFill>
                <a:latin typeface="+mn-lt"/>
              </a:rPr>
              <a:t>and </a:t>
            </a:r>
            <a:r>
              <a:rPr lang="en-CA" b="0" i="0" u="none" strike="noStrike">
                <a:solidFill>
                  <a:srgbClr val="000000"/>
                </a:solidFill>
                <a:effectLst/>
                <a:latin typeface="+mn-lt"/>
              </a:rPr>
              <a:t>Métis)</a:t>
            </a:r>
          </a:p>
          <a:p>
            <a:pPr lvl="2">
              <a:buFont typeface="Courier New" panose="02070309020205020404" pitchFamily="49" charset="0"/>
              <a:buChar char="o"/>
            </a:pPr>
            <a:r>
              <a:rPr lang="en-CA" b="0" i="0" u="none" strike="noStrike">
                <a:solidFill>
                  <a:srgbClr val="000000"/>
                </a:solidFill>
                <a:effectLst/>
                <a:latin typeface="+mn-lt"/>
              </a:rPr>
              <a:t>Life-course model</a:t>
            </a:r>
          </a:p>
        </p:txBody>
      </p:sp>
    </p:spTree>
    <p:extLst>
      <p:ext uri="{BB962C8B-B14F-4D97-AF65-F5344CB8AC3E}">
        <p14:creationId xmlns:p14="http://schemas.microsoft.com/office/powerpoint/2010/main" val="232665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07720-7D44-5236-2F38-4BFD220B8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5814E-5538-1EDC-9F4D-AD09AED1C0DF}"/>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13482BF4-A428-2B6A-503D-F734CD63C3BA}"/>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Evaluation strategies developed for Indigenous health session.​</a:t>
            </a:r>
            <a:endParaRPr lang="en-US" sz="2400"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Post-session survey (paper and electronic surveys).​</a:t>
            </a:r>
            <a:endParaRPr lang="en-US" sz="2400" b="0" i="0" u="none" strike="noStrike">
              <a:solidFill>
                <a:srgbClr val="000000"/>
              </a:solidFill>
              <a:effectLst/>
              <a:latin typeface="Arial" panose="020B0604020202020204" pitchFamily="34" charset="0"/>
            </a:endParaRPr>
          </a:p>
          <a:p>
            <a:pPr>
              <a:buFont typeface="Arial" panose="020B0604020202020204" pitchFamily="34" charset="0"/>
              <a:buChar char="•"/>
            </a:pPr>
            <a:r>
              <a:rPr lang="en-US" b="0" i="0" u="none" strike="noStrike">
                <a:solidFill>
                  <a:srgbClr val="000000"/>
                </a:solidFill>
                <a:effectLst/>
                <a:latin typeface="Arial"/>
                <a:ea typeface="ＭＳ Ｐゴシック"/>
              </a:rPr>
              <a:t>For sessions with Indigenous educators and Elders, we conducted a post-session survey and sharing session to debrief with the </a:t>
            </a:r>
            <a:r>
              <a:rPr lang="en-US">
                <a:solidFill>
                  <a:srgbClr val="000000"/>
                </a:solidFill>
                <a:latin typeface="Arial"/>
                <a:ea typeface="ＭＳ Ｐゴシック"/>
              </a:rPr>
              <a:t>purpose </a:t>
            </a:r>
            <a:r>
              <a:rPr lang="en-US" b="0" i="0" u="none" strike="noStrike">
                <a:solidFill>
                  <a:srgbClr val="000000"/>
                </a:solidFill>
                <a:effectLst/>
                <a:latin typeface="Arial"/>
                <a:ea typeface="ＭＳ Ｐゴシック"/>
              </a:rPr>
              <a:t>of hearing their experiences and how to improve </a:t>
            </a:r>
            <a:r>
              <a:rPr lang="en-US">
                <a:solidFill>
                  <a:srgbClr val="000000"/>
                </a:solidFill>
                <a:latin typeface="Arial"/>
                <a:ea typeface="ＭＳ Ｐゴシック"/>
              </a:rPr>
              <a:t>for the future.</a:t>
            </a:r>
            <a:endParaRPr lang="en-US" sz="2400" b="0" i="0" u="none" strike="noStrike">
              <a:solidFill>
                <a:srgbClr val="000000"/>
              </a:solidFill>
              <a:effectLst/>
              <a:latin typeface="Arial"/>
              <a:ea typeface="ＭＳ Ｐゴシック"/>
            </a:endParaRP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Program evaluation data collection ongoing and will be available for 2025-2026 academic year.</a:t>
            </a:r>
            <a:endParaRPr lang="en-US" sz="24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1179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B59C-4CE5-A347-5B63-6B99FD87A7FD}"/>
              </a:ext>
            </a:extLst>
          </p:cNvPr>
          <p:cNvSpPr>
            <a:spLocks noGrp="1"/>
          </p:cNvSpPr>
          <p:nvPr>
            <p:ph type="title"/>
          </p:nvPr>
        </p:nvSpPr>
        <p:spPr/>
        <p:txBody>
          <a:bodyPr/>
          <a:lstStyle/>
          <a:p>
            <a:r>
              <a:rPr lang="en-US">
                <a:ea typeface="ＭＳ Ｐゴシック"/>
              </a:rPr>
              <a:t>Conflicts and Disclosures</a:t>
            </a:r>
            <a:endParaRPr lang="en-US"/>
          </a:p>
        </p:txBody>
      </p:sp>
      <p:sp>
        <p:nvSpPr>
          <p:cNvPr id="5" name="Content Placeholder 2">
            <a:extLst>
              <a:ext uri="{FF2B5EF4-FFF2-40B4-BE49-F238E27FC236}">
                <a16:creationId xmlns:a16="http://schemas.microsoft.com/office/drawing/2014/main" id="{6E85EDFF-C26B-CF7A-D895-8F0677A70999}"/>
              </a:ext>
            </a:extLst>
          </p:cNvPr>
          <p:cNvSpPr>
            <a:spLocks noGrp="1"/>
          </p:cNvSpPr>
          <p:nvPr>
            <p:ph idx="1"/>
          </p:nvPr>
        </p:nvSpPr>
        <p:spPr>
          <a:xfrm>
            <a:off x="395536" y="1700808"/>
            <a:ext cx="7772400" cy="3753544"/>
          </a:xfrm>
        </p:spPr>
        <p:txBody>
          <a:bodyPr/>
          <a:lstStyle/>
          <a:p>
            <a:r>
              <a:rPr lang="en-US" dirty="0">
                <a:ea typeface="ＭＳ Ｐゴシック"/>
              </a:rPr>
              <a:t>This project was funded through a summer stu</a:t>
            </a:r>
            <a:r>
              <a:rPr lang="en-US">
                <a:ea typeface="ＭＳ Ｐゴシック"/>
              </a:rPr>
              <a:t>dentship at the University of Ottawa</a:t>
            </a:r>
            <a:endParaRPr lang="en-US"/>
          </a:p>
        </p:txBody>
      </p:sp>
    </p:spTree>
    <p:extLst>
      <p:ext uri="{BB962C8B-B14F-4D97-AF65-F5344CB8AC3E}">
        <p14:creationId xmlns:p14="http://schemas.microsoft.com/office/powerpoint/2010/main" val="287879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4F9C0-587C-BB2B-ED19-A1B98389A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ECBA9-83F6-A90E-26F1-5414FECF22F2}"/>
              </a:ext>
            </a:extLst>
          </p:cNvPr>
          <p:cNvSpPr>
            <a:spLocks noGrp="1"/>
          </p:cNvSpPr>
          <p:nvPr>
            <p:ph type="title"/>
          </p:nvPr>
        </p:nvSpPr>
        <p:spPr/>
        <p:txBody>
          <a:bodyPr/>
          <a:lstStyle/>
          <a:p>
            <a:r>
              <a:rPr lang="en-US"/>
              <a:t>Lessons Learned</a:t>
            </a:r>
          </a:p>
        </p:txBody>
      </p:sp>
      <p:sp>
        <p:nvSpPr>
          <p:cNvPr id="3" name="Content Placeholder 2">
            <a:extLst>
              <a:ext uri="{FF2B5EF4-FFF2-40B4-BE49-F238E27FC236}">
                <a16:creationId xmlns:a16="http://schemas.microsoft.com/office/drawing/2014/main" id="{8D2222B0-5CF5-B541-D2B7-84DC7DFE18D5}"/>
              </a:ext>
            </a:extLst>
          </p:cNvPr>
          <p:cNvSpPr>
            <a:spLocks noGrp="1"/>
          </p:cNvSpPr>
          <p:nvPr>
            <p:ph idx="1"/>
          </p:nvPr>
        </p:nvSpPr>
        <p:spPr>
          <a:xfrm>
            <a:off x="407536" y="1712808"/>
            <a:ext cx="8268920" cy="3732336"/>
          </a:xfrm>
        </p:spPr>
        <p:txBody>
          <a:bodyPr/>
          <a:lstStyle/>
          <a:p>
            <a:r>
              <a:rPr lang="en-CA" b="1" i="0" u="none" strike="noStrike">
                <a:solidFill>
                  <a:srgbClr val="000000"/>
                </a:solidFill>
                <a:effectLst/>
                <a:ea typeface="ＭＳ Ｐゴシック"/>
              </a:rPr>
              <a:t>Space &amp; Language:</a:t>
            </a:r>
            <a:r>
              <a:rPr lang="en-CA" b="0" i="0" u="none" strike="noStrike">
                <a:solidFill>
                  <a:srgbClr val="000000"/>
                </a:solidFill>
                <a:effectLst/>
                <a:ea typeface="ＭＳ Ｐゴシック"/>
              </a:rPr>
              <a:t> Culturally safe spaces and </a:t>
            </a:r>
            <a:r>
              <a:rPr lang="en-CA">
                <a:solidFill>
                  <a:srgbClr val="000000"/>
                </a:solidFill>
                <a:ea typeface="ＭＳ Ｐゴシック"/>
              </a:rPr>
              <a:t>respect for language support</a:t>
            </a:r>
            <a:r>
              <a:rPr lang="en-CA" b="0" i="0" u="none" strike="noStrike">
                <a:solidFill>
                  <a:srgbClr val="000000"/>
                </a:solidFill>
                <a:effectLst/>
                <a:ea typeface="ＭＳ Ｐゴシック"/>
              </a:rPr>
              <a:t> participation and well-being.</a:t>
            </a:r>
          </a:p>
          <a:p>
            <a:pPr>
              <a:buFont typeface="Arial" panose="020B0604020202020204" pitchFamily="34" charset="0"/>
              <a:buChar char="•"/>
            </a:pPr>
            <a:r>
              <a:rPr lang="en-CA" b="1">
                <a:solidFill>
                  <a:srgbClr val="000000"/>
                </a:solidFill>
                <a:ea typeface="ＭＳ Ｐゴシック"/>
              </a:rPr>
              <a:t>Centering Relationships</a:t>
            </a:r>
            <a:r>
              <a:rPr lang="en-CA" b="1" i="0" u="none" strike="noStrike">
                <a:solidFill>
                  <a:srgbClr val="000000"/>
                </a:solidFill>
                <a:effectLst/>
                <a:ea typeface="ＭＳ Ｐゴシック"/>
              </a:rPr>
              <a:t>: </a:t>
            </a:r>
            <a:r>
              <a:rPr lang="en-CA">
                <a:solidFill>
                  <a:srgbClr val="000000"/>
                </a:solidFill>
                <a:ea typeface="ＭＳ Ｐゴシック"/>
              </a:rPr>
              <a:t>Connecting and debriefing</a:t>
            </a:r>
            <a:r>
              <a:rPr lang="en-CA" b="0" i="0" u="none" strike="noStrike">
                <a:solidFill>
                  <a:srgbClr val="000000"/>
                </a:solidFill>
                <a:effectLst/>
                <a:ea typeface="ＭＳ Ｐゴシック"/>
              </a:rPr>
              <a:t> with learners, Elders, </a:t>
            </a:r>
            <a:r>
              <a:rPr lang="en-CA">
                <a:solidFill>
                  <a:srgbClr val="000000"/>
                </a:solidFill>
                <a:ea typeface="ＭＳ Ｐゴシック"/>
              </a:rPr>
              <a:t>Indigenous educators, and</a:t>
            </a:r>
            <a:r>
              <a:rPr lang="en-CA" b="0" i="0" u="none" strike="noStrike">
                <a:solidFill>
                  <a:srgbClr val="000000"/>
                </a:solidFill>
                <a:effectLst/>
                <a:ea typeface="ＭＳ Ｐゴシック"/>
              </a:rPr>
              <a:t> community members </a:t>
            </a:r>
            <a:r>
              <a:rPr lang="en-CA">
                <a:solidFill>
                  <a:srgbClr val="000000"/>
                </a:solidFill>
                <a:ea typeface="ＭＳ Ｐゴシック"/>
              </a:rPr>
              <a:t>makes space for relationship-building and for reflections on how to improve for the future.</a:t>
            </a:r>
            <a:endParaRPr lang="en-CA" b="0" i="0" u="none" strike="noStrike">
              <a:solidFill>
                <a:srgbClr val="000000"/>
              </a:solidFill>
              <a:effectLst/>
              <a:ea typeface="ＭＳ Ｐゴシック"/>
            </a:endParaRPr>
          </a:p>
          <a:p>
            <a:pPr>
              <a:buFont typeface="Arial" panose="020B0604020202020204" pitchFamily="34" charset="0"/>
              <a:buChar char="•"/>
            </a:pPr>
            <a:r>
              <a:rPr lang="en-CA" b="1" dirty="0">
                <a:solidFill>
                  <a:srgbClr val="000000"/>
                </a:solidFill>
                <a:ea typeface="ＭＳ Ｐゴシック"/>
              </a:rPr>
              <a:t>Equitable </a:t>
            </a:r>
            <a:r>
              <a:rPr lang="en-CA" b="1" i="0" u="none" strike="noStrike" dirty="0">
                <a:solidFill>
                  <a:srgbClr val="000000"/>
                </a:solidFill>
                <a:effectLst/>
                <a:ea typeface="ＭＳ Ｐゴシック"/>
              </a:rPr>
              <a:t>remuneration</a:t>
            </a:r>
            <a:r>
              <a:rPr lang="en-CA" b="0" i="0" u="none" strike="noStrike" dirty="0">
                <a:solidFill>
                  <a:srgbClr val="000000"/>
                </a:solidFill>
                <a:effectLst/>
                <a:ea typeface="ＭＳ Ｐゴシック"/>
              </a:rPr>
              <a:t>: </a:t>
            </a:r>
            <a:r>
              <a:rPr lang="en-CA" dirty="0">
                <a:solidFill>
                  <a:srgbClr val="000000"/>
                </a:solidFill>
                <a:ea typeface="ＭＳ Ｐゴシック"/>
              </a:rPr>
              <a:t>Recognition of expertise</a:t>
            </a:r>
            <a:r>
              <a:rPr lang="en-CA" b="0" i="0" u="none" strike="noStrike" dirty="0">
                <a:solidFill>
                  <a:srgbClr val="000000"/>
                </a:solidFill>
                <a:effectLst/>
                <a:ea typeface="ＭＳ Ｐゴシック"/>
              </a:rPr>
              <a:t> and lived experience through honorarium, gifts, and compensation for sharing time and knowledge.</a:t>
            </a:r>
          </a:p>
          <a:p>
            <a:pPr>
              <a:buFont typeface="Arial" panose="020B0604020202020204" pitchFamily="34" charset="0"/>
              <a:buChar char="•"/>
            </a:pPr>
            <a:r>
              <a:rPr lang="en-CA" b="1" dirty="0">
                <a:solidFill>
                  <a:srgbClr val="000000"/>
                </a:solidFill>
                <a:ea typeface="ＭＳ Ｐゴシック"/>
              </a:rPr>
              <a:t>Team Approach</a:t>
            </a:r>
            <a:r>
              <a:rPr lang="en-CA" b="1" i="0" u="none" strike="noStrike" dirty="0">
                <a:solidFill>
                  <a:srgbClr val="000000"/>
                </a:solidFill>
                <a:effectLst/>
                <a:ea typeface="ＭＳ Ｐゴシック"/>
              </a:rPr>
              <a:t>:</a:t>
            </a:r>
            <a:r>
              <a:rPr lang="en-CA" b="0" i="0" u="none" strike="noStrike">
                <a:solidFill>
                  <a:srgbClr val="000000"/>
                </a:solidFill>
                <a:effectLst/>
                <a:ea typeface="ＭＳ Ｐゴシック"/>
              </a:rPr>
              <a:t> Team-based </a:t>
            </a:r>
            <a:r>
              <a:rPr lang="en-CA">
                <a:solidFill>
                  <a:srgbClr val="000000"/>
                </a:solidFill>
                <a:ea typeface="ＭＳ Ｐゴシック"/>
              </a:rPr>
              <a:t>approach considers well-being of all involved and</a:t>
            </a:r>
            <a:r>
              <a:rPr lang="en-CA" dirty="0">
                <a:solidFill>
                  <a:srgbClr val="000000"/>
                </a:solidFill>
                <a:ea typeface="ＭＳ Ｐゴシック"/>
              </a:rPr>
              <a:t> allows for uplifting diverse voices and perspectives. </a:t>
            </a:r>
            <a:endParaRPr lang="en-CA" b="0" i="0" u="none" strike="noStrike" dirty="0">
              <a:solidFill>
                <a:srgbClr val="000000"/>
              </a:solidFill>
              <a:effectLst/>
              <a:ea typeface="ＭＳ Ｐゴシック"/>
            </a:endParaRPr>
          </a:p>
          <a:p>
            <a:endParaRPr lang="en-US"/>
          </a:p>
        </p:txBody>
      </p:sp>
    </p:spTree>
    <p:extLst>
      <p:ext uri="{BB962C8B-B14F-4D97-AF65-F5344CB8AC3E}">
        <p14:creationId xmlns:p14="http://schemas.microsoft.com/office/powerpoint/2010/main" val="369362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B2C6F-3E73-9BC9-E670-25323DF68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1BBC0-4BF2-381C-4F3F-1E6CD1E82F16}"/>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FB40A271-0235-62E4-8519-D20056E33B7E}"/>
              </a:ext>
            </a:extLst>
          </p:cNvPr>
          <p:cNvSpPr>
            <a:spLocks noGrp="1"/>
          </p:cNvSpPr>
          <p:nvPr>
            <p:ph idx="1"/>
          </p:nvPr>
        </p:nvSpPr>
        <p:spPr>
          <a:xfrm>
            <a:off x="395536" y="1700808"/>
            <a:ext cx="8208912" cy="3753544"/>
          </a:xfrm>
        </p:spPr>
        <p:txBody>
          <a:bodyPr/>
          <a:lstStyle/>
          <a:p>
            <a:r>
              <a:rPr lang="en-US"/>
              <a:t>Need for an Indigenous curriculum framework grounded in Indigenous knowledge, values, and pedagogy. ​</a:t>
            </a:r>
          </a:p>
          <a:p>
            <a:r>
              <a:rPr lang="en-US"/>
              <a:t>Longitudinal curriculum that fully addresses the TRC Calls to Action and Indigenous health learning goals​</a:t>
            </a:r>
          </a:p>
          <a:p>
            <a:r>
              <a:rPr lang="en-US" dirty="0">
                <a:ea typeface="ＭＳ Ｐゴシック"/>
              </a:rPr>
              <a:t>Indigenous perspectives early on in the process​</a:t>
            </a:r>
          </a:p>
          <a:p>
            <a:r>
              <a:rPr lang="en-US"/>
              <a:t>Engagement with stakeholders and community​</a:t>
            </a:r>
          </a:p>
          <a:p>
            <a:r>
              <a:rPr lang="en-US"/>
              <a:t>Ongoing journey of reflection, learning, and un-learning</a:t>
            </a:r>
          </a:p>
        </p:txBody>
      </p:sp>
    </p:spTree>
    <p:extLst>
      <p:ext uri="{BB962C8B-B14F-4D97-AF65-F5344CB8AC3E}">
        <p14:creationId xmlns:p14="http://schemas.microsoft.com/office/powerpoint/2010/main" val="327285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References</a:t>
            </a:r>
          </a:p>
        </p:txBody>
      </p:sp>
      <p:sp>
        <p:nvSpPr>
          <p:cNvPr id="7" name="Content Placeholder 6"/>
          <p:cNvSpPr>
            <a:spLocks noGrp="1"/>
          </p:cNvSpPr>
          <p:nvPr>
            <p:ph idx="1"/>
          </p:nvPr>
        </p:nvSpPr>
        <p:spPr>
          <a:xfrm>
            <a:off x="455378" y="1539232"/>
            <a:ext cx="8437102" cy="4818552"/>
          </a:xfrm>
        </p:spPr>
        <p:txBody>
          <a:bodyPr/>
          <a:lstStyle/>
          <a:p>
            <a:pPr marL="0" indent="0">
              <a:spcAft>
                <a:spcPts val="600"/>
              </a:spcAft>
              <a:buNone/>
            </a:pPr>
            <a:r>
              <a:rPr lang="en-CA" sz="1400" b="0" i="0" u="none" strike="noStrike">
                <a:effectLst/>
              </a:rPr>
              <a:t>Baum, F., MacDougall, C., &amp; Smith, D. (2006). Participatory action research. </a:t>
            </a:r>
            <a:r>
              <a:rPr lang="en-CA" sz="1400" b="0" i="1" u="none" strike="noStrike">
                <a:effectLst/>
              </a:rPr>
              <a:t>Journal of epidemiology and community health</a:t>
            </a:r>
            <a:r>
              <a:rPr lang="en-CA" sz="1400" b="0" i="0" u="none" strike="noStrike">
                <a:effectLst/>
              </a:rPr>
              <a:t>, </a:t>
            </a:r>
            <a:r>
              <a:rPr lang="en-CA" sz="1400" b="0" i="1" u="none" strike="noStrike">
                <a:effectLst/>
              </a:rPr>
              <a:t>60</a:t>
            </a:r>
            <a:r>
              <a:rPr lang="en-CA" sz="1400" b="0" i="0" u="none" strike="noStrike">
                <a:effectLst/>
              </a:rPr>
              <a:t>(10), 854–857. </a:t>
            </a:r>
            <a:r>
              <a:rPr lang="en-CA" sz="1400" b="0" i="0" u="none" strike="noStrike">
                <a:effectLst/>
                <a:hlinkClick r:id="rId3">
                  <a:extLst>
                    <a:ext uri="{A12FA001-AC4F-418D-AE19-62706E023703}">
                      <ahyp:hlinkClr xmlns:ahyp="http://schemas.microsoft.com/office/drawing/2018/hyperlinkcolor" val="tx"/>
                    </a:ext>
                  </a:extLst>
                </a:hlinkClick>
              </a:rPr>
              <a:t>https://doi.org/10.1136/jech.2004.028662</a:t>
            </a:r>
            <a:endParaRPr lang="en-CA" sz="1400" b="0" i="0" u="none" strike="noStrike">
              <a:effectLst/>
            </a:endParaRPr>
          </a:p>
          <a:p>
            <a:pPr marL="0" indent="0">
              <a:spcAft>
                <a:spcPts val="600"/>
              </a:spcAft>
              <a:buNone/>
            </a:pPr>
            <a:r>
              <a:rPr lang="en-CA" sz="1400" b="0" i="0" u="none" strike="noStrike">
                <a:solidFill>
                  <a:srgbClr val="000000"/>
                </a:solidFill>
                <a:effectLst/>
              </a:rPr>
              <a:t>College of Family Physicians of Canada Indigenous Health Committee. (2024). </a:t>
            </a:r>
            <a:r>
              <a:rPr lang="en-CA" sz="1400" b="0" i="1" u="none" strike="noStrike" err="1">
                <a:solidFill>
                  <a:srgbClr val="000000"/>
                </a:solidFill>
                <a:effectLst/>
              </a:rPr>
              <a:t>CanMEDS</a:t>
            </a:r>
            <a:r>
              <a:rPr lang="en-CA" sz="1400" b="0" i="1" u="none" strike="noStrike">
                <a:solidFill>
                  <a:srgbClr val="000000"/>
                </a:solidFill>
                <a:effectLst/>
              </a:rPr>
              <a:t>–Family Medicine: Indigenous health case study compendium</a:t>
            </a:r>
            <a:r>
              <a:rPr lang="en-CA" sz="1400" b="0" i="0" u="none" strike="noStrike">
                <a:solidFill>
                  <a:srgbClr val="000000"/>
                </a:solidFill>
                <a:effectLst/>
              </a:rPr>
              <a:t>. Mississauga, ON: College of Family Physicians of Canada. </a:t>
            </a:r>
          </a:p>
          <a:p>
            <a:pPr marL="0" indent="0">
              <a:spcAft>
                <a:spcPts val="600"/>
              </a:spcAft>
              <a:buNone/>
            </a:pPr>
            <a:r>
              <a:rPr lang="en-CA" sz="1400" b="0" i="0" u="none" strike="noStrike">
                <a:solidFill>
                  <a:srgbClr val="000000"/>
                </a:solidFill>
                <a:effectLst/>
              </a:rPr>
              <a:t>Indigenous Physicians Association of Canada, &amp; Association of Faculties of Medicine of Canada. (2010). </a:t>
            </a:r>
            <a:r>
              <a:rPr lang="en-CA" sz="1400" b="0" i="1" u="none" strike="noStrike">
                <a:solidFill>
                  <a:srgbClr val="000000"/>
                </a:solidFill>
                <a:effectLst/>
              </a:rPr>
              <a:t>First Nations, Inuit, Métis health core competencies: Curriculum implementation toolkit for undergraduate medical education</a:t>
            </a:r>
            <a:r>
              <a:rPr lang="en-CA" sz="1400" b="0" i="0" u="none" strike="noStrike">
                <a:solidFill>
                  <a:srgbClr val="000000"/>
                </a:solidFill>
                <a:effectLst/>
              </a:rPr>
              <a:t>.</a:t>
            </a:r>
            <a:endParaRPr lang="en-CA" sz="1400">
              <a:effectLst/>
            </a:endParaRPr>
          </a:p>
          <a:p>
            <a:pPr marL="0" indent="0">
              <a:spcAft>
                <a:spcPts val="600"/>
              </a:spcAft>
              <a:buNone/>
            </a:pPr>
            <a:r>
              <a:rPr lang="en-CA" sz="1400" b="0" i="0" u="none" strike="noStrike">
                <a:solidFill>
                  <a:srgbClr val="000000"/>
                </a:solidFill>
                <a:effectLst/>
              </a:rPr>
              <a:t>Kern, D. E., Thomas, P. A., Hughes, M. T., &amp; Chen, B. Y. (2015). </a:t>
            </a:r>
            <a:r>
              <a:rPr lang="en-CA" sz="1400" b="0" i="1" u="none" strike="noStrike">
                <a:solidFill>
                  <a:srgbClr val="000000"/>
                </a:solidFill>
                <a:effectLst/>
              </a:rPr>
              <a:t>Curriculum development for medical education: A six-step approach</a:t>
            </a:r>
            <a:r>
              <a:rPr lang="en-CA" sz="1400" b="0" i="0" u="none" strike="noStrike">
                <a:solidFill>
                  <a:srgbClr val="000000"/>
                </a:solidFill>
                <a:effectLst/>
              </a:rPr>
              <a:t> (3rd ed.). Johns Hopkins University Press.</a:t>
            </a:r>
            <a:endParaRPr lang="en-CA" sz="1400">
              <a:effectLst/>
            </a:endParaRPr>
          </a:p>
          <a:p>
            <a:pPr marL="0" indent="0">
              <a:spcAft>
                <a:spcPts val="600"/>
              </a:spcAft>
              <a:buNone/>
            </a:pPr>
            <a:r>
              <a:rPr lang="en-CA" sz="1400" err="1">
                <a:effectLst/>
              </a:rPr>
              <a:t>Kirkness</a:t>
            </a:r>
            <a:r>
              <a:rPr lang="en-CA" sz="1400">
                <a:effectLst/>
              </a:rPr>
              <a:t>, V. J. and R. Barnhardt (2001). First Nations and Higher Education: The Four R's - Respect, Relevance, Reciprocity, Responsibility. In Knowledge Across Cultures: A Contribution to Dialogue Among Civilizations. R. </a:t>
            </a:r>
            <a:r>
              <a:rPr lang="en-CA" sz="1400" err="1">
                <a:effectLst/>
              </a:rPr>
              <a:t>Hayoe</a:t>
            </a:r>
            <a:r>
              <a:rPr lang="en-CA" sz="1400">
                <a:effectLst/>
              </a:rPr>
              <a:t> and J. Pan. Hong Kong, eds., Comparative Education Research Centre, The University of Hong Kong.</a:t>
            </a:r>
          </a:p>
          <a:p>
            <a:pPr marL="0" indent="0">
              <a:buNone/>
            </a:pPr>
            <a:r>
              <a:rPr lang="en-CA" sz="1400" b="0" i="0" u="none" strike="noStrike">
                <a:effectLst/>
              </a:rPr>
              <a:t>Truth and Reconciliation Commission of Canada. (2015). </a:t>
            </a:r>
            <a:r>
              <a:rPr lang="en-CA" sz="1400" b="0" i="1" u="none" strike="noStrike">
                <a:effectLst/>
              </a:rPr>
              <a:t>Honouring the truth, reconciling for the future: Summary of the final report of the Truth and Reconciliation Commission of Canada</a:t>
            </a:r>
            <a:r>
              <a:rPr lang="en-CA" sz="1400" b="0" i="0" u="none" strike="noStrike">
                <a:effectLst/>
              </a:rPr>
              <a:t>. https://</a:t>
            </a:r>
            <a:r>
              <a:rPr lang="en-CA" sz="1400" b="0" i="0" u="none" strike="noStrike" err="1">
                <a:effectLst/>
              </a:rPr>
              <a:t>nctr.ca</a:t>
            </a:r>
            <a:r>
              <a:rPr lang="en-CA" sz="1400" b="0" i="0" u="none" strike="noStrike">
                <a:effectLst/>
              </a:rPr>
              <a:t>/records/reports/</a:t>
            </a:r>
            <a:r>
              <a:rPr lang="en-CA" sz="1400">
                <a:effectLst/>
              </a:rPr>
              <a:t> </a:t>
            </a:r>
            <a:endParaRPr lang="en-CA" sz="1400"/>
          </a:p>
          <a:p>
            <a:endParaRPr lang="en-US">
              <a:cs typeface="Arial"/>
            </a:endParaRPr>
          </a:p>
        </p:txBody>
      </p:sp>
    </p:spTree>
    <p:extLst>
      <p:ext uri="{BB962C8B-B14F-4D97-AF65-F5344CB8AC3E}">
        <p14:creationId xmlns:p14="http://schemas.microsoft.com/office/powerpoint/2010/main" val="415067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48A4-74F9-148B-34E3-87BA31A3062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F2480E1-AB6C-A77F-E4A3-D7C0998222BD}"/>
              </a:ext>
            </a:extLst>
          </p:cNvPr>
          <p:cNvPicPr>
            <a:picLocks noChangeAspect="1"/>
          </p:cNvPicPr>
          <p:nvPr/>
        </p:nvPicPr>
        <p:blipFill>
          <a:blip r:embed="rId3"/>
          <a:srcRect l="3669" r="3669"/>
          <a:stretch/>
        </p:blipFill>
        <p:spPr>
          <a:xfrm>
            <a:off x="-14941" y="116632"/>
            <a:ext cx="9195453" cy="6578750"/>
          </a:xfrm>
          <a:prstGeom prst="rect">
            <a:avLst/>
          </a:prstGeom>
        </p:spPr>
      </p:pic>
      <p:grpSp>
        <p:nvGrpSpPr>
          <p:cNvPr id="2" name="Group 1">
            <a:extLst>
              <a:ext uri="{FF2B5EF4-FFF2-40B4-BE49-F238E27FC236}">
                <a16:creationId xmlns:a16="http://schemas.microsoft.com/office/drawing/2014/main" id="{B7D2E93C-8EC4-4479-B995-A4A16BD7EA27}"/>
              </a:ext>
            </a:extLst>
          </p:cNvPr>
          <p:cNvGrpSpPr/>
          <p:nvPr/>
        </p:nvGrpSpPr>
        <p:grpSpPr>
          <a:xfrm>
            <a:off x="-14941" y="0"/>
            <a:ext cx="9173882" cy="6867337"/>
            <a:chOff x="-14941" y="-1866"/>
            <a:chExt cx="9173882" cy="6867337"/>
          </a:xfrm>
        </p:grpSpPr>
        <p:pic>
          <p:nvPicPr>
            <p:cNvPr id="12" name="Picture 11">
              <a:extLst>
                <a:ext uri="{FF2B5EF4-FFF2-40B4-BE49-F238E27FC236}">
                  <a16:creationId xmlns:a16="http://schemas.microsoft.com/office/drawing/2014/main" id="{7DC2834F-2393-62D3-4E06-1339A4042275}"/>
                </a:ext>
              </a:extLst>
            </p:cNvPr>
            <p:cNvPicPr>
              <a:picLocks noChangeAspect="1"/>
            </p:cNvPicPr>
            <p:nvPr/>
          </p:nvPicPr>
          <p:blipFill>
            <a:blip r:embed="rId4"/>
            <a:stretch>
              <a:fillRect/>
            </a:stretch>
          </p:blipFill>
          <p:spPr>
            <a:xfrm>
              <a:off x="-14941" y="6652164"/>
              <a:ext cx="9166412" cy="213307"/>
            </a:xfrm>
            <a:prstGeom prst="rect">
              <a:avLst/>
            </a:prstGeom>
          </p:spPr>
        </p:pic>
        <p:sp>
          <p:nvSpPr>
            <p:cNvPr id="8" name="Rectangle 7">
              <a:extLst>
                <a:ext uri="{FF2B5EF4-FFF2-40B4-BE49-F238E27FC236}">
                  <a16:creationId xmlns:a16="http://schemas.microsoft.com/office/drawing/2014/main" id="{14E85E03-E601-BA86-A7F3-F359795B2AA7}"/>
                </a:ext>
              </a:extLst>
            </p:cNvPr>
            <p:cNvSpPr/>
            <p:nvPr/>
          </p:nvSpPr>
          <p:spPr bwMode="auto">
            <a:xfrm>
              <a:off x="-6643" y="5768214"/>
              <a:ext cx="9165584" cy="886711"/>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110" charset="0"/>
                </a:rPr>
                <a:t> </a:t>
              </a:r>
            </a:p>
          </p:txBody>
        </p:sp>
        <p:pic>
          <p:nvPicPr>
            <p:cNvPr id="16" name="Picture 15" descr="uOttawa_HOR_WHITE.png">
              <a:extLst>
                <a:ext uri="{FF2B5EF4-FFF2-40B4-BE49-F238E27FC236}">
                  <a16:creationId xmlns:a16="http://schemas.microsoft.com/office/drawing/2014/main" id="{CCB71D0F-19D2-3E56-7E6F-E6972093E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600" y="5949280"/>
              <a:ext cx="1693389" cy="452922"/>
            </a:xfrm>
            <a:prstGeom prst="rect">
              <a:avLst/>
            </a:prstGeom>
          </p:spPr>
        </p:pic>
        <p:pic>
          <p:nvPicPr>
            <p:cNvPr id="14" name="Picture 13" descr="top.png">
              <a:extLst>
                <a:ext uri="{FF2B5EF4-FFF2-40B4-BE49-F238E27FC236}">
                  <a16:creationId xmlns:a16="http://schemas.microsoft.com/office/drawing/2014/main" id="{E96ABE0A-143A-2FAB-A7F0-7EC15CDFDD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grpSp>
      <p:sp>
        <p:nvSpPr>
          <p:cNvPr id="17" name="Footer Placeholder 6">
            <a:extLst>
              <a:ext uri="{FF2B5EF4-FFF2-40B4-BE49-F238E27FC236}">
                <a16:creationId xmlns:a16="http://schemas.microsoft.com/office/drawing/2014/main" id="{E962B033-9F3A-692F-BBAD-4A1994360E70}"/>
              </a:ext>
            </a:extLst>
          </p:cNvPr>
          <p:cNvSpPr txBox="1">
            <a:spLocks noChangeArrowheads="1"/>
          </p:cNvSpPr>
          <p:nvPr/>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err="1">
                <a:solidFill>
                  <a:schemeClr val="bg1"/>
                </a:solidFill>
                <a:latin typeface="Arial"/>
                <a:cs typeface="Arial"/>
              </a:rPr>
              <a:t>uOttawa.ca</a:t>
            </a:r>
            <a:endParaRPr lang="en-US">
              <a:solidFill>
                <a:schemeClr val="bg1"/>
              </a:solidFill>
              <a:latin typeface="Arial"/>
              <a:cs typeface="Arial"/>
            </a:endParaRPr>
          </a:p>
        </p:txBody>
      </p:sp>
      <p:sp>
        <p:nvSpPr>
          <p:cNvPr id="28" name="Rectangle 27">
            <a:extLst>
              <a:ext uri="{FF2B5EF4-FFF2-40B4-BE49-F238E27FC236}">
                <a16:creationId xmlns:a16="http://schemas.microsoft.com/office/drawing/2014/main" id="{24E3368C-C0AD-C48F-3B3F-0B6F6F6EF6C8}"/>
              </a:ext>
            </a:extLst>
          </p:cNvPr>
          <p:cNvSpPr/>
          <p:nvPr/>
        </p:nvSpPr>
        <p:spPr bwMode="auto">
          <a:xfrm>
            <a:off x="1727230" y="1716831"/>
            <a:ext cx="7455648" cy="1872208"/>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2400">
                <a:latin typeface="Aptos"/>
                <a:ea typeface="Aptos"/>
                <a:cs typeface="Aptos"/>
              </a:rPr>
              <a:t>​</a:t>
            </a:r>
            <a:endParaRPr kumimoji="0" lang="en-US" sz="2400" b="0" i="0" u="none" strike="noStrike" cap="none" normalizeH="0" baseline="0">
              <a:ln>
                <a:noFill/>
              </a:ln>
              <a:solidFill>
                <a:schemeClr val="tx1"/>
              </a:solidFill>
              <a:effectLst/>
              <a:latin typeface="Times" pitchFamily="-110" charset="0"/>
            </a:endParaRPr>
          </a:p>
        </p:txBody>
      </p:sp>
      <p:sp>
        <p:nvSpPr>
          <p:cNvPr id="20" name="Title 1">
            <a:extLst>
              <a:ext uri="{FF2B5EF4-FFF2-40B4-BE49-F238E27FC236}">
                <a16:creationId xmlns:a16="http://schemas.microsoft.com/office/drawing/2014/main" id="{A8EA9DA7-91CE-72F6-D075-DA3F0A1E67AC}"/>
              </a:ext>
            </a:extLst>
          </p:cNvPr>
          <p:cNvSpPr txBox="1">
            <a:spLocks/>
          </p:cNvSpPr>
          <p:nvPr/>
        </p:nvSpPr>
        <p:spPr bwMode="auto">
          <a:xfrm>
            <a:off x="2687023" y="2234196"/>
            <a:ext cx="5620341" cy="1204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US" b="0" i="1" dirty="0" err="1">
                <a:solidFill>
                  <a:schemeClr val="bg1"/>
                </a:solidFill>
                <a:latin typeface="Arial Bold"/>
                <a:ea typeface="ＭＳ Ｐゴシック"/>
                <a:cs typeface="Arial Bold"/>
              </a:rPr>
              <a:t>Miigwetch</a:t>
            </a:r>
            <a:r>
              <a:rPr lang="en-US" b="0" i="1" dirty="0">
                <a:solidFill>
                  <a:schemeClr val="bg1"/>
                </a:solidFill>
                <a:latin typeface="Arial Bold"/>
                <a:ea typeface="ＭＳ Ｐゴシック"/>
                <a:cs typeface="Arial Bold"/>
              </a:rPr>
              <a:t> – Merci – Thank you</a:t>
            </a:r>
            <a:endParaRPr lang="en-US" b="0" dirty="0">
              <a:solidFill>
                <a:schemeClr val="bg1"/>
              </a:solidFill>
              <a:latin typeface="Arial Bold"/>
              <a:ea typeface="ＭＳ Ｐゴシック"/>
              <a:cs typeface="Arial Bold"/>
            </a:endParaRPr>
          </a:p>
          <a:p>
            <a:endParaRPr lang="en-US" b="0">
              <a:solidFill>
                <a:schemeClr val="bg1"/>
              </a:solidFill>
              <a:latin typeface="Arial Bold"/>
              <a:ea typeface="ＭＳ Ｐゴシック"/>
              <a:cs typeface="Arial Bold"/>
            </a:endParaRPr>
          </a:p>
        </p:txBody>
      </p:sp>
    </p:spTree>
    <p:extLst>
      <p:ext uri="{BB962C8B-B14F-4D97-AF65-F5344CB8AC3E}">
        <p14:creationId xmlns:p14="http://schemas.microsoft.com/office/powerpoint/2010/main" val="273434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D78C-5BB2-A4C1-F466-43EAF4FE7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06535-3DDA-C193-38E5-21BD0C583C51}"/>
              </a:ext>
            </a:extLst>
          </p:cNvPr>
          <p:cNvSpPr>
            <a:spLocks noGrp="1"/>
          </p:cNvSpPr>
          <p:nvPr>
            <p:ph type="title"/>
          </p:nvPr>
        </p:nvSpPr>
        <p:spPr/>
        <p:txBody>
          <a:bodyPr/>
          <a:lstStyle/>
          <a:p>
            <a:r>
              <a:rPr lang="en-US">
                <a:ea typeface="ＭＳ Ｐゴシック"/>
              </a:rPr>
              <a:t>Reference slide: Methods</a:t>
            </a:r>
          </a:p>
        </p:txBody>
      </p:sp>
      <p:sp>
        <p:nvSpPr>
          <p:cNvPr id="5" name="TextBox 4">
            <a:extLst>
              <a:ext uri="{FF2B5EF4-FFF2-40B4-BE49-F238E27FC236}">
                <a16:creationId xmlns:a16="http://schemas.microsoft.com/office/drawing/2014/main" id="{BD626C0E-D4F8-3BE3-20FC-A7B57B913C09}"/>
              </a:ext>
            </a:extLst>
          </p:cNvPr>
          <p:cNvSpPr txBox="1"/>
          <p:nvPr/>
        </p:nvSpPr>
        <p:spPr>
          <a:xfrm>
            <a:off x="283061" y="1373012"/>
            <a:ext cx="6900929" cy="369332"/>
          </a:xfrm>
          <a:prstGeom prst="rect">
            <a:avLst/>
          </a:prstGeom>
          <a:noFill/>
        </p:spPr>
        <p:txBody>
          <a:bodyPr wrap="square" rtlCol="0">
            <a:spAutoFit/>
          </a:bodyPr>
          <a:lstStyle/>
          <a:p>
            <a:r>
              <a:rPr lang="en-US" sz="1800" b="1" i="0" u="none" strike="noStrike">
                <a:solidFill>
                  <a:srgbClr val="000000"/>
                </a:solidFill>
                <a:effectLst/>
                <a:latin typeface="Aptos" panose="020B0004020202020204" pitchFamily="34" charset="0"/>
              </a:rPr>
              <a:t>Kern's 6-Step Framework for Curriculum Development </a:t>
            </a:r>
            <a:r>
              <a:rPr lang="en-US" sz="1800" b="0" i="0" u="none" strike="noStrike">
                <a:effectLst/>
                <a:latin typeface="Aptos" panose="020B0004020202020204" pitchFamily="34" charset="0"/>
              </a:rPr>
              <a:t>​</a:t>
            </a:r>
            <a:endParaRPr lang="en-US" b="1">
              <a:latin typeface="+mn-lt"/>
            </a:endParaRPr>
          </a:p>
        </p:txBody>
      </p:sp>
      <p:graphicFrame>
        <p:nvGraphicFramePr>
          <p:cNvPr id="9" name="Content Placeholder 8">
            <a:extLst>
              <a:ext uri="{FF2B5EF4-FFF2-40B4-BE49-F238E27FC236}">
                <a16:creationId xmlns:a16="http://schemas.microsoft.com/office/drawing/2014/main" id="{B9F79096-4CB6-139B-CEE4-C6B389CDBCBA}"/>
              </a:ext>
            </a:extLst>
          </p:cNvPr>
          <p:cNvGraphicFramePr>
            <a:graphicFrameLocks noGrp="1"/>
          </p:cNvGraphicFramePr>
          <p:nvPr>
            <p:ph idx="1"/>
            <p:extLst>
              <p:ext uri="{D42A27DB-BD31-4B8C-83A1-F6EECF244321}">
                <p14:modId xmlns:p14="http://schemas.microsoft.com/office/powerpoint/2010/main" val="3876040194"/>
              </p:ext>
            </p:extLst>
          </p:nvPr>
        </p:nvGraphicFramePr>
        <p:xfrm>
          <a:off x="251520" y="1726069"/>
          <a:ext cx="8712968" cy="4789560"/>
        </p:xfrm>
        <a:graphic>
          <a:graphicData uri="http://schemas.openxmlformats.org/drawingml/2006/table">
            <a:tbl>
              <a:tblPr firstRow="1" bandRow="1">
                <a:tableStyleId>{5C22544A-7EE6-4342-B048-85BDC9FD1C3A}</a:tableStyleId>
              </a:tblPr>
              <a:tblGrid>
                <a:gridCol w="2313177">
                  <a:extLst>
                    <a:ext uri="{9D8B030D-6E8A-4147-A177-3AD203B41FA5}">
                      <a16:colId xmlns:a16="http://schemas.microsoft.com/office/drawing/2014/main" val="910904656"/>
                    </a:ext>
                  </a:extLst>
                </a:gridCol>
                <a:gridCol w="6399791">
                  <a:extLst>
                    <a:ext uri="{9D8B030D-6E8A-4147-A177-3AD203B41FA5}">
                      <a16:colId xmlns:a16="http://schemas.microsoft.com/office/drawing/2014/main" val="3927812386"/>
                    </a:ext>
                  </a:extLst>
                </a:gridCol>
              </a:tblGrid>
              <a:tr h="459300">
                <a:tc>
                  <a:txBody>
                    <a:bodyPr/>
                    <a:lstStyle/>
                    <a:p>
                      <a:r>
                        <a:rPr lang="en-US" sz="1800" b="1" u="none" strike="noStrike" kern="1200">
                          <a:solidFill>
                            <a:schemeClr val="lt1"/>
                          </a:solidFill>
                          <a:effectLst/>
                        </a:rPr>
                        <a:t>Kern's Step</a:t>
                      </a:r>
                      <a:r>
                        <a:rPr lang="en-US" sz="1800" b="0" u="none" strike="noStrike" kern="1200">
                          <a:solidFill>
                            <a:schemeClr val="lt1"/>
                          </a:solidFill>
                          <a:effectLst/>
                        </a:rPr>
                        <a:t>​</a:t>
                      </a:r>
                      <a:endParaRPr lang="en-US" sz="1800"/>
                    </a:p>
                  </a:txBody>
                  <a:tcPr/>
                </a:tc>
                <a:tc>
                  <a:txBody>
                    <a:bodyPr/>
                    <a:lstStyle/>
                    <a:p>
                      <a:r>
                        <a:rPr lang="en-US" sz="1800" b="1" u="none" strike="noStrike" kern="1200">
                          <a:solidFill>
                            <a:schemeClr val="lt1"/>
                          </a:solidFill>
                          <a:effectLst/>
                        </a:rPr>
                        <a:t>Application for Indigenous Curriculum Development</a:t>
                      </a:r>
                      <a:r>
                        <a:rPr lang="en-US" sz="1800" b="0" u="none" strike="noStrike" kern="1200">
                          <a:solidFill>
                            <a:schemeClr val="lt1"/>
                          </a:solidFill>
                          <a:effectLst/>
                        </a:rPr>
                        <a:t>​</a:t>
                      </a:r>
                      <a:endParaRPr lang="en-US" sz="1800"/>
                    </a:p>
                  </a:txBody>
                  <a:tcPr/>
                </a:tc>
                <a:extLst>
                  <a:ext uri="{0D108BD9-81ED-4DB2-BD59-A6C34878D82A}">
                    <a16:rowId xmlns:a16="http://schemas.microsoft.com/office/drawing/2014/main" val="2213181425"/>
                  </a:ext>
                </a:extLst>
              </a:tr>
              <a:tr h="459300">
                <a:tc>
                  <a:txBody>
                    <a:bodyPr/>
                    <a:lstStyle/>
                    <a:p>
                      <a:r>
                        <a:rPr lang="en-US" sz="1400" b="1" u="none" strike="noStrike" kern="1200">
                          <a:solidFill>
                            <a:schemeClr val="dk1"/>
                          </a:solidFill>
                          <a:effectLst/>
                        </a:rPr>
                        <a:t>1. Problem identification and general needs assessment</a:t>
                      </a:r>
                      <a:endParaRPr lang="en-US" sz="1400"/>
                    </a:p>
                  </a:txBody>
                  <a:tcPr/>
                </a:tc>
                <a:tc>
                  <a:txBody>
                    <a:bodyPr/>
                    <a:lstStyle/>
                    <a:p>
                      <a:pPr marL="285750" indent="-285750" rtl="0" fontAlgn="base">
                        <a:buFont typeface="Arial" panose="020B0604020202020204" pitchFamily="34" charset="0"/>
                        <a:buChar char="•"/>
                      </a:pPr>
                      <a:r>
                        <a:rPr lang="en-CA" sz="1400" b="0" u="none" strike="noStrike" kern="1200">
                          <a:solidFill>
                            <a:schemeClr val="dk1"/>
                          </a:solidFill>
                          <a:effectLst/>
                        </a:rPr>
                        <a:t>Engagement with stakeholders and community partners</a:t>
                      </a:r>
                      <a:r>
                        <a:rPr lang="en-US" sz="1400" b="0" u="none" strike="noStrike" kern="1200">
                          <a:solidFill>
                            <a:schemeClr val="dk1"/>
                          </a:solidFill>
                          <a:effectLst/>
                        </a:rPr>
                        <a:t>​</a:t>
                      </a:r>
                    </a:p>
                    <a:p>
                      <a:pPr marL="285750" indent="-285750" rtl="0" fontAlgn="base">
                        <a:buFont typeface="Arial" panose="020B0604020202020204" pitchFamily="34" charset="0"/>
                        <a:buChar char="•"/>
                      </a:pPr>
                      <a:r>
                        <a:rPr lang="en-CA" sz="1400" b="0" u="none" strike="noStrike" kern="1200">
                          <a:solidFill>
                            <a:schemeClr val="dk1"/>
                          </a:solidFill>
                          <a:effectLst/>
                        </a:rPr>
                        <a:t>Review of national surveys and benchmarks. </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3218095439"/>
                  </a:ext>
                </a:extLst>
              </a:tr>
              <a:tr h="459300">
                <a:tc>
                  <a:txBody>
                    <a:bodyPr/>
                    <a:lstStyle/>
                    <a:p>
                      <a:r>
                        <a:rPr lang="en-US" sz="1400" b="1" u="none" strike="noStrike" kern="1200">
                          <a:solidFill>
                            <a:schemeClr val="dk1"/>
                          </a:solidFill>
                          <a:effectLst/>
                        </a:rPr>
                        <a:t>2. Targeted needs assessment</a:t>
                      </a:r>
                      <a:r>
                        <a:rPr lang="en-US" sz="1400" b="0" u="none" strike="noStrike" kern="1200">
                          <a:solidFill>
                            <a:schemeClr val="dk1"/>
                          </a:solidFill>
                          <a:effectLst/>
                        </a:rPr>
                        <a:t>​</a:t>
                      </a:r>
                      <a:endParaRPr lang="en-US" sz="1400"/>
                    </a:p>
                  </a:txBody>
                  <a:tcPr/>
                </a:tc>
                <a:tc>
                  <a:txBody>
                    <a:bodyPr/>
                    <a:lstStyle/>
                    <a:p>
                      <a:pPr marL="285750" indent="-285750" rtl="0" fontAlgn="base">
                        <a:buFont typeface="Arial" panose="020B0604020202020204" pitchFamily="34" charset="0"/>
                        <a:buChar char="•"/>
                      </a:pPr>
                      <a:r>
                        <a:rPr lang="en-US" sz="1400" b="0" u="none" strike="noStrike" kern="1200">
                          <a:solidFill>
                            <a:schemeClr val="dk1"/>
                          </a:solidFill>
                          <a:effectLst/>
                        </a:rPr>
                        <a:t>Review national frameworks, engage with stakeholders, establish working group with content experts and Indigenous learners​</a:t>
                      </a:r>
                    </a:p>
                    <a:p>
                      <a:pPr marL="285750" indent="-285750" rtl="0" fontAlgn="base">
                        <a:buFont typeface="Arial" panose="020B0604020202020204" pitchFamily="34" charset="0"/>
                        <a:buChar char="•"/>
                      </a:pPr>
                      <a:r>
                        <a:rPr lang="en-US" sz="1400" b="0" u="none" strike="noStrike" kern="1200">
                          <a:solidFill>
                            <a:schemeClr val="dk1"/>
                          </a:solidFill>
                          <a:effectLst/>
                        </a:rPr>
                        <a:t>Environmental scan and gaps analysis of existing curriculum</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399507742"/>
                  </a:ext>
                </a:extLst>
              </a:tr>
              <a:tr h="459300">
                <a:tc>
                  <a:txBody>
                    <a:bodyPr/>
                    <a:lstStyle/>
                    <a:p>
                      <a:r>
                        <a:rPr lang="en-US" sz="1400" b="1" u="none" strike="noStrike" kern="1200">
                          <a:solidFill>
                            <a:schemeClr val="dk1"/>
                          </a:solidFill>
                          <a:effectLst/>
                        </a:rPr>
                        <a:t>3. Goals and objectives</a:t>
                      </a:r>
                      <a:r>
                        <a:rPr lang="en-US" sz="1400" b="0" u="none" strike="noStrike" kern="1200">
                          <a:solidFill>
                            <a:schemeClr val="dk1"/>
                          </a:solidFill>
                          <a:effectLst/>
                        </a:rPr>
                        <a:t>​</a:t>
                      </a:r>
                      <a:endParaRPr lang="en-US" sz="1400"/>
                    </a:p>
                  </a:txBody>
                  <a:tcPr/>
                </a:tc>
                <a:tc>
                  <a:txBody>
                    <a:bodyPr/>
                    <a:lstStyle/>
                    <a:p>
                      <a:pPr marL="285750" indent="-285750">
                        <a:buFont typeface="Arial" panose="020B0604020202020204" pitchFamily="34" charset="0"/>
                        <a:buChar char="•"/>
                      </a:pPr>
                      <a:r>
                        <a:rPr lang="en-US" sz="1400" b="0" u="none" strike="noStrike" kern="1200">
                          <a:solidFill>
                            <a:schemeClr val="dk1"/>
                          </a:solidFill>
                          <a:effectLst/>
                        </a:rPr>
                        <a:t>Advance Indigenous Health by addressing the TRC Calls to Action, Indigenous health learning goals, and accreditation standards</a:t>
                      </a:r>
                      <a:endParaRPr lang="en-US" sz="1400"/>
                    </a:p>
                  </a:txBody>
                  <a:tcPr/>
                </a:tc>
                <a:extLst>
                  <a:ext uri="{0D108BD9-81ED-4DB2-BD59-A6C34878D82A}">
                    <a16:rowId xmlns:a16="http://schemas.microsoft.com/office/drawing/2014/main" val="515862202"/>
                  </a:ext>
                </a:extLst>
              </a:tr>
              <a:tr h="459300">
                <a:tc>
                  <a:txBody>
                    <a:bodyPr/>
                    <a:lstStyle/>
                    <a:p>
                      <a:r>
                        <a:rPr lang="en-US" sz="1400" b="1" u="none" strike="noStrike" kern="1200">
                          <a:solidFill>
                            <a:schemeClr val="dk1"/>
                          </a:solidFill>
                          <a:effectLst/>
                        </a:rPr>
                        <a:t>4. Educational strategies</a:t>
                      </a:r>
                      <a:r>
                        <a:rPr lang="en-US" sz="1400" b="0" u="none" strike="noStrike" kern="1200">
                          <a:solidFill>
                            <a:schemeClr val="dk1"/>
                          </a:solidFill>
                          <a:effectLst/>
                        </a:rPr>
                        <a:t>​</a:t>
                      </a:r>
                      <a:endParaRPr lang="en-US" sz="1400"/>
                    </a:p>
                  </a:txBody>
                  <a:tcPr/>
                </a:tc>
                <a:tc>
                  <a:txBody>
                    <a:bodyPr/>
                    <a:lstStyle/>
                    <a:p>
                      <a:pPr marL="285750" indent="-285750" rtl="0" fontAlgn="base">
                        <a:buFont typeface="Arial" panose="020B0604020202020204" pitchFamily="34" charset="0"/>
                        <a:buChar char="•"/>
                      </a:pPr>
                      <a:r>
                        <a:rPr lang="en-CA" sz="1400" b="0" u="none" strike="noStrike" kern="1200">
                          <a:solidFill>
                            <a:schemeClr val="dk1"/>
                          </a:solidFill>
                          <a:effectLst/>
                        </a:rPr>
                        <a:t>Review of nationally developed Indigenous curriculum material developed by Indigenous health experts and adapt to local context and learning objectives of curriculum</a:t>
                      </a:r>
                      <a:r>
                        <a:rPr lang="en-US" sz="1400" b="0" u="none" strike="noStrike" kern="1200">
                          <a:solidFill>
                            <a:schemeClr val="dk1"/>
                          </a:solidFill>
                          <a:effectLst/>
                        </a:rPr>
                        <a:t>​</a:t>
                      </a:r>
                    </a:p>
                    <a:p>
                      <a:pPr marL="285750" indent="-285750" rtl="0" fontAlgn="base">
                        <a:buFont typeface="Arial" panose="020B0604020202020204" pitchFamily="34" charset="0"/>
                        <a:buChar char="•"/>
                      </a:pPr>
                      <a:r>
                        <a:rPr lang="en-CA" sz="1400" b="0" u="none" strike="noStrike" kern="1200">
                          <a:solidFill>
                            <a:schemeClr val="dk1"/>
                          </a:solidFill>
                          <a:effectLst/>
                        </a:rPr>
                        <a:t>Integrate teachings into interactive case-based learning, experiential exercises, and didactic lectures </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2593617610"/>
                  </a:ext>
                </a:extLst>
              </a:tr>
              <a:tr h="459300">
                <a:tc>
                  <a:txBody>
                    <a:bodyPr/>
                    <a:lstStyle/>
                    <a:p>
                      <a:r>
                        <a:rPr lang="en-US" sz="1400" b="1" u="none" strike="noStrike" kern="1200">
                          <a:solidFill>
                            <a:schemeClr val="dk1"/>
                          </a:solidFill>
                          <a:effectLst/>
                        </a:rPr>
                        <a:t>5. Implementation</a:t>
                      </a:r>
                      <a:r>
                        <a:rPr lang="en-US" sz="1400" b="0" u="none" strike="noStrike" kern="1200">
                          <a:solidFill>
                            <a:schemeClr val="dk1"/>
                          </a:solidFill>
                          <a:effectLst/>
                        </a:rPr>
                        <a:t>​</a:t>
                      </a:r>
                      <a:endParaRPr lang="en-US" sz="1400"/>
                    </a:p>
                  </a:txBody>
                  <a:tcPr/>
                </a:tc>
                <a:tc>
                  <a:txBody>
                    <a:bodyPr/>
                    <a:lstStyle/>
                    <a:p>
                      <a:pPr marL="285750" indent="-285750">
                        <a:buFont typeface="Arial" panose="020B0604020202020204" pitchFamily="34" charset="0"/>
                        <a:buChar char="•"/>
                      </a:pPr>
                      <a:r>
                        <a:rPr lang="en-CA" sz="1400" b="0" u="none" strike="noStrike" kern="1200">
                          <a:solidFill>
                            <a:schemeClr val="dk1"/>
                          </a:solidFill>
                          <a:effectLst/>
                        </a:rPr>
                        <a:t>Stakeholder engagement, administration, embed longitudinally</a:t>
                      </a:r>
                      <a:endParaRPr lang="en-US" sz="1400"/>
                    </a:p>
                  </a:txBody>
                  <a:tcPr/>
                </a:tc>
                <a:extLst>
                  <a:ext uri="{0D108BD9-81ED-4DB2-BD59-A6C34878D82A}">
                    <a16:rowId xmlns:a16="http://schemas.microsoft.com/office/drawing/2014/main" val="2581063771"/>
                  </a:ext>
                </a:extLst>
              </a:tr>
              <a:tr h="459300">
                <a:tc>
                  <a:txBody>
                    <a:bodyPr/>
                    <a:lstStyle/>
                    <a:p>
                      <a:r>
                        <a:rPr lang="en-US" sz="1400" b="1" u="none" strike="noStrike" kern="1200">
                          <a:solidFill>
                            <a:schemeClr val="dk1"/>
                          </a:solidFill>
                          <a:effectLst/>
                        </a:rPr>
                        <a:t>6. Evaluating the effectiveness of the curriculum</a:t>
                      </a:r>
                      <a:r>
                        <a:rPr lang="en-US" sz="1400" b="0" u="none" strike="noStrike" kern="1200">
                          <a:solidFill>
                            <a:schemeClr val="dk1"/>
                          </a:solidFill>
                          <a:effectLst/>
                        </a:rPr>
                        <a:t>​</a:t>
                      </a:r>
                      <a:endParaRPr lang="en-US" sz="1400"/>
                    </a:p>
                  </a:txBody>
                  <a:tcPr/>
                </a:tc>
                <a:tc>
                  <a:txBody>
                    <a:bodyPr/>
                    <a:lstStyle/>
                    <a:p>
                      <a:pPr marL="285750" indent="-285750" rtl="0" fontAlgn="base">
                        <a:buFont typeface="Arial" panose="020B0604020202020204" pitchFamily="34" charset="0"/>
                        <a:buChar char="•"/>
                      </a:pPr>
                      <a:r>
                        <a:rPr lang="en-CA" sz="1400" b="0" u="none" strike="noStrike" kern="1200">
                          <a:solidFill>
                            <a:schemeClr val="dk1"/>
                          </a:solidFill>
                          <a:effectLst/>
                        </a:rPr>
                        <a:t>Review of assessment methods including MCQ, reflection responses, and simulation-style assessments (i.e. OSCE)</a:t>
                      </a:r>
                      <a:r>
                        <a:rPr lang="en-US" sz="1400" b="0" u="none" strike="noStrike" kern="1200">
                          <a:solidFill>
                            <a:schemeClr val="dk1"/>
                          </a:solidFill>
                          <a:effectLst/>
                        </a:rPr>
                        <a:t>​</a:t>
                      </a:r>
                    </a:p>
                    <a:p>
                      <a:pPr marL="285750" indent="-285750" rtl="0" fontAlgn="base">
                        <a:buFont typeface="Arial" panose="020B0604020202020204" pitchFamily="34" charset="0"/>
                        <a:buChar char="•"/>
                      </a:pPr>
                      <a:r>
                        <a:rPr lang="en-CA" sz="1400" b="0" u="none" strike="noStrike" kern="1200">
                          <a:solidFill>
                            <a:schemeClr val="dk1"/>
                          </a:solidFill>
                          <a:effectLst/>
                        </a:rPr>
                        <a:t>Qualitative and quantitative evaluation methods </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243018578"/>
                  </a:ext>
                </a:extLst>
              </a:tr>
            </a:tbl>
          </a:graphicData>
        </a:graphic>
      </p:graphicFrame>
    </p:spTree>
    <p:extLst>
      <p:ext uri="{BB962C8B-B14F-4D97-AF65-F5344CB8AC3E}">
        <p14:creationId xmlns:p14="http://schemas.microsoft.com/office/powerpoint/2010/main" val="216144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7186-F5BD-5F70-08C9-2A49E5965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72AC5-B148-2E52-CCB7-1F9253B4FF20}"/>
              </a:ext>
            </a:extLst>
          </p:cNvPr>
          <p:cNvSpPr>
            <a:spLocks noGrp="1"/>
          </p:cNvSpPr>
          <p:nvPr>
            <p:ph type="title"/>
          </p:nvPr>
        </p:nvSpPr>
        <p:spPr/>
        <p:txBody>
          <a:bodyPr/>
          <a:lstStyle/>
          <a:p>
            <a:r>
              <a:rPr lang="en-US" dirty="0">
                <a:ea typeface="ＭＳ Ｐゴシック"/>
              </a:rPr>
              <a:t>Reference </a:t>
            </a:r>
            <a:r>
              <a:rPr lang="en-US">
                <a:ea typeface="ＭＳ Ｐゴシック"/>
              </a:rPr>
              <a:t>slide: Methods</a:t>
            </a:r>
            <a:endParaRPr lang="en-US"/>
          </a:p>
        </p:txBody>
      </p:sp>
      <p:sp>
        <p:nvSpPr>
          <p:cNvPr id="5" name="TextBox 4">
            <a:extLst>
              <a:ext uri="{FF2B5EF4-FFF2-40B4-BE49-F238E27FC236}">
                <a16:creationId xmlns:a16="http://schemas.microsoft.com/office/drawing/2014/main" id="{12442D5B-2C16-C69C-30B0-B6378E13E6BB}"/>
              </a:ext>
            </a:extLst>
          </p:cNvPr>
          <p:cNvSpPr txBox="1"/>
          <p:nvPr/>
        </p:nvSpPr>
        <p:spPr>
          <a:xfrm>
            <a:off x="251520" y="1384606"/>
            <a:ext cx="9937104" cy="369332"/>
          </a:xfrm>
          <a:prstGeom prst="rect">
            <a:avLst/>
          </a:prstGeom>
          <a:noFill/>
        </p:spPr>
        <p:txBody>
          <a:bodyPr wrap="square" rtlCol="0">
            <a:spAutoFit/>
          </a:bodyPr>
          <a:lstStyle/>
          <a:p>
            <a:r>
              <a:rPr lang="en-US" sz="1800" b="1" i="0" u="none" strike="noStrike">
                <a:solidFill>
                  <a:srgbClr val="000000"/>
                </a:solidFill>
                <a:effectLst/>
                <a:latin typeface="Aptos" panose="020B0004020202020204" pitchFamily="34" charset="0"/>
              </a:rPr>
              <a:t>IPAC </a:t>
            </a:r>
            <a:r>
              <a:rPr lang="en-US" sz="1800" b="1" i="0" u="none" strike="noStrike">
                <a:solidFill>
                  <a:srgbClr val="000000"/>
                </a:solidFill>
                <a:effectLst/>
                <a:latin typeface="Arial" panose="020B0604020202020204" pitchFamily="34" charset="0"/>
              </a:rPr>
              <a:t>Curriculum Implementation Toolkit </a:t>
            </a:r>
            <a:r>
              <a:rPr lang="en-US" sz="1800" b="0" i="0" u="none" strike="noStrike">
                <a:effectLst/>
                <a:latin typeface="Aptos" panose="020B0004020202020204" pitchFamily="34" charset="0"/>
              </a:rPr>
              <a:t>​</a:t>
            </a:r>
            <a:endParaRPr lang="en-US" sz="2800" b="1">
              <a:latin typeface="+mn-lt"/>
            </a:endParaRPr>
          </a:p>
        </p:txBody>
      </p:sp>
      <p:graphicFrame>
        <p:nvGraphicFramePr>
          <p:cNvPr id="9" name="Content Placeholder 8">
            <a:extLst>
              <a:ext uri="{FF2B5EF4-FFF2-40B4-BE49-F238E27FC236}">
                <a16:creationId xmlns:a16="http://schemas.microsoft.com/office/drawing/2014/main" id="{C690E222-13BA-EC0F-6544-546781F48145}"/>
              </a:ext>
            </a:extLst>
          </p:cNvPr>
          <p:cNvGraphicFramePr>
            <a:graphicFrameLocks noGrp="1"/>
          </p:cNvGraphicFramePr>
          <p:nvPr>
            <p:ph idx="1"/>
            <p:extLst>
              <p:ext uri="{D42A27DB-BD31-4B8C-83A1-F6EECF244321}">
                <p14:modId xmlns:p14="http://schemas.microsoft.com/office/powerpoint/2010/main" val="3692399069"/>
              </p:ext>
            </p:extLst>
          </p:nvPr>
        </p:nvGraphicFramePr>
        <p:xfrm>
          <a:off x="251520" y="1735784"/>
          <a:ext cx="8784976" cy="4717551"/>
        </p:xfrm>
        <a:graphic>
          <a:graphicData uri="http://schemas.openxmlformats.org/drawingml/2006/table">
            <a:tbl>
              <a:tblPr firstRow="1" bandRow="1">
                <a:tableStyleId>{21E4AEA4-8DFA-4A89-87EB-49C32662AFE0}</a:tableStyleId>
              </a:tblPr>
              <a:tblGrid>
                <a:gridCol w="2332294">
                  <a:extLst>
                    <a:ext uri="{9D8B030D-6E8A-4147-A177-3AD203B41FA5}">
                      <a16:colId xmlns:a16="http://schemas.microsoft.com/office/drawing/2014/main" val="910904656"/>
                    </a:ext>
                  </a:extLst>
                </a:gridCol>
                <a:gridCol w="6452682">
                  <a:extLst>
                    <a:ext uri="{9D8B030D-6E8A-4147-A177-3AD203B41FA5}">
                      <a16:colId xmlns:a16="http://schemas.microsoft.com/office/drawing/2014/main" val="3927812386"/>
                    </a:ext>
                  </a:extLst>
                </a:gridCol>
              </a:tblGrid>
              <a:tr h="483141">
                <a:tc>
                  <a:txBody>
                    <a:bodyPr/>
                    <a:lstStyle/>
                    <a:p>
                      <a:r>
                        <a:rPr lang="en-US" sz="1800" b="1" i="0" u="none" strike="noStrike" kern="1200">
                          <a:solidFill>
                            <a:schemeClr val="lt1"/>
                          </a:solidFill>
                          <a:effectLst/>
                          <a:latin typeface="+mn-lt"/>
                          <a:ea typeface="+mn-ea"/>
                          <a:cs typeface="+mn-cs"/>
                        </a:rPr>
                        <a:t>Phase</a:t>
                      </a:r>
                      <a:r>
                        <a:rPr lang="en-US" sz="1800" b="0" i="0" u="none" strike="noStrike" kern="1200">
                          <a:solidFill>
                            <a:schemeClr val="lt1"/>
                          </a:solidFill>
                          <a:effectLst/>
                          <a:latin typeface="+mn-lt"/>
                          <a:ea typeface="+mn-ea"/>
                          <a:cs typeface="+mn-cs"/>
                        </a:rPr>
                        <a:t>​</a:t>
                      </a:r>
                      <a:endParaRPr lang="en-US" sz="1400"/>
                    </a:p>
                  </a:txBody>
                  <a:tcPr/>
                </a:tc>
                <a:tc>
                  <a:txBody>
                    <a:bodyPr/>
                    <a:lstStyle/>
                    <a:p>
                      <a:r>
                        <a:rPr lang="en-US" sz="1800" b="1" i="0" u="none" strike="noStrike" kern="1200">
                          <a:solidFill>
                            <a:schemeClr val="lt1"/>
                          </a:solidFill>
                          <a:effectLst/>
                          <a:latin typeface="+mn-lt"/>
                          <a:ea typeface="+mn-ea"/>
                          <a:cs typeface="+mn-cs"/>
                        </a:rPr>
                        <a:t>Application for Indigenous Curriculum Implementation</a:t>
                      </a:r>
                      <a:endParaRPr lang="en-US" sz="1400"/>
                    </a:p>
                  </a:txBody>
                  <a:tcPr/>
                </a:tc>
                <a:extLst>
                  <a:ext uri="{0D108BD9-81ED-4DB2-BD59-A6C34878D82A}">
                    <a16:rowId xmlns:a16="http://schemas.microsoft.com/office/drawing/2014/main" val="2213181425"/>
                  </a:ext>
                </a:extLst>
              </a:tr>
              <a:tr h="993926">
                <a:tc>
                  <a:txBody>
                    <a:bodyPr/>
                    <a:lstStyle/>
                    <a:p>
                      <a:r>
                        <a:rPr lang="en-CA" sz="1600" b="1" i="0" u="none" strike="noStrike" kern="1200">
                          <a:solidFill>
                            <a:schemeClr val="dk1"/>
                          </a:solidFill>
                          <a:effectLst/>
                          <a:latin typeface="+mn-lt"/>
                          <a:ea typeface="+mn-ea"/>
                          <a:cs typeface="+mn-cs"/>
                        </a:rPr>
                        <a:t>Initiation and engagement</a:t>
                      </a:r>
                      <a:endParaRPr lang="en-US" sz="1200"/>
                    </a:p>
                  </a:txBody>
                  <a:tcPr/>
                </a:tc>
                <a:tc>
                  <a:txBody>
                    <a:bodyPr/>
                    <a:lstStyle/>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Indigenous learner engagement through Sharing Circle with an Elder and Indigenous learners </a:t>
                      </a:r>
                      <a:r>
                        <a:rPr lang="en-US" sz="1400" b="0" i="0" u="none" strike="noStrike"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Ongoing support and engagement with learners, community members, and Indigenous health educators and experts </a:t>
                      </a:r>
                    </a:p>
                  </a:txBody>
                  <a:tcPr/>
                </a:tc>
                <a:extLst>
                  <a:ext uri="{0D108BD9-81ED-4DB2-BD59-A6C34878D82A}">
                    <a16:rowId xmlns:a16="http://schemas.microsoft.com/office/drawing/2014/main" val="3218095439"/>
                  </a:ext>
                </a:extLst>
              </a:tr>
              <a:tr h="1442796">
                <a:tc>
                  <a:txBody>
                    <a:bodyPr/>
                    <a:lstStyle/>
                    <a:p>
                      <a:r>
                        <a:rPr lang="en-CA" sz="1600" b="1" i="0" u="none" strike="noStrike" kern="1200">
                          <a:solidFill>
                            <a:schemeClr val="dk1"/>
                          </a:solidFill>
                          <a:effectLst/>
                          <a:latin typeface="+mn-lt"/>
                          <a:ea typeface="+mn-ea"/>
                          <a:cs typeface="+mn-cs"/>
                        </a:rPr>
                        <a:t>Collaborative visioning</a:t>
                      </a:r>
                      <a:endParaRPr lang="en-US" sz="1200"/>
                    </a:p>
                  </a:txBody>
                  <a:tcPr/>
                </a:tc>
                <a:tc>
                  <a:txBody>
                    <a:bodyPr/>
                    <a:lstStyle/>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Through consensus-based approach, working group identified a collaborative vision and reflected on our individual and collective responsibilities as individuals and in our respective roles. </a:t>
                      </a:r>
                      <a:r>
                        <a:rPr lang="en-US" sz="1400" b="0" i="0" u="none" strike="noStrike"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Build from the success of existing initiatives and approaches that address Indigenous health curriculum in alignment with Indigenous knowledge, perspective, and pedagogy. </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399507742"/>
                  </a:ext>
                </a:extLst>
              </a:tr>
              <a:tr h="545056">
                <a:tc>
                  <a:txBody>
                    <a:bodyPr/>
                    <a:lstStyle/>
                    <a:p>
                      <a:r>
                        <a:rPr lang="en-CA" sz="1600" b="1" i="0" u="none" strike="noStrike" kern="1200">
                          <a:solidFill>
                            <a:schemeClr val="dk1"/>
                          </a:solidFill>
                          <a:effectLst/>
                          <a:latin typeface="+mn-lt"/>
                          <a:ea typeface="+mn-ea"/>
                          <a:cs typeface="+mn-cs"/>
                        </a:rPr>
                        <a:t>Goals and Objectives</a:t>
                      </a:r>
                      <a:endParaRPr lang="en-US" sz="1200"/>
                    </a:p>
                  </a:txBody>
                  <a:tcPr/>
                </a:tc>
                <a:tc>
                  <a:txBody>
                    <a:bodyPr/>
                    <a:lstStyle/>
                    <a:p>
                      <a:pPr marL="285750" indent="-285750">
                        <a:buFont typeface="Arial" panose="020B0604020202020204" pitchFamily="34" charset="0"/>
                        <a:buChar char="•"/>
                      </a:pPr>
                      <a:r>
                        <a:rPr lang="en-US" sz="1400" b="0" i="0" u="none" strike="noStrike" kern="1200">
                          <a:solidFill>
                            <a:schemeClr val="dk1"/>
                          </a:solidFill>
                          <a:effectLst/>
                          <a:latin typeface="+mn-lt"/>
                          <a:ea typeface="+mn-ea"/>
                          <a:cs typeface="+mn-cs"/>
                        </a:rPr>
                        <a:t>Advance Indigenous Health by addressing the TRC Calls to Action, Indigenous health learning goals, and accreditation standards</a:t>
                      </a:r>
                      <a:endParaRPr lang="en-US" sz="1100"/>
                    </a:p>
                  </a:txBody>
                  <a:tcPr/>
                </a:tc>
                <a:extLst>
                  <a:ext uri="{0D108BD9-81ED-4DB2-BD59-A6C34878D82A}">
                    <a16:rowId xmlns:a16="http://schemas.microsoft.com/office/drawing/2014/main" val="515862202"/>
                  </a:ext>
                </a:extLst>
              </a:tr>
              <a:tr h="483141">
                <a:tc>
                  <a:txBody>
                    <a:bodyPr/>
                    <a:lstStyle/>
                    <a:p>
                      <a:r>
                        <a:rPr lang="en-CA" sz="1600" b="1" i="0" u="none" strike="noStrike" kern="1200">
                          <a:solidFill>
                            <a:schemeClr val="dk1"/>
                          </a:solidFill>
                          <a:effectLst/>
                          <a:latin typeface="+mn-lt"/>
                          <a:ea typeface="+mn-ea"/>
                          <a:cs typeface="+mn-cs"/>
                        </a:rPr>
                        <a:t>Implementation</a:t>
                      </a:r>
                      <a:endParaRPr lang="en-US" sz="1200"/>
                    </a:p>
                  </a:txBody>
                  <a:tcPr/>
                </a:tc>
                <a:tc>
                  <a:txBody>
                    <a:bodyPr/>
                    <a:lstStyle/>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Stakeholder engagement, administration, embed longitudinally</a:t>
                      </a:r>
                      <a:endParaRPr lang="en-US" sz="11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2593617610"/>
                  </a:ext>
                </a:extLst>
              </a:tr>
              <a:tr h="769491">
                <a:tc>
                  <a:txBody>
                    <a:bodyPr/>
                    <a:lstStyle/>
                    <a:p>
                      <a:r>
                        <a:rPr lang="en-CA" sz="1600" b="1" i="0" u="none" strike="noStrike" kern="1200">
                          <a:solidFill>
                            <a:schemeClr val="dk1"/>
                          </a:solidFill>
                          <a:effectLst/>
                          <a:latin typeface="+mn-lt"/>
                          <a:ea typeface="+mn-ea"/>
                          <a:cs typeface="+mn-cs"/>
                        </a:rPr>
                        <a:t>Evaluation</a:t>
                      </a:r>
                      <a:endParaRPr lang="en-US" sz="1200"/>
                    </a:p>
                  </a:txBody>
                  <a:tcPr/>
                </a:tc>
                <a:tc>
                  <a:txBody>
                    <a:bodyPr/>
                    <a:lstStyle/>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Review of assessment methods including MCQ, reflection responses, and simulation-style assessments (i.e. OSCE) </a:t>
                      </a:r>
                      <a:r>
                        <a:rPr lang="en-US" sz="1400" b="0" i="0" u="none" strike="noStrike"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en-CA" sz="1400" b="0" i="0" u="none" strike="noStrike" kern="1200">
                          <a:solidFill>
                            <a:schemeClr val="dk1"/>
                          </a:solidFill>
                          <a:effectLst/>
                          <a:latin typeface="+mn-lt"/>
                          <a:ea typeface="+mn-ea"/>
                          <a:cs typeface="+mn-cs"/>
                        </a:rPr>
                        <a:t>Qualitative and quantitative evaluation methods </a:t>
                      </a:r>
                      <a:endParaRPr lang="en-US" sz="1400" b="0" i="0" u="none" strike="noStrike" kern="1200">
                        <a:solidFill>
                          <a:schemeClr val="dk1"/>
                        </a:solidFill>
                        <a:effectLst/>
                        <a:latin typeface="+mn-lt"/>
                        <a:ea typeface="+mn-ea"/>
                        <a:cs typeface="+mn-cs"/>
                      </a:endParaRPr>
                    </a:p>
                  </a:txBody>
                  <a:tcPr/>
                </a:tc>
                <a:extLst>
                  <a:ext uri="{0D108BD9-81ED-4DB2-BD59-A6C34878D82A}">
                    <a16:rowId xmlns:a16="http://schemas.microsoft.com/office/drawing/2014/main" val="2581063771"/>
                  </a:ext>
                </a:extLst>
              </a:tr>
            </a:tbl>
          </a:graphicData>
        </a:graphic>
      </p:graphicFrame>
      <p:sp>
        <p:nvSpPr>
          <p:cNvPr id="3" name="5-Point Star 2">
            <a:extLst>
              <a:ext uri="{FF2B5EF4-FFF2-40B4-BE49-F238E27FC236}">
                <a16:creationId xmlns:a16="http://schemas.microsoft.com/office/drawing/2014/main" id="{BEFD8111-F1AC-D35E-B63A-4036950C1BB9}"/>
              </a:ext>
            </a:extLst>
          </p:cNvPr>
          <p:cNvSpPr/>
          <p:nvPr/>
        </p:nvSpPr>
        <p:spPr bwMode="auto">
          <a:xfrm>
            <a:off x="1763688" y="2307068"/>
            <a:ext cx="504056" cy="516250"/>
          </a:xfrm>
          <a:prstGeom prst="star5">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 name="5-Point Star 5">
            <a:extLst>
              <a:ext uri="{FF2B5EF4-FFF2-40B4-BE49-F238E27FC236}">
                <a16:creationId xmlns:a16="http://schemas.microsoft.com/office/drawing/2014/main" id="{F68284B9-28EF-A2F9-5782-CC1A5E8E556D}"/>
              </a:ext>
            </a:extLst>
          </p:cNvPr>
          <p:cNvSpPr/>
          <p:nvPr/>
        </p:nvSpPr>
        <p:spPr bwMode="auto">
          <a:xfrm>
            <a:off x="1763688" y="3332603"/>
            <a:ext cx="504056" cy="516250"/>
          </a:xfrm>
          <a:prstGeom prst="star5">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221119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D2B997FC-CEE7-0891-DD76-41285DE67F65}"/>
              </a:ext>
            </a:extLst>
          </p:cNvPr>
          <p:cNvSpPr/>
          <p:nvPr/>
        </p:nvSpPr>
        <p:spPr bwMode="auto">
          <a:xfrm>
            <a:off x="7427031" y="3176467"/>
            <a:ext cx="822491" cy="830997"/>
          </a:xfrm>
          <a:prstGeom prst="ellipse">
            <a:avLst/>
          </a:prstGeom>
          <a:solidFill>
            <a:srgbClr val="8F001A"/>
          </a:solidFill>
          <a:ln w="9525" cap="flat" cmpd="sng" algn="ctr">
            <a:solidFill>
              <a:srgbClr val="8F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7" name="Oval 16">
            <a:extLst>
              <a:ext uri="{FF2B5EF4-FFF2-40B4-BE49-F238E27FC236}">
                <a16:creationId xmlns:a16="http://schemas.microsoft.com/office/drawing/2014/main" id="{1376E71E-F360-05CB-890C-12B64AF23893}"/>
              </a:ext>
            </a:extLst>
          </p:cNvPr>
          <p:cNvSpPr/>
          <p:nvPr/>
        </p:nvSpPr>
        <p:spPr bwMode="auto">
          <a:xfrm>
            <a:off x="5250568" y="3176468"/>
            <a:ext cx="822491" cy="830997"/>
          </a:xfrm>
          <a:prstGeom prst="ellipse">
            <a:avLst/>
          </a:prstGeom>
          <a:solidFill>
            <a:srgbClr val="8F001A"/>
          </a:solidFill>
          <a:ln w="9525" cap="flat" cmpd="sng" algn="ctr">
            <a:solidFill>
              <a:srgbClr val="8F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6" name="Oval 15">
            <a:extLst>
              <a:ext uri="{FF2B5EF4-FFF2-40B4-BE49-F238E27FC236}">
                <a16:creationId xmlns:a16="http://schemas.microsoft.com/office/drawing/2014/main" id="{FE36F863-8271-3FC4-65C6-679DF8CE8697}"/>
              </a:ext>
            </a:extLst>
          </p:cNvPr>
          <p:cNvSpPr/>
          <p:nvPr/>
        </p:nvSpPr>
        <p:spPr bwMode="auto">
          <a:xfrm>
            <a:off x="3074105" y="3141774"/>
            <a:ext cx="822491" cy="830997"/>
          </a:xfrm>
          <a:prstGeom prst="ellipse">
            <a:avLst/>
          </a:prstGeom>
          <a:solidFill>
            <a:srgbClr val="8F001A"/>
          </a:solidFill>
          <a:ln w="9525" cap="flat" cmpd="sng" algn="ctr">
            <a:solidFill>
              <a:srgbClr val="8F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 name="Oval 1">
            <a:extLst>
              <a:ext uri="{FF2B5EF4-FFF2-40B4-BE49-F238E27FC236}">
                <a16:creationId xmlns:a16="http://schemas.microsoft.com/office/drawing/2014/main" id="{4138A796-6E2A-F22A-74F4-507851650540}"/>
              </a:ext>
            </a:extLst>
          </p:cNvPr>
          <p:cNvSpPr/>
          <p:nvPr/>
        </p:nvSpPr>
        <p:spPr bwMode="auto">
          <a:xfrm>
            <a:off x="918512" y="3141775"/>
            <a:ext cx="822491" cy="830997"/>
          </a:xfrm>
          <a:prstGeom prst="ellipse">
            <a:avLst/>
          </a:prstGeom>
          <a:solidFill>
            <a:srgbClr val="8F001A"/>
          </a:solidFill>
          <a:ln w="9525" cap="flat" cmpd="sng" algn="ctr">
            <a:solidFill>
              <a:srgbClr val="8F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 name="AutoShape 3"/>
          <p:cNvSpPr/>
          <p:nvPr/>
        </p:nvSpPr>
        <p:spPr>
          <a:xfrm>
            <a:off x="-1931627" y="3573016"/>
            <a:ext cx="11075627" cy="0"/>
          </a:xfrm>
          <a:prstGeom prst="line">
            <a:avLst/>
          </a:prstGeom>
          <a:ln w="95250" cap="flat">
            <a:solidFill>
              <a:srgbClr val="8F001A"/>
            </a:solidFill>
            <a:prstDash val="sysDash"/>
            <a:headEnd type="none" w="sm" len="sm"/>
            <a:tailEnd type="none" w="sm" len="sm"/>
          </a:ln>
        </p:spPr>
        <p:txBody>
          <a:bodyPr/>
          <a:lstStyle/>
          <a:p>
            <a:endParaRPr lang="en-US" sz="1200"/>
          </a:p>
        </p:txBody>
      </p:sp>
      <p:sp>
        <p:nvSpPr>
          <p:cNvPr id="9" name="TextBox 9"/>
          <p:cNvSpPr txBox="1"/>
          <p:nvPr/>
        </p:nvSpPr>
        <p:spPr>
          <a:xfrm>
            <a:off x="3171919" y="3207172"/>
            <a:ext cx="626864" cy="717277"/>
          </a:xfrm>
          <a:prstGeom prst="rect">
            <a:avLst/>
          </a:prstGeom>
        </p:spPr>
        <p:txBody>
          <a:bodyPr lIns="25400" tIns="25400" rIns="25400" bIns="25400" rtlCol="0" anchor="ctr"/>
          <a:lstStyle/>
          <a:p>
            <a:pPr algn="ctr">
              <a:lnSpc>
                <a:spcPts val="1750"/>
              </a:lnSpc>
            </a:pPr>
            <a:endParaRPr sz="1200"/>
          </a:p>
        </p:txBody>
      </p:sp>
      <p:sp>
        <p:nvSpPr>
          <p:cNvPr id="12" name="TextBox 12"/>
          <p:cNvSpPr txBox="1"/>
          <p:nvPr/>
        </p:nvSpPr>
        <p:spPr>
          <a:xfrm>
            <a:off x="5349830" y="3207172"/>
            <a:ext cx="626864" cy="717277"/>
          </a:xfrm>
          <a:prstGeom prst="rect">
            <a:avLst/>
          </a:prstGeom>
        </p:spPr>
        <p:txBody>
          <a:bodyPr lIns="25400" tIns="25400" rIns="25400" bIns="25400" rtlCol="0" anchor="ctr"/>
          <a:lstStyle/>
          <a:p>
            <a:pPr algn="ctr">
              <a:lnSpc>
                <a:spcPts val="1750"/>
              </a:lnSpc>
            </a:pPr>
            <a:endParaRPr sz="1200"/>
          </a:p>
        </p:txBody>
      </p:sp>
      <p:sp>
        <p:nvSpPr>
          <p:cNvPr id="18" name="TextBox 18"/>
          <p:cNvSpPr txBox="1"/>
          <p:nvPr/>
        </p:nvSpPr>
        <p:spPr>
          <a:xfrm>
            <a:off x="201993" y="4144417"/>
            <a:ext cx="2191846" cy="517962"/>
          </a:xfrm>
          <a:prstGeom prst="rect">
            <a:avLst/>
          </a:prstGeom>
        </p:spPr>
        <p:txBody>
          <a:bodyPr lIns="0" tIns="0" rIns="0" bIns="0" rtlCol="0" anchor="t">
            <a:spAutoFit/>
          </a:bodyPr>
          <a:lstStyle/>
          <a:p>
            <a:pPr algn="ctr">
              <a:lnSpc>
                <a:spcPts val="2100"/>
              </a:lnSpc>
            </a:pPr>
            <a:r>
              <a:rPr lang="en-US" sz="2000" b="1" spc="-38">
                <a:solidFill>
                  <a:srgbClr val="020202"/>
                </a:solidFill>
                <a:latin typeface="+mn-lt"/>
                <a:ea typeface="Arial Bold"/>
                <a:cs typeface="Arial Bold"/>
                <a:sym typeface="Arial Bold"/>
              </a:rPr>
              <a:t>Initiation</a:t>
            </a:r>
          </a:p>
          <a:p>
            <a:pPr algn="ctr">
              <a:lnSpc>
                <a:spcPts val="2100"/>
              </a:lnSpc>
            </a:pPr>
            <a:r>
              <a:rPr lang="en-US" sz="1600" spc="-38">
                <a:solidFill>
                  <a:srgbClr val="020202"/>
                </a:solidFill>
                <a:latin typeface="+mn-lt"/>
                <a:ea typeface="Arial"/>
                <a:cs typeface="Arial"/>
                <a:sym typeface="Arial"/>
              </a:rPr>
              <a:t>MAY-JUNE 2025</a:t>
            </a:r>
            <a:endParaRPr lang="en-US" sz="1600" spc="-38">
              <a:solidFill>
                <a:srgbClr val="020202"/>
              </a:solidFill>
              <a:latin typeface="+mn-lt"/>
              <a:ea typeface="Arial"/>
              <a:cs typeface="Arial"/>
            </a:endParaRPr>
          </a:p>
        </p:txBody>
      </p:sp>
      <p:sp>
        <p:nvSpPr>
          <p:cNvPr id="19" name="TextBox 19"/>
          <p:cNvSpPr txBox="1"/>
          <p:nvPr/>
        </p:nvSpPr>
        <p:spPr>
          <a:xfrm>
            <a:off x="921679" y="3388767"/>
            <a:ext cx="771525" cy="337015"/>
          </a:xfrm>
          <a:prstGeom prst="rect">
            <a:avLst/>
          </a:prstGeom>
        </p:spPr>
        <p:txBody>
          <a:bodyPr lIns="0" tIns="0" rIns="0" bIns="0" rtlCol="0" anchor="t">
            <a:spAutoFit/>
          </a:bodyPr>
          <a:lstStyle/>
          <a:p>
            <a:pPr algn="ctr">
              <a:lnSpc>
                <a:spcPts val="2800"/>
              </a:lnSpc>
            </a:pPr>
            <a:r>
              <a:rPr lang="en-US" sz="2000" b="1" spc="-50">
                <a:solidFill>
                  <a:srgbClr val="FFFFFF"/>
                </a:solidFill>
                <a:latin typeface="Arial Bold"/>
                <a:ea typeface="Arial Bold"/>
                <a:cs typeface="Arial Bold"/>
                <a:sym typeface="Arial Bold"/>
              </a:rPr>
              <a:t>01</a:t>
            </a:r>
          </a:p>
        </p:txBody>
      </p:sp>
      <p:sp>
        <p:nvSpPr>
          <p:cNvPr id="20" name="TextBox 20"/>
          <p:cNvSpPr txBox="1"/>
          <p:nvPr/>
        </p:nvSpPr>
        <p:spPr>
          <a:xfrm>
            <a:off x="3099589" y="3388767"/>
            <a:ext cx="771525" cy="337015"/>
          </a:xfrm>
          <a:prstGeom prst="rect">
            <a:avLst/>
          </a:prstGeom>
        </p:spPr>
        <p:txBody>
          <a:bodyPr lIns="0" tIns="0" rIns="0" bIns="0" rtlCol="0" anchor="t">
            <a:spAutoFit/>
          </a:bodyPr>
          <a:lstStyle/>
          <a:p>
            <a:pPr algn="ctr">
              <a:lnSpc>
                <a:spcPts val="2800"/>
              </a:lnSpc>
            </a:pPr>
            <a:r>
              <a:rPr lang="en-US" sz="2000" b="1" spc="-50">
                <a:solidFill>
                  <a:srgbClr val="FFFFFF"/>
                </a:solidFill>
                <a:latin typeface="Arial Bold"/>
                <a:ea typeface="Arial Bold"/>
                <a:cs typeface="Arial Bold"/>
                <a:sym typeface="Arial Bold"/>
              </a:rPr>
              <a:t>02</a:t>
            </a:r>
          </a:p>
        </p:txBody>
      </p:sp>
      <p:sp>
        <p:nvSpPr>
          <p:cNvPr id="21" name="TextBox 21"/>
          <p:cNvSpPr txBox="1"/>
          <p:nvPr/>
        </p:nvSpPr>
        <p:spPr>
          <a:xfrm>
            <a:off x="5276052" y="3388767"/>
            <a:ext cx="771525" cy="337015"/>
          </a:xfrm>
          <a:prstGeom prst="rect">
            <a:avLst/>
          </a:prstGeom>
        </p:spPr>
        <p:txBody>
          <a:bodyPr lIns="0" tIns="0" rIns="0" bIns="0" rtlCol="0" anchor="t">
            <a:spAutoFit/>
          </a:bodyPr>
          <a:lstStyle/>
          <a:p>
            <a:pPr algn="ctr">
              <a:lnSpc>
                <a:spcPts val="2800"/>
              </a:lnSpc>
            </a:pPr>
            <a:r>
              <a:rPr lang="en-US" sz="2000" b="1" spc="-50">
                <a:solidFill>
                  <a:srgbClr val="FFFFFF"/>
                </a:solidFill>
                <a:latin typeface="Arial Bold"/>
                <a:ea typeface="Arial Bold"/>
                <a:cs typeface="Arial Bold"/>
                <a:sym typeface="Arial Bold"/>
              </a:rPr>
              <a:t>03</a:t>
            </a:r>
          </a:p>
        </p:txBody>
      </p:sp>
      <p:sp>
        <p:nvSpPr>
          <p:cNvPr id="22" name="TextBox 22"/>
          <p:cNvSpPr txBox="1"/>
          <p:nvPr/>
        </p:nvSpPr>
        <p:spPr>
          <a:xfrm>
            <a:off x="7453963" y="3388767"/>
            <a:ext cx="771525" cy="337015"/>
          </a:xfrm>
          <a:prstGeom prst="rect">
            <a:avLst/>
          </a:prstGeom>
        </p:spPr>
        <p:txBody>
          <a:bodyPr lIns="0" tIns="0" rIns="0" bIns="0" rtlCol="0" anchor="t">
            <a:spAutoFit/>
          </a:bodyPr>
          <a:lstStyle/>
          <a:p>
            <a:pPr algn="ctr">
              <a:lnSpc>
                <a:spcPts val="2800"/>
              </a:lnSpc>
            </a:pPr>
            <a:r>
              <a:rPr lang="en-US" sz="2000" b="1" spc="-50">
                <a:solidFill>
                  <a:srgbClr val="FFFFFF"/>
                </a:solidFill>
                <a:latin typeface="Arial Bold"/>
                <a:ea typeface="Arial Bold"/>
                <a:cs typeface="Arial Bold"/>
                <a:sym typeface="Arial Bold"/>
              </a:rPr>
              <a:t>04</a:t>
            </a:r>
          </a:p>
        </p:txBody>
      </p:sp>
      <p:sp>
        <p:nvSpPr>
          <p:cNvPr id="23" name="TextBox 23"/>
          <p:cNvSpPr txBox="1"/>
          <p:nvPr/>
        </p:nvSpPr>
        <p:spPr>
          <a:xfrm>
            <a:off x="2339752" y="4144417"/>
            <a:ext cx="2191846" cy="517962"/>
          </a:xfrm>
          <a:prstGeom prst="rect">
            <a:avLst/>
          </a:prstGeom>
        </p:spPr>
        <p:txBody>
          <a:bodyPr lIns="0" tIns="0" rIns="0" bIns="0" rtlCol="0" anchor="t">
            <a:spAutoFit/>
          </a:bodyPr>
          <a:lstStyle/>
          <a:p>
            <a:pPr algn="ctr">
              <a:lnSpc>
                <a:spcPts val="2100"/>
              </a:lnSpc>
            </a:pPr>
            <a:r>
              <a:rPr lang="en-US" sz="2000" b="1" spc="-38">
                <a:solidFill>
                  <a:srgbClr val="020202"/>
                </a:solidFill>
                <a:latin typeface="+mn-lt"/>
                <a:ea typeface="Arial Bold"/>
                <a:cs typeface="Arial Bold"/>
                <a:sym typeface="Arial Bold"/>
              </a:rPr>
              <a:t>Development</a:t>
            </a:r>
          </a:p>
          <a:p>
            <a:pPr algn="ctr">
              <a:lnSpc>
                <a:spcPts val="2100"/>
              </a:lnSpc>
            </a:pPr>
            <a:r>
              <a:rPr lang="en-US" sz="1600" spc="-38">
                <a:solidFill>
                  <a:srgbClr val="020202"/>
                </a:solidFill>
                <a:latin typeface="+mn-lt"/>
                <a:ea typeface="Arial"/>
                <a:cs typeface="Arial"/>
                <a:sym typeface="Arial"/>
              </a:rPr>
              <a:t>JUNE- JULY 2025+</a:t>
            </a:r>
            <a:endParaRPr lang="en-US" sz="1600" spc="-38">
              <a:solidFill>
                <a:srgbClr val="020202"/>
              </a:solidFill>
              <a:latin typeface="+mn-lt"/>
              <a:ea typeface="Arial"/>
              <a:cs typeface="Arial"/>
            </a:endParaRPr>
          </a:p>
        </p:txBody>
      </p:sp>
      <p:sp>
        <p:nvSpPr>
          <p:cNvPr id="24" name="TextBox 24"/>
          <p:cNvSpPr txBox="1"/>
          <p:nvPr/>
        </p:nvSpPr>
        <p:spPr>
          <a:xfrm>
            <a:off x="4540394" y="4144417"/>
            <a:ext cx="2191846" cy="515013"/>
          </a:xfrm>
          <a:prstGeom prst="rect">
            <a:avLst/>
          </a:prstGeom>
        </p:spPr>
        <p:txBody>
          <a:bodyPr lIns="0" tIns="0" rIns="0" bIns="0" rtlCol="0" anchor="t">
            <a:spAutoFit/>
          </a:bodyPr>
          <a:lstStyle/>
          <a:p>
            <a:pPr algn="ctr">
              <a:lnSpc>
                <a:spcPts val="2100"/>
              </a:lnSpc>
            </a:pPr>
            <a:r>
              <a:rPr lang="en-US" sz="2000" b="1" spc="-38">
                <a:solidFill>
                  <a:srgbClr val="020202"/>
                </a:solidFill>
                <a:latin typeface="+mn-lt"/>
                <a:ea typeface="Arial Bold"/>
                <a:cs typeface="Arial Bold"/>
                <a:sym typeface="Arial Bold"/>
              </a:rPr>
              <a:t>Implementation</a:t>
            </a:r>
          </a:p>
          <a:p>
            <a:pPr algn="ctr">
              <a:lnSpc>
                <a:spcPts val="2100"/>
              </a:lnSpc>
            </a:pPr>
            <a:r>
              <a:rPr lang="en-US" sz="1500" spc="-38">
                <a:solidFill>
                  <a:srgbClr val="020202"/>
                </a:solidFill>
                <a:latin typeface="+mn-lt"/>
                <a:ea typeface="Arial"/>
                <a:cs typeface="Arial"/>
                <a:sym typeface="Arial"/>
              </a:rPr>
              <a:t>AUGUST 2025+</a:t>
            </a:r>
          </a:p>
        </p:txBody>
      </p:sp>
      <p:sp>
        <p:nvSpPr>
          <p:cNvPr id="25" name="TextBox 25"/>
          <p:cNvSpPr txBox="1"/>
          <p:nvPr/>
        </p:nvSpPr>
        <p:spPr>
          <a:xfrm>
            <a:off x="6745251" y="4144417"/>
            <a:ext cx="2348430" cy="515013"/>
          </a:xfrm>
          <a:prstGeom prst="rect">
            <a:avLst/>
          </a:prstGeom>
        </p:spPr>
        <p:txBody>
          <a:bodyPr wrap="square" lIns="0" tIns="0" rIns="0" bIns="0" rtlCol="0" anchor="t">
            <a:spAutoFit/>
          </a:bodyPr>
          <a:lstStyle/>
          <a:p>
            <a:pPr algn="ctr">
              <a:lnSpc>
                <a:spcPts val="2100"/>
              </a:lnSpc>
            </a:pPr>
            <a:r>
              <a:rPr lang="en-US" sz="2000" b="1" spc="-38">
                <a:solidFill>
                  <a:srgbClr val="020202"/>
                </a:solidFill>
                <a:latin typeface="+mn-lt"/>
                <a:ea typeface="Arial Bold"/>
                <a:cs typeface="Arial Bold"/>
                <a:sym typeface="Arial Bold"/>
              </a:rPr>
              <a:t>Evaluation</a:t>
            </a:r>
            <a:endParaRPr lang="en-US" sz="1500" spc="-38">
              <a:solidFill>
                <a:srgbClr val="020202"/>
              </a:solidFill>
              <a:latin typeface="+mn-lt"/>
              <a:ea typeface="Arial"/>
              <a:cs typeface="Arial"/>
              <a:sym typeface="Arial"/>
            </a:endParaRPr>
          </a:p>
          <a:p>
            <a:pPr algn="ctr">
              <a:lnSpc>
                <a:spcPts val="2100"/>
              </a:lnSpc>
            </a:pPr>
            <a:r>
              <a:rPr lang="en-US" sz="1500" spc="-38">
                <a:solidFill>
                  <a:srgbClr val="020202"/>
                </a:solidFill>
                <a:latin typeface="+mn-lt"/>
                <a:ea typeface="Arial"/>
                <a:cs typeface="Arial"/>
                <a:sym typeface="Arial"/>
              </a:rPr>
              <a:t>SEPTEMBER 2025 + </a:t>
            </a:r>
            <a:endParaRPr lang="en-US" sz="1500" spc="-38">
              <a:solidFill>
                <a:srgbClr val="020202"/>
              </a:solidFill>
              <a:latin typeface="+mn-lt"/>
              <a:ea typeface="Arial"/>
              <a:cs typeface="Arial"/>
            </a:endParaRPr>
          </a:p>
        </p:txBody>
      </p:sp>
      <p:sp>
        <p:nvSpPr>
          <p:cNvPr id="26" name="Slide Number Placeholder 25">
            <a:extLst>
              <a:ext uri="{FF2B5EF4-FFF2-40B4-BE49-F238E27FC236}">
                <a16:creationId xmlns:a16="http://schemas.microsoft.com/office/drawing/2014/main" id="{CB9E14F1-3B4E-D2AC-46FF-BEE873D28B3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sz="700"/>
          </a:p>
        </p:txBody>
      </p:sp>
      <p:sp>
        <p:nvSpPr>
          <p:cNvPr id="29" name="Title 1">
            <a:extLst>
              <a:ext uri="{FF2B5EF4-FFF2-40B4-BE49-F238E27FC236}">
                <a16:creationId xmlns:a16="http://schemas.microsoft.com/office/drawing/2014/main" id="{D4192792-0547-835D-ABFB-C0671DEAFE64}"/>
              </a:ext>
            </a:extLst>
          </p:cNvPr>
          <p:cNvSpPr txBox="1">
            <a:spLocks/>
          </p:cNvSpPr>
          <p:nvPr/>
        </p:nvSpPr>
        <p:spPr>
          <a:xfrm>
            <a:off x="379973" y="1390537"/>
            <a:ext cx="7774632" cy="864096"/>
          </a:xfrm>
          <a:prstGeom prst="rect">
            <a:avLst/>
          </a:prstGeom>
        </p:spPr>
        <p:txBody>
          <a:bodyPr/>
          <a:lstStyle>
            <a:lvl1pPr algn="l" rtl="0" eaLnBrk="1" fontAlgn="base" hangingPunct="1">
              <a:spcBef>
                <a:spcPct val="0"/>
              </a:spcBef>
              <a:spcAft>
                <a:spcPct val="0"/>
              </a:spcAft>
              <a:defRPr sz="2800" b="1">
                <a:solidFill>
                  <a:srgbClr val="990000"/>
                </a:solidFill>
                <a:latin typeface="+mn-lt"/>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US" kern="0"/>
              <a:t>Timeline</a:t>
            </a:r>
          </a:p>
        </p:txBody>
      </p:sp>
      <p:sp>
        <p:nvSpPr>
          <p:cNvPr id="31" name="TextBox 30">
            <a:extLst>
              <a:ext uri="{FF2B5EF4-FFF2-40B4-BE49-F238E27FC236}">
                <a16:creationId xmlns:a16="http://schemas.microsoft.com/office/drawing/2014/main" id="{A88932C8-9B2B-B472-3F57-D03174A611BF}"/>
              </a:ext>
            </a:extLst>
          </p:cNvPr>
          <p:cNvSpPr txBox="1"/>
          <p:nvPr/>
        </p:nvSpPr>
        <p:spPr>
          <a:xfrm>
            <a:off x="452962" y="1956424"/>
            <a:ext cx="8511526" cy="830997"/>
          </a:xfrm>
          <a:prstGeom prst="rect">
            <a:avLst/>
          </a:prstGeom>
          <a:noFill/>
        </p:spPr>
        <p:txBody>
          <a:bodyPr wrap="square">
            <a:spAutoFit/>
          </a:bodyPr>
          <a:lstStyle/>
          <a:p>
            <a:pPr marL="342900" indent="-342900" algn="l" rtl="0" fontAlgn="base">
              <a:buFont typeface="Arial" panose="020B0604020202020204" pitchFamily="34" charset="0"/>
              <a:buChar char="•"/>
            </a:pPr>
            <a:r>
              <a:rPr lang="en-CA">
                <a:solidFill>
                  <a:srgbClr val="000000"/>
                </a:solidFill>
                <a:latin typeface="+mn-lt"/>
              </a:rPr>
              <a:t>The working group met weekly from May-August 2025. </a:t>
            </a:r>
          </a:p>
          <a:p>
            <a:pPr marL="342900" indent="-342900" algn="l" rtl="0" fontAlgn="base">
              <a:buFont typeface="Arial" panose="020B0604020202020204" pitchFamily="34" charset="0"/>
              <a:buChar char="•"/>
            </a:pPr>
            <a:r>
              <a:rPr lang="en-CA">
                <a:solidFill>
                  <a:srgbClr val="000000"/>
                </a:solidFill>
                <a:latin typeface="+mn-lt"/>
              </a:rPr>
              <a:t>Student members alternated co-chairing the meetings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4610B42-E1EA-ADA7-04AE-903C1CA4EF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E9D248-669A-BC6E-524C-BD83E1B7DD45}"/>
              </a:ext>
            </a:extLst>
          </p:cNvPr>
          <p:cNvSpPr/>
          <p:nvPr/>
        </p:nvSpPr>
        <p:spPr bwMode="auto">
          <a:xfrm>
            <a:off x="-108520" y="-99392"/>
            <a:ext cx="9505056" cy="6957392"/>
          </a:xfrm>
          <a:prstGeom prst="rect">
            <a:avLst/>
          </a:prstGeom>
          <a:solidFill>
            <a:srgbClr val="F2F2F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pic>
        <p:nvPicPr>
          <p:cNvPr id="4098" name="Picture 2" descr="A screenshot of a medical health report&#10;&#10;AI-generated content may be incorrect.">
            <a:extLst>
              <a:ext uri="{FF2B5EF4-FFF2-40B4-BE49-F238E27FC236}">
                <a16:creationId xmlns:a16="http://schemas.microsoft.com/office/drawing/2014/main" id="{6CA7321E-C259-0090-C14B-13E1B54402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680" y="-99392"/>
            <a:ext cx="7810655"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FE0294-816B-AA5F-2FD7-C66C57EA42F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361FF1C-C869-2325-20B6-4D683D318066}"/>
              </a:ext>
            </a:extLst>
          </p:cNvPr>
          <p:cNvSpPr txBox="1"/>
          <p:nvPr/>
        </p:nvSpPr>
        <p:spPr>
          <a:xfrm>
            <a:off x="1186949" y="1906662"/>
            <a:ext cx="5951834" cy="406330"/>
          </a:xfrm>
          <a:prstGeom prst="rect">
            <a:avLst/>
          </a:prstGeom>
        </p:spPr>
        <p:txBody>
          <a:bodyPr wrap="square" lIns="0" tIns="0" rIns="0" bIns="0" rtlCol="0" anchor="t">
            <a:spAutoFit/>
          </a:bodyPr>
          <a:lstStyle/>
          <a:p>
            <a:pPr>
              <a:lnSpc>
                <a:spcPts val="3360"/>
              </a:lnSpc>
            </a:pPr>
            <a:r>
              <a:rPr lang="en-US" b="1" spc="-60">
                <a:solidFill>
                  <a:srgbClr val="8F001A"/>
                </a:solidFill>
                <a:latin typeface="Arial Bold"/>
                <a:cs typeface="Arial Bold"/>
                <a:sym typeface="Arial Bold"/>
              </a:rPr>
              <a:t>MCC Indigenous Health (April 2025)</a:t>
            </a:r>
            <a:endParaRPr lang="en-US" sz="1200">
              <a:solidFill>
                <a:srgbClr val="8F001A"/>
              </a:solidFill>
            </a:endParaRPr>
          </a:p>
        </p:txBody>
      </p:sp>
      <p:sp>
        <p:nvSpPr>
          <p:cNvPr id="5" name="TextBox 4">
            <a:extLst>
              <a:ext uri="{FF2B5EF4-FFF2-40B4-BE49-F238E27FC236}">
                <a16:creationId xmlns:a16="http://schemas.microsoft.com/office/drawing/2014/main" id="{CD30F466-F623-2D5C-BF85-2F0CBD4C4452}"/>
              </a:ext>
            </a:extLst>
          </p:cNvPr>
          <p:cNvSpPr txBox="1"/>
          <p:nvPr/>
        </p:nvSpPr>
        <p:spPr>
          <a:xfrm>
            <a:off x="1187624" y="2513364"/>
            <a:ext cx="6988766" cy="1831271"/>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1800" b="1">
                <a:latin typeface="Aptos"/>
                <a:ea typeface="Calibri"/>
                <a:cs typeface="Calibri"/>
              </a:rPr>
              <a:t>Key Objective: </a:t>
            </a:r>
            <a:r>
              <a:rPr lang="en-US" sz="1400">
                <a:solidFill>
                  <a:srgbClr val="334155"/>
                </a:solidFill>
                <a:latin typeface="Aptos"/>
                <a:ea typeface="Open Sans"/>
                <a:cs typeface="Open Sans"/>
              </a:rPr>
              <a:t>Given an Indigenous patient, the candidate will demonstrate an awareness of the root causes of the inequitable health care and health outcomes experienced by Indigenous Peoples; understand the importance of and demonstrate anti-racist, culturally safe, trauma- and violence-informed care; articulate the inherent Indigenous and Treaty Rights (e.g., Medicine Chest Clause) relevant to the health of Indigenous Peoples; apply population health principles in understanding and advocating for Indigenous Peoples’ health at the individual, community, institutional (e.g., hospitals), and societal levels.</a:t>
            </a:r>
            <a:endParaRPr lang="en-US" sz="1400" b="1">
              <a:latin typeface="Aptos"/>
            </a:endParaRPr>
          </a:p>
        </p:txBody>
      </p:sp>
      <p:sp>
        <p:nvSpPr>
          <p:cNvPr id="4" name="Slide Number Placeholder 3">
            <a:extLst>
              <a:ext uri="{FF2B5EF4-FFF2-40B4-BE49-F238E27FC236}">
                <a16:creationId xmlns:a16="http://schemas.microsoft.com/office/drawing/2014/main" id="{22D5B571-66E4-CFCA-11B1-D6C0A4F8FFC6}"/>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sz="700"/>
          </a:p>
        </p:txBody>
      </p:sp>
    </p:spTree>
    <p:extLst>
      <p:ext uri="{BB962C8B-B14F-4D97-AF65-F5344CB8AC3E}">
        <p14:creationId xmlns:p14="http://schemas.microsoft.com/office/powerpoint/2010/main" val="169151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A8D7CC-9690-F281-8631-5FC3713828F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F3CF00D-401C-7DA8-D8D5-FC4EDA7C1B91}"/>
              </a:ext>
            </a:extLst>
          </p:cNvPr>
          <p:cNvSpPr txBox="1"/>
          <p:nvPr/>
        </p:nvSpPr>
        <p:spPr>
          <a:xfrm>
            <a:off x="1168342" y="1103092"/>
            <a:ext cx="6310232" cy="406330"/>
          </a:xfrm>
          <a:prstGeom prst="rect">
            <a:avLst/>
          </a:prstGeom>
        </p:spPr>
        <p:txBody>
          <a:bodyPr wrap="square" lIns="0" tIns="0" rIns="0" bIns="0" rtlCol="0" anchor="t">
            <a:spAutoFit/>
          </a:bodyPr>
          <a:lstStyle/>
          <a:p>
            <a:pPr>
              <a:lnSpc>
                <a:spcPts val="3360"/>
              </a:lnSpc>
            </a:pPr>
            <a:r>
              <a:rPr lang="en-US" b="1" spc="-60">
                <a:solidFill>
                  <a:srgbClr val="8F001A"/>
                </a:solidFill>
                <a:latin typeface="Arial Bold"/>
                <a:cs typeface="Arial Bold"/>
                <a:sym typeface="Arial Bold"/>
              </a:rPr>
              <a:t>MCC Indigenous Health (April 2025)</a:t>
            </a:r>
            <a:endParaRPr lang="en-US" sz="1200">
              <a:solidFill>
                <a:srgbClr val="8F001A"/>
              </a:solidFill>
            </a:endParaRPr>
          </a:p>
        </p:txBody>
      </p:sp>
      <p:sp>
        <p:nvSpPr>
          <p:cNvPr id="5" name="TextBox 4">
            <a:extLst>
              <a:ext uri="{FF2B5EF4-FFF2-40B4-BE49-F238E27FC236}">
                <a16:creationId xmlns:a16="http://schemas.microsoft.com/office/drawing/2014/main" id="{D290CADC-2764-5E69-4DCD-01B172B41B05}"/>
              </a:ext>
            </a:extLst>
          </p:cNvPr>
          <p:cNvSpPr txBox="1"/>
          <p:nvPr/>
        </p:nvSpPr>
        <p:spPr>
          <a:xfrm>
            <a:off x="1154486" y="1506379"/>
            <a:ext cx="7197024" cy="32316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1800" b="1">
                <a:latin typeface="Aptos"/>
                <a:ea typeface="Calibri"/>
                <a:cs typeface="Calibri"/>
              </a:rPr>
              <a:t>Enabling Objectives (1-14):</a:t>
            </a:r>
          </a:p>
        </p:txBody>
      </p:sp>
      <p:graphicFrame>
        <p:nvGraphicFramePr>
          <p:cNvPr id="6" name="Table 5">
            <a:extLst>
              <a:ext uri="{FF2B5EF4-FFF2-40B4-BE49-F238E27FC236}">
                <a16:creationId xmlns:a16="http://schemas.microsoft.com/office/drawing/2014/main" id="{7691A195-72AB-EA6C-17FA-F26500BAF6E9}"/>
              </a:ext>
            </a:extLst>
          </p:cNvPr>
          <p:cNvGraphicFramePr>
            <a:graphicFrameLocks noGrp="1"/>
          </p:cNvGraphicFramePr>
          <p:nvPr/>
        </p:nvGraphicFramePr>
        <p:xfrm>
          <a:off x="1198075" y="1830876"/>
          <a:ext cx="7151688" cy="3931920"/>
        </p:xfrm>
        <a:graphic>
          <a:graphicData uri="http://schemas.openxmlformats.org/drawingml/2006/table">
            <a:tbl>
              <a:tblPr firstRow="1" bandRow="1">
                <a:tableStyleId>{5940675A-B579-460E-94D1-54222C63F5DA}</a:tableStyleId>
              </a:tblPr>
              <a:tblGrid>
                <a:gridCol w="391560">
                  <a:extLst>
                    <a:ext uri="{9D8B030D-6E8A-4147-A177-3AD203B41FA5}">
                      <a16:colId xmlns:a16="http://schemas.microsoft.com/office/drawing/2014/main" val="3299364209"/>
                    </a:ext>
                  </a:extLst>
                </a:gridCol>
                <a:gridCol w="6760128">
                  <a:extLst>
                    <a:ext uri="{9D8B030D-6E8A-4147-A177-3AD203B41FA5}">
                      <a16:colId xmlns:a16="http://schemas.microsoft.com/office/drawing/2014/main" val="1513065458"/>
                    </a:ext>
                  </a:extLst>
                </a:gridCol>
              </a:tblGrid>
              <a:tr h="594360">
                <a:tc>
                  <a:txBody>
                    <a:bodyPr/>
                    <a:lstStyle/>
                    <a:p>
                      <a:pPr lvl="0" algn="ctr">
                        <a:buNone/>
                      </a:pPr>
                      <a:r>
                        <a:rPr lang="en-US" sz="1400" b="1">
                          <a:latin typeface="Aptos"/>
                        </a:rPr>
                        <a:t>1</a:t>
                      </a:r>
                    </a:p>
                  </a:txBody>
                  <a:tcPr marL="45720" marR="45720" marT="22860" marB="22860"/>
                </a:tc>
                <a:tc>
                  <a:txBody>
                    <a:bodyPr/>
                    <a:lstStyle/>
                    <a:p>
                      <a:pPr marL="0" marR="0" lvl="0" indent="0" algn="l">
                        <a:lnSpc>
                          <a:spcPct val="100000"/>
                        </a:lnSpc>
                        <a:spcBef>
                          <a:spcPts val="0"/>
                        </a:spcBef>
                        <a:spcAft>
                          <a:spcPts val="0"/>
                        </a:spcAft>
                        <a:buClr>
                          <a:srgbClr val="000000"/>
                        </a:buClr>
                        <a:buNone/>
                      </a:pPr>
                      <a:r>
                        <a:rPr lang="en-US" sz="1200" b="0" i="0" u="none" strike="noStrike" noProof="0">
                          <a:solidFill>
                            <a:srgbClr val="334155"/>
                          </a:solidFill>
                          <a:latin typeface="Aptos"/>
                        </a:rPr>
                        <a:t>describe the connection between historical and current government policies and actions toward Indigenous Peoples (including but not limited to colonization, residential schools, treaties, and land claims) and the resulting intergenerational health outcomes;</a:t>
                      </a:r>
                      <a:endParaRPr lang="en-US" sz="1200" b="0" i="0" u="none" strike="noStrike" noProof="0">
                        <a:latin typeface="Aptos"/>
                      </a:endParaRPr>
                    </a:p>
                  </a:txBody>
                  <a:tcPr marL="45720" marR="45720" marT="22860" marB="22860"/>
                </a:tc>
                <a:extLst>
                  <a:ext uri="{0D108BD9-81ED-4DB2-BD59-A6C34878D82A}">
                    <a16:rowId xmlns:a16="http://schemas.microsoft.com/office/drawing/2014/main" val="1741185503"/>
                  </a:ext>
                </a:extLst>
              </a:tr>
              <a:tr h="777240">
                <a:tc>
                  <a:txBody>
                    <a:bodyPr/>
                    <a:lstStyle/>
                    <a:p>
                      <a:pPr lvl="0" algn="ctr">
                        <a:buNone/>
                      </a:pPr>
                      <a:r>
                        <a:rPr lang="en-US" sz="1400" b="1">
                          <a:latin typeface="Aptos"/>
                        </a:rPr>
                        <a:t>2</a:t>
                      </a:r>
                    </a:p>
                  </a:txBody>
                  <a:tcPr marL="45720" marR="45720" marT="22860" marB="22860"/>
                </a:tc>
                <a:tc>
                  <a:txBody>
                    <a:bodyPr/>
                    <a:lstStyle/>
                    <a:p>
                      <a:pPr marL="0" marR="0" lvl="0" indent="0" algn="l">
                        <a:lnSpc>
                          <a:spcPct val="100000"/>
                        </a:lnSpc>
                        <a:spcBef>
                          <a:spcPts val="0"/>
                        </a:spcBef>
                        <a:spcAft>
                          <a:spcPts val="0"/>
                        </a:spcAft>
                        <a:buClr>
                          <a:srgbClr val="000000"/>
                        </a:buClr>
                        <a:buNone/>
                      </a:pPr>
                      <a:r>
                        <a:rPr lang="en-US" sz="1200" b="0" i="0" u="none" strike="noStrike" noProof="0">
                          <a:solidFill>
                            <a:srgbClr val="334155"/>
                          </a:solidFill>
                          <a:latin typeface="Aptos"/>
                        </a:rPr>
                        <a:t>describe the relationship between the ongoing disruption of social, cultural and spiritual determinants of health due to colonization and the current state of Indigenous health (e.g., historical banning of traditional healing practices, loss of languages in the residential schools, loss of access to Traditional Territories);</a:t>
                      </a:r>
                      <a:endParaRPr lang="en-US" sz="1200" b="0" i="0" u="none" strike="noStrike" noProof="0">
                        <a:latin typeface="Aptos"/>
                      </a:endParaRPr>
                    </a:p>
                  </a:txBody>
                  <a:tcPr marL="45720" marR="45720" marT="22860" marB="22860"/>
                </a:tc>
                <a:extLst>
                  <a:ext uri="{0D108BD9-81ED-4DB2-BD59-A6C34878D82A}">
                    <a16:rowId xmlns:a16="http://schemas.microsoft.com/office/drawing/2014/main" val="1810805054"/>
                  </a:ext>
                </a:extLst>
              </a:tr>
              <a:tr h="594360">
                <a:tc>
                  <a:txBody>
                    <a:bodyPr/>
                    <a:lstStyle/>
                    <a:p>
                      <a:pPr lvl="0" algn="ctr">
                        <a:buNone/>
                      </a:pPr>
                      <a:r>
                        <a:rPr lang="en-US" sz="1400" b="1">
                          <a:latin typeface="Aptos"/>
                        </a:rPr>
                        <a:t>3</a:t>
                      </a:r>
                    </a:p>
                  </a:txBody>
                  <a:tcPr marL="45720" marR="45720" marT="22860" marB="22860"/>
                </a:tc>
                <a:tc>
                  <a:txBody>
                    <a:bodyPr/>
                    <a:lstStyle/>
                    <a:p>
                      <a:pPr lvl="0" algn="l">
                        <a:buNone/>
                      </a:pPr>
                      <a:r>
                        <a:rPr lang="en-US" sz="1200" b="0" i="0" u="none" strike="noStrike" noProof="0">
                          <a:solidFill>
                            <a:srgbClr val="334155"/>
                          </a:solidFill>
                          <a:latin typeface="Aptos"/>
                        </a:rPr>
                        <a:t>describe the various health services that are delivered to Indigenous Peoples and describe how multi-jurisdictional health care (federal, provincial, regional) can increase the risk of critical incidents, adverse events, medication errors, administrative barriers and/or interruptions in continuity of care;</a:t>
                      </a:r>
                      <a:endParaRPr lang="en-US" sz="1200"/>
                    </a:p>
                  </a:txBody>
                  <a:tcPr marL="45720" marR="45720" marT="22860" marB="22860"/>
                </a:tc>
                <a:extLst>
                  <a:ext uri="{0D108BD9-81ED-4DB2-BD59-A6C34878D82A}">
                    <a16:rowId xmlns:a16="http://schemas.microsoft.com/office/drawing/2014/main" val="2615626406"/>
                  </a:ext>
                </a:extLst>
              </a:tr>
              <a:tr h="411480">
                <a:tc>
                  <a:txBody>
                    <a:bodyPr/>
                    <a:lstStyle/>
                    <a:p>
                      <a:pPr lvl="0" algn="ctr">
                        <a:buNone/>
                      </a:pPr>
                      <a:r>
                        <a:rPr lang="en-US" sz="1400" b="1">
                          <a:latin typeface="Aptos"/>
                        </a:rPr>
                        <a:t>4</a:t>
                      </a:r>
                    </a:p>
                  </a:txBody>
                  <a:tcPr marL="45720" marR="45720" marT="22860" marB="22860"/>
                </a:tc>
                <a:tc>
                  <a:txBody>
                    <a:bodyPr/>
                    <a:lstStyle/>
                    <a:p>
                      <a:pPr lvl="0" algn="l">
                        <a:buNone/>
                      </a:pPr>
                      <a:r>
                        <a:rPr lang="en-US" sz="1200" b="0" i="0" u="none" strike="noStrike" noProof="0">
                          <a:solidFill>
                            <a:srgbClr val="334155"/>
                          </a:solidFill>
                          <a:latin typeface="Aptos"/>
                        </a:rPr>
                        <a:t>assess the role of racism in differential access to health care (e.g., access to primary and specialty care, medications, procedures and surgeries);</a:t>
                      </a:r>
                      <a:endParaRPr lang="en-US" sz="1200"/>
                    </a:p>
                  </a:txBody>
                  <a:tcPr marL="45720" marR="45720" marT="22860" marB="22860"/>
                </a:tc>
                <a:extLst>
                  <a:ext uri="{0D108BD9-81ED-4DB2-BD59-A6C34878D82A}">
                    <a16:rowId xmlns:a16="http://schemas.microsoft.com/office/drawing/2014/main" val="3701098465"/>
                  </a:ext>
                </a:extLst>
              </a:tr>
              <a:tr h="960120">
                <a:tc>
                  <a:txBody>
                    <a:bodyPr/>
                    <a:lstStyle/>
                    <a:p>
                      <a:pPr lvl="0" algn="ctr">
                        <a:buNone/>
                      </a:pPr>
                      <a:r>
                        <a:rPr lang="en-US" sz="1400" b="1" i="0" u="none" strike="noStrike" noProof="0">
                          <a:latin typeface="Aptos"/>
                        </a:rPr>
                        <a:t>5</a:t>
                      </a:r>
                      <a:endParaRPr lang="en-US" sz="900"/>
                    </a:p>
                  </a:txBody>
                  <a:tcPr marL="45720" marR="45720" marT="22860" marB="22860"/>
                </a:tc>
                <a:tc>
                  <a:txBody>
                    <a:bodyPr/>
                    <a:lstStyle/>
                    <a:p>
                      <a:pPr marL="0" marR="0" lvl="0" indent="0" algn="l">
                        <a:lnSpc>
                          <a:spcPct val="100000"/>
                        </a:lnSpc>
                        <a:spcBef>
                          <a:spcPts val="0"/>
                        </a:spcBef>
                        <a:spcAft>
                          <a:spcPts val="0"/>
                        </a:spcAft>
                        <a:buNone/>
                      </a:pPr>
                      <a:r>
                        <a:rPr lang="en-US" sz="1200" b="0" i="0" u="none" strike="noStrike" noProof="0">
                          <a:solidFill>
                            <a:srgbClr val="334155"/>
                          </a:solidFill>
                          <a:latin typeface="Aptos"/>
                        </a:rPr>
                        <a:t>define and demonstrate the following</a:t>
                      </a:r>
                    </a:p>
                    <a:p>
                      <a:pPr marL="914400" marR="0" lvl="1" indent="-457200" algn="l">
                        <a:lnSpc>
                          <a:spcPct val="100000"/>
                        </a:lnSpc>
                        <a:spcBef>
                          <a:spcPts val="0"/>
                        </a:spcBef>
                        <a:spcAft>
                          <a:spcPts val="0"/>
                        </a:spcAft>
                        <a:buClr>
                          <a:srgbClr val="000000"/>
                        </a:buClr>
                        <a:buAutoNum type="alphaLcPeriod"/>
                      </a:pPr>
                      <a:r>
                        <a:rPr lang="en-US" sz="1200" b="0" i="0" u="none" strike="noStrike" noProof="0">
                          <a:solidFill>
                            <a:srgbClr val="334155"/>
                          </a:solidFill>
                          <a:latin typeface="Aptos"/>
                        </a:rPr>
                        <a:t>anti-racist health care</a:t>
                      </a:r>
                    </a:p>
                    <a:p>
                      <a:pPr marL="914400" marR="0" lvl="1" indent="-457200" algn="l">
                        <a:lnSpc>
                          <a:spcPct val="100000"/>
                        </a:lnSpc>
                        <a:spcBef>
                          <a:spcPts val="0"/>
                        </a:spcBef>
                        <a:spcAft>
                          <a:spcPts val="0"/>
                        </a:spcAft>
                        <a:buClr>
                          <a:srgbClr val="000000"/>
                        </a:buClr>
                        <a:buAutoNum type="alphaLcPeriod"/>
                      </a:pPr>
                      <a:r>
                        <a:rPr lang="en-US" sz="1200" b="0" i="0" u="none" strike="noStrike" noProof="0">
                          <a:solidFill>
                            <a:srgbClr val="334155"/>
                          </a:solidFill>
                          <a:latin typeface="Aptos"/>
                        </a:rPr>
                        <a:t>culturally safe health care,</a:t>
                      </a:r>
                    </a:p>
                    <a:p>
                      <a:pPr marL="914400" marR="0" lvl="1" indent="-457200" algn="l">
                        <a:lnSpc>
                          <a:spcPct val="100000"/>
                        </a:lnSpc>
                        <a:spcBef>
                          <a:spcPts val="0"/>
                        </a:spcBef>
                        <a:spcAft>
                          <a:spcPts val="0"/>
                        </a:spcAft>
                        <a:buClr>
                          <a:srgbClr val="000000"/>
                        </a:buClr>
                        <a:buAutoNum type="alphaLcPeriod"/>
                      </a:pPr>
                      <a:r>
                        <a:rPr lang="en-US" sz="1200" b="0" i="0" u="none" strike="noStrike" noProof="0">
                          <a:solidFill>
                            <a:srgbClr val="334155"/>
                          </a:solidFill>
                          <a:latin typeface="Aptos"/>
                        </a:rPr>
                        <a:t>cultural humility,</a:t>
                      </a:r>
                    </a:p>
                    <a:p>
                      <a:pPr marL="914400" marR="0" lvl="1" indent="-457200" algn="l">
                        <a:lnSpc>
                          <a:spcPct val="100000"/>
                        </a:lnSpc>
                        <a:spcBef>
                          <a:spcPts val="0"/>
                        </a:spcBef>
                        <a:spcAft>
                          <a:spcPts val="0"/>
                        </a:spcAft>
                        <a:buClr>
                          <a:srgbClr val="000000"/>
                        </a:buClr>
                        <a:buAutoNum type="alphaLcPeriod"/>
                      </a:pPr>
                      <a:r>
                        <a:rPr lang="en-US" sz="1200" b="0" i="0" u="none" strike="noStrike" noProof="0">
                          <a:solidFill>
                            <a:srgbClr val="334155"/>
                          </a:solidFill>
                          <a:latin typeface="Aptos"/>
                        </a:rPr>
                        <a:t>trauma- and violence-informed care;</a:t>
                      </a:r>
                    </a:p>
                  </a:txBody>
                  <a:tcPr marL="45720" marR="45720" marT="22860" marB="22860"/>
                </a:tc>
                <a:extLst>
                  <a:ext uri="{0D108BD9-81ED-4DB2-BD59-A6C34878D82A}">
                    <a16:rowId xmlns:a16="http://schemas.microsoft.com/office/drawing/2014/main" val="105190321"/>
                  </a:ext>
                </a:extLst>
              </a:tr>
              <a:tr h="594360">
                <a:tc>
                  <a:txBody>
                    <a:bodyPr/>
                    <a:lstStyle/>
                    <a:p>
                      <a:pPr lvl="0" algn="ctr">
                        <a:buNone/>
                      </a:pPr>
                      <a:r>
                        <a:rPr lang="en-US" sz="1400" b="1">
                          <a:latin typeface="Aptos"/>
                        </a:rPr>
                        <a:t>6</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describe the four key themes of the United Nations Declaration on the Rights of Indigenous Peoples and how they link to health outcomes (right to self-determination; right to cultural identity; right to free, prior and informed consent; and the right to be free from discrimination);</a:t>
                      </a:r>
                      <a:endParaRPr lang="en-US" sz="1200">
                        <a:latin typeface="Aptos"/>
                      </a:endParaRPr>
                    </a:p>
                  </a:txBody>
                  <a:tcPr marL="45720" marR="45720" marT="22860" marB="22860"/>
                </a:tc>
                <a:extLst>
                  <a:ext uri="{0D108BD9-81ED-4DB2-BD59-A6C34878D82A}">
                    <a16:rowId xmlns:a16="http://schemas.microsoft.com/office/drawing/2014/main" val="2136218452"/>
                  </a:ext>
                </a:extLst>
              </a:tr>
            </a:tbl>
          </a:graphicData>
        </a:graphic>
      </p:graphicFrame>
      <p:sp>
        <p:nvSpPr>
          <p:cNvPr id="4" name="Slide Number Placeholder 3">
            <a:extLst>
              <a:ext uri="{FF2B5EF4-FFF2-40B4-BE49-F238E27FC236}">
                <a16:creationId xmlns:a16="http://schemas.microsoft.com/office/drawing/2014/main" id="{CBE98FC7-E02F-23C1-973A-2B232FD0F57F}"/>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sz="700"/>
          </a:p>
        </p:txBody>
      </p:sp>
    </p:spTree>
    <p:extLst>
      <p:ext uri="{BB962C8B-B14F-4D97-AF65-F5344CB8AC3E}">
        <p14:creationId xmlns:p14="http://schemas.microsoft.com/office/powerpoint/2010/main" val="162780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D16B-6C53-678F-6B80-9275CC2AA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000DF-6C99-AD7F-5E4F-410DA2243D42}"/>
              </a:ext>
            </a:extLst>
          </p:cNvPr>
          <p:cNvSpPr>
            <a:spLocks noGrp="1"/>
          </p:cNvSpPr>
          <p:nvPr>
            <p:ph type="title"/>
          </p:nvPr>
        </p:nvSpPr>
        <p:spPr/>
        <p:txBody>
          <a:bodyPr/>
          <a:lstStyle/>
          <a:p>
            <a:r>
              <a:rPr lang="en-US">
                <a:ea typeface="ＭＳ Ｐゴシック"/>
              </a:rPr>
              <a:t>Indigenous Affirmation</a:t>
            </a:r>
            <a:endParaRPr lang="en-US" dirty="0"/>
          </a:p>
        </p:txBody>
      </p:sp>
      <p:sp>
        <p:nvSpPr>
          <p:cNvPr id="4" name="TextBox 3">
            <a:extLst>
              <a:ext uri="{FF2B5EF4-FFF2-40B4-BE49-F238E27FC236}">
                <a16:creationId xmlns:a16="http://schemas.microsoft.com/office/drawing/2014/main" id="{89BC77BC-E8B9-0E36-E9DF-24C0190D382A}"/>
              </a:ext>
            </a:extLst>
          </p:cNvPr>
          <p:cNvSpPr txBox="1"/>
          <p:nvPr/>
        </p:nvSpPr>
        <p:spPr>
          <a:xfrm>
            <a:off x="580459" y="1908416"/>
            <a:ext cx="8125017" cy="23245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i="1" dirty="0">
                <a:solidFill>
                  <a:srgbClr val="2D2D2C"/>
                </a:solidFill>
                <a:latin typeface="Arial"/>
                <a:ea typeface="Work Sans"/>
                <a:cs typeface="Arial"/>
              </a:rPr>
              <a:t>We pay respect to the Algonquin people, who are the traditional guardians of this land. We acknowledge their longstanding relationship with this territory, which remains unceded. We pay respect to all Indigenous people in this region, from all nations across Canada, who call Ottawa home. We acknowledge the traditional knowledge keepers, both young and old. And we </a:t>
            </a:r>
            <a:r>
              <a:rPr lang="en-US" sz="2000" i="1" dirty="0" err="1">
                <a:solidFill>
                  <a:srgbClr val="2D2D2C"/>
                </a:solidFill>
                <a:latin typeface="Arial"/>
                <a:ea typeface="Work Sans"/>
                <a:cs typeface="Arial"/>
              </a:rPr>
              <a:t>honour</a:t>
            </a:r>
            <a:r>
              <a:rPr lang="en-US" sz="2000" i="1" dirty="0">
                <a:solidFill>
                  <a:srgbClr val="2D2D2C"/>
                </a:solidFill>
                <a:latin typeface="Arial"/>
                <a:ea typeface="Work Sans"/>
                <a:cs typeface="Arial"/>
              </a:rPr>
              <a:t> their courageous leaders: past, present, and future. </a:t>
            </a:r>
            <a:endParaRPr lang="en-US" sz="2000" i="1" dirty="0">
              <a:latin typeface="Arial"/>
              <a:cs typeface="Arial"/>
            </a:endParaRPr>
          </a:p>
        </p:txBody>
      </p:sp>
    </p:spTree>
    <p:extLst>
      <p:ext uri="{BB962C8B-B14F-4D97-AF65-F5344CB8AC3E}">
        <p14:creationId xmlns:p14="http://schemas.microsoft.com/office/powerpoint/2010/main" val="414570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12DA33-22ED-3D93-E19F-37C4370050D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DC8F5A6-6589-4E38-E8D8-D43CB7957BF6}"/>
              </a:ext>
            </a:extLst>
          </p:cNvPr>
          <p:cNvSpPr txBox="1"/>
          <p:nvPr/>
        </p:nvSpPr>
        <p:spPr>
          <a:xfrm>
            <a:off x="1111721" y="1152693"/>
            <a:ext cx="6310232" cy="406330"/>
          </a:xfrm>
          <a:prstGeom prst="rect">
            <a:avLst/>
          </a:prstGeom>
        </p:spPr>
        <p:txBody>
          <a:bodyPr wrap="square" lIns="0" tIns="0" rIns="0" bIns="0" rtlCol="0" anchor="t">
            <a:spAutoFit/>
          </a:bodyPr>
          <a:lstStyle/>
          <a:p>
            <a:pPr>
              <a:lnSpc>
                <a:spcPts val="3360"/>
              </a:lnSpc>
            </a:pPr>
            <a:r>
              <a:rPr lang="en-US" b="1" spc="-60">
                <a:solidFill>
                  <a:srgbClr val="8F001A"/>
                </a:solidFill>
                <a:latin typeface="Arial Bold"/>
                <a:cs typeface="Arial Bold"/>
                <a:sym typeface="Arial Bold"/>
              </a:rPr>
              <a:t>MCC Indigenous Health (April 2025)</a:t>
            </a:r>
            <a:endParaRPr lang="en-US" sz="1200">
              <a:solidFill>
                <a:srgbClr val="8F001A"/>
              </a:solidFill>
            </a:endParaRPr>
          </a:p>
        </p:txBody>
      </p:sp>
      <p:sp>
        <p:nvSpPr>
          <p:cNvPr id="5" name="TextBox 4">
            <a:extLst>
              <a:ext uri="{FF2B5EF4-FFF2-40B4-BE49-F238E27FC236}">
                <a16:creationId xmlns:a16="http://schemas.microsoft.com/office/drawing/2014/main" id="{373A602F-E140-BC6D-5C75-BE567954FCAA}"/>
              </a:ext>
            </a:extLst>
          </p:cNvPr>
          <p:cNvSpPr txBox="1"/>
          <p:nvPr/>
        </p:nvSpPr>
        <p:spPr>
          <a:xfrm>
            <a:off x="1097865" y="1555980"/>
            <a:ext cx="7197024" cy="32316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1800" b="1">
                <a:latin typeface="Aptos"/>
                <a:ea typeface="Calibri"/>
                <a:cs typeface="Calibri"/>
              </a:rPr>
              <a:t>Enabling Objectives (1-14):</a:t>
            </a:r>
          </a:p>
        </p:txBody>
      </p:sp>
      <p:graphicFrame>
        <p:nvGraphicFramePr>
          <p:cNvPr id="6" name="Table 5">
            <a:extLst>
              <a:ext uri="{FF2B5EF4-FFF2-40B4-BE49-F238E27FC236}">
                <a16:creationId xmlns:a16="http://schemas.microsoft.com/office/drawing/2014/main" id="{6931003D-45AE-8D67-AA2D-4C53678E60FA}"/>
              </a:ext>
            </a:extLst>
          </p:cNvPr>
          <p:cNvGraphicFramePr>
            <a:graphicFrameLocks noGrp="1"/>
          </p:cNvGraphicFramePr>
          <p:nvPr/>
        </p:nvGraphicFramePr>
        <p:xfrm>
          <a:off x="1122081" y="1953125"/>
          <a:ext cx="6899839" cy="3657600"/>
        </p:xfrm>
        <a:graphic>
          <a:graphicData uri="http://schemas.openxmlformats.org/drawingml/2006/table">
            <a:tbl>
              <a:tblPr firstRow="1" bandRow="1">
                <a:tableStyleId>{5940675A-B579-460E-94D1-54222C63F5DA}</a:tableStyleId>
              </a:tblPr>
              <a:tblGrid>
                <a:gridCol w="377771">
                  <a:extLst>
                    <a:ext uri="{9D8B030D-6E8A-4147-A177-3AD203B41FA5}">
                      <a16:colId xmlns:a16="http://schemas.microsoft.com/office/drawing/2014/main" val="3299364209"/>
                    </a:ext>
                  </a:extLst>
                </a:gridCol>
                <a:gridCol w="6522068">
                  <a:extLst>
                    <a:ext uri="{9D8B030D-6E8A-4147-A177-3AD203B41FA5}">
                      <a16:colId xmlns:a16="http://schemas.microsoft.com/office/drawing/2014/main" val="1513065458"/>
                    </a:ext>
                  </a:extLst>
                </a:gridCol>
              </a:tblGrid>
              <a:tr h="594360">
                <a:tc>
                  <a:txBody>
                    <a:bodyPr/>
                    <a:lstStyle/>
                    <a:p>
                      <a:pPr lvl="0" algn="ctr">
                        <a:buNone/>
                      </a:pPr>
                      <a:r>
                        <a:rPr lang="en-US" sz="1400" b="1">
                          <a:latin typeface="Aptos"/>
                        </a:rPr>
                        <a:t>7</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describe specifically the equal right to the highest attainable standard of health and the right to traditional medicines and health practices, as well as the right to access all social and health services without discrimination;</a:t>
                      </a:r>
                      <a:endParaRPr lang="en-US" sz="1200">
                        <a:latin typeface="Aptos"/>
                      </a:endParaRPr>
                    </a:p>
                  </a:txBody>
                  <a:tcPr marL="45720" marR="45720" marT="22860" marB="22860"/>
                </a:tc>
                <a:extLst>
                  <a:ext uri="{0D108BD9-81ED-4DB2-BD59-A6C34878D82A}">
                    <a16:rowId xmlns:a16="http://schemas.microsoft.com/office/drawing/2014/main" val="1810805054"/>
                  </a:ext>
                </a:extLst>
              </a:tr>
              <a:tr h="411480">
                <a:tc>
                  <a:txBody>
                    <a:bodyPr/>
                    <a:lstStyle/>
                    <a:p>
                      <a:pPr lvl="0" algn="ctr">
                        <a:buNone/>
                      </a:pPr>
                      <a:r>
                        <a:rPr lang="en-US" sz="1400" b="1">
                          <a:latin typeface="Aptos"/>
                        </a:rPr>
                        <a:t>8</a:t>
                      </a:r>
                    </a:p>
                  </a:txBody>
                  <a:tcPr marL="45720" marR="45720" marT="22860" marB="22860"/>
                </a:tc>
                <a:tc>
                  <a:txBody>
                    <a:bodyPr/>
                    <a:lstStyle/>
                    <a:p>
                      <a:pPr lvl="0" algn="l">
                        <a:buNone/>
                      </a:pPr>
                      <a:r>
                        <a:rPr lang="en-US" sz="1200" b="0" i="0" u="none" strike="noStrike" noProof="0">
                          <a:solidFill>
                            <a:srgbClr val="334155"/>
                          </a:solidFill>
                          <a:latin typeface="Aptos"/>
                        </a:rPr>
                        <a:t>demonstrate respectful discussion and collaboration regarding the use of traditional health practices</a:t>
                      </a:r>
                      <a:endParaRPr lang="en-US" sz="1200">
                        <a:latin typeface="Aptos"/>
                      </a:endParaRPr>
                    </a:p>
                  </a:txBody>
                  <a:tcPr marL="45720" marR="45720" marT="22860" marB="22860"/>
                </a:tc>
                <a:extLst>
                  <a:ext uri="{0D108BD9-81ED-4DB2-BD59-A6C34878D82A}">
                    <a16:rowId xmlns:a16="http://schemas.microsoft.com/office/drawing/2014/main" val="2615626406"/>
                  </a:ext>
                </a:extLst>
              </a:tr>
              <a:tr h="594360">
                <a:tc>
                  <a:txBody>
                    <a:bodyPr/>
                    <a:lstStyle/>
                    <a:p>
                      <a:pPr lvl="0" algn="ctr">
                        <a:buNone/>
                      </a:pPr>
                      <a:r>
                        <a:rPr lang="en-US" sz="1400" b="1">
                          <a:latin typeface="Aptos"/>
                        </a:rPr>
                        <a:t>9</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recognize and facilitate the involvement of cultural resources that may be used to improve patients’ health (e.g., traditional activities, eating traditional foods, using medicines if they choose to do so, spiritual/cultural practices such as ceremonies);</a:t>
                      </a:r>
                      <a:endParaRPr lang="en-US" sz="1200">
                        <a:latin typeface="Aptos"/>
                      </a:endParaRPr>
                    </a:p>
                  </a:txBody>
                  <a:tcPr marL="45720" marR="45720" marT="22860" marB="22860"/>
                </a:tc>
                <a:extLst>
                  <a:ext uri="{0D108BD9-81ED-4DB2-BD59-A6C34878D82A}">
                    <a16:rowId xmlns:a16="http://schemas.microsoft.com/office/drawing/2014/main" val="3701098465"/>
                  </a:ext>
                </a:extLst>
              </a:tr>
              <a:tr h="411480">
                <a:tc>
                  <a:txBody>
                    <a:bodyPr/>
                    <a:lstStyle/>
                    <a:p>
                      <a:pPr lvl="0" algn="ctr">
                        <a:buNone/>
                      </a:pPr>
                      <a:r>
                        <a:rPr lang="en-US" sz="1400" b="1">
                          <a:latin typeface="Aptos"/>
                        </a:rPr>
                        <a:t>10</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learn about Indigenous cultures to appreciate their traditions, worldviews, norms, values and beliefs;</a:t>
                      </a:r>
                      <a:endParaRPr lang="en-US" sz="1200">
                        <a:latin typeface="Aptos"/>
                      </a:endParaRPr>
                    </a:p>
                  </a:txBody>
                  <a:tcPr marL="45720" marR="45720" marT="22860" marB="22860"/>
                </a:tc>
                <a:extLst>
                  <a:ext uri="{0D108BD9-81ED-4DB2-BD59-A6C34878D82A}">
                    <a16:rowId xmlns:a16="http://schemas.microsoft.com/office/drawing/2014/main" val="2136218452"/>
                  </a:ext>
                </a:extLst>
              </a:tr>
              <a:tr h="411480">
                <a:tc>
                  <a:txBody>
                    <a:bodyPr/>
                    <a:lstStyle/>
                    <a:p>
                      <a:pPr lvl="0" algn="ctr">
                        <a:buNone/>
                      </a:pPr>
                      <a:r>
                        <a:rPr lang="en-US" sz="1400" b="1">
                          <a:latin typeface="Aptos"/>
                        </a:rPr>
                        <a:t>11</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demonstrate awareness of the diversity of access to federal non-insured health services and benefits (NIHB) for First Nations (status and non-status), Métis, and Inuit;</a:t>
                      </a:r>
                      <a:endParaRPr lang="en-US" sz="1200">
                        <a:latin typeface="Aptos"/>
                      </a:endParaRPr>
                    </a:p>
                  </a:txBody>
                  <a:tcPr marL="45720" marR="45720" marT="22860" marB="22860"/>
                </a:tc>
                <a:extLst>
                  <a:ext uri="{0D108BD9-81ED-4DB2-BD59-A6C34878D82A}">
                    <a16:rowId xmlns:a16="http://schemas.microsoft.com/office/drawing/2014/main" val="492521844"/>
                  </a:ext>
                </a:extLst>
              </a:tr>
              <a:tr h="411480">
                <a:tc>
                  <a:txBody>
                    <a:bodyPr/>
                    <a:lstStyle/>
                    <a:p>
                      <a:pPr lvl="0" algn="ctr">
                        <a:buNone/>
                      </a:pPr>
                      <a:r>
                        <a:rPr lang="en-US" sz="1400" b="1">
                          <a:latin typeface="Aptos"/>
                        </a:rPr>
                        <a:t>12</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identify barriers to equitable health and health care for Indigenous Peoples and advocate for change at the systems level (e.g., organizational policy, healthy public policy);</a:t>
                      </a:r>
                      <a:endParaRPr lang="en-US" sz="1200">
                        <a:latin typeface="Aptos"/>
                      </a:endParaRPr>
                    </a:p>
                  </a:txBody>
                  <a:tcPr marL="45720" marR="45720" marT="22860" marB="22860"/>
                </a:tc>
                <a:extLst>
                  <a:ext uri="{0D108BD9-81ED-4DB2-BD59-A6C34878D82A}">
                    <a16:rowId xmlns:a16="http://schemas.microsoft.com/office/drawing/2014/main" val="127654616"/>
                  </a:ext>
                </a:extLst>
              </a:tr>
              <a:tr h="411480">
                <a:tc>
                  <a:txBody>
                    <a:bodyPr/>
                    <a:lstStyle/>
                    <a:p>
                      <a:pPr lvl="0" algn="ctr">
                        <a:buNone/>
                      </a:pPr>
                      <a:r>
                        <a:rPr lang="en-US" sz="1400" b="1">
                          <a:latin typeface="Aptos"/>
                        </a:rPr>
                        <a:t>13</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participate in the creation of safe clinical and learning environments through ensuring peer accountability;</a:t>
                      </a:r>
                      <a:endParaRPr lang="en-US" sz="1200">
                        <a:latin typeface="Aptos"/>
                      </a:endParaRPr>
                    </a:p>
                  </a:txBody>
                  <a:tcPr marL="45720" marR="45720" marT="22860" marB="22860"/>
                </a:tc>
                <a:extLst>
                  <a:ext uri="{0D108BD9-81ED-4DB2-BD59-A6C34878D82A}">
                    <a16:rowId xmlns:a16="http://schemas.microsoft.com/office/drawing/2014/main" val="3037173799"/>
                  </a:ext>
                </a:extLst>
              </a:tr>
              <a:tr h="411480">
                <a:tc>
                  <a:txBody>
                    <a:bodyPr/>
                    <a:lstStyle/>
                    <a:p>
                      <a:pPr lvl="0" algn="ctr">
                        <a:buNone/>
                      </a:pPr>
                      <a:r>
                        <a:rPr lang="en-US" sz="1400" b="1">
                          <a:latin typeface="Aptos"/>
                        </a:rPr>
                        <a:t>14</a:t>
                      </a:r>
                    </a:p>
                  </a:txBody>
                  <a:tcPr marL="45720" marR="45720" marT="22860" marB="22860"/>
                </a:tc>
                <a:tc>
                  <a:txBody>
                    <a:bodyPr/>
                    <a:lstStyle/>
                    <a:p>
                      <a:pPr marL="0" lvl="0" indent="0" algn="l">
                        <a:lnSpc>
                          <a:spcPct val="100000"/>
                        </a:lnSpc>
                        <a:spcBef>
                          <a:spcPts val="0"/>
                        </a:spcBef>
                        <a:spcAft>
                          <a:spcPts val="0"/>
                        </a:spcAft>
                        <a:buNone/>
                      </a:pPr>
                      <a:r>
                        <a:rPr lang="en-US" sz="1200" b="0" i="0" u="none" strike="noStrike" noProof="0">
                          <a:solidFill>
                            <a:srgbClr val="334155"/>
                          </a:solidFill>
                          <a:latin typeface="Aptos"/>
                        </a:rPr>
                        <a:t>demonstrate an understanding of intersectionality as it relates to diverse Indigenous identities (e.g., 2SLGBTQQIA+, people who have disabilities, women).</a:t>
                      </a:r>
                      <a:endParaRPr lang="en-US" sz="1200">
                        <a:latin typeface="Aptos"/>
                      </a:endParaRPr>
                    </a:p>
                  </a:txBody>
                  <a:tcPr marL="45720" marR="45720" marT="22860" marB="22860"/>
                </a:tc>
                <a:extLst>
                  <a:ext uri="{0D108BD9-81ED-4DB2-BD59-A6C34878D82A}">
                    <a16:rowId xmlns:a16="http://schemas.microsoft.com/office/drawing/2014/main" val="876011899"/>
                  </a:ext>
                </a:extLst>
              </a:tr>
            </a:tbl>
          </a:graphicData>
        </a:graphic>
      </p:graphicFrame>
      <p:sp>
        <p:nvSpPr>
          <p:cNvPr id="4" name="Slide Number Placeholder 3">
            <a:extLst>
              <a:ext uri="{FF2B5EF4-FFF2-40B4-BE49-F238E27FC236}">
                <a16:creationId xmlns:a16="http://schemas.microsoft.com/office/drawing/2014/main" id="{75342B5E-B8E4-E953-9829-99B538C295D7}"/>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sz="700"/>
          </a:p>
        </p:txBody>
      </p:sp>
    </p:spTree>
    <p:extLst>
      <p:ext uri="{BB962C8B-B14F-4D97-AF65-F5344CB8AC3E}">
        <p14:creationId xmlns:p14="http://schemas.microsoft.com/office/powerpoint/2010/main" val="164786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B52F-9F71-B5BA-B983-99E8879F53DE}"/>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6D789D0B-4B64-F8CA-FFD7-247340062556}"/>
              </a:ext>
            </a:extLst>
          </p:cNvPr>
          <p:cNvSpPr>
            <a:spLocks noGrp="1"/>
          </p:cNvSpPr>
          <p:nvPr>
            <p:ph idx="1"/>
          </p:nvPr>
        </p:nvSpPr>
        <p:spPr/>
        <p:txBody>
          <a:bodyPr/>
          <a:lstStyle/>
          <a:p>
            <a:r>
              <a:rPr lang="en-US">
                <a:ea typeface="ＭＳ Ｐゴシック"/>
              </a:rPr>
              <a:t>Working group team </a:t>
            </a:r>
          </a:p>
          <a:p>
            <a:r>
              <a:rPr lang="en-US"/>
              <a:t>Background</a:t>
            </a:r>
          </a:p>
          <a:p>
            <a:r>
              <a:rPr lang="en-US">
                <a:ea typeface="ＭＳ Ｐゴシック"/>
              </a:rPr>
              <a:t>Methodology</a:t>
            </a:r>
            <a:endParaRPr lang="en-US"/>
          </a:p>
          <a:p>
            <a:r>
              <a:rPr lang="en-US">
                <a:ea typeface="ＭＳ Ｐゴシック"/>
              </a:rPr>
              <a:t>Outcomes</a:t>
            </a:r>
            <a:endParaRPr lang="en-US"/>
          </a:p>
          <a:p>
            <a:r>
              <a:rPr lang="en-US">
                <a:ea typeface="ＭＳ Ｐゴシック"/>
              </a:rPr>
              <a:t>Lessons Learned</a:t>
            </a:r>
            <a:endParaRPr lang="en-US" dirty="0"/>
          </a:p>
          <a:p>
            <a:r>
              <a:rPr lang="en-US"/>
              <a:t>Future steps</a:t>
            </a:r>
          </a:p>
        </p:txBody>
      </p:sp>
    </p:spTree>
    <p:extLst>
      <p:ext uri="{BB962C8B-B14F-4D97-AF65-F5344CB8AC3E}">
        <p14:creationId xmlns:p14="http://schemas.microsoft.com/office/powerpoint/2010/main" val="272897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98D1-F5AD-5D50-3BAF-33BD89D53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EA3AF-6114-7914-812E-06B81E0C0FB1}"/>
              </a:ext>
            </a:extLst>
          </p:cNvPr>
          <p:cNvSpPr>
            <a:spLocks noGrp="1"/>
          </p:cNvSpPr>
          <p:nvPr>
            <p:ph type="title"/>
          </p:nvPr>
        </p:nvSpPr>
        <p:spPr/>
        <p:txBody>
          <a:bodyPr/>
          <a:lstStyle/>
          <a:p>
            <a:r>
              <a:rPr lang="en-US">
                <a:ea typeface="ＭＳ Ｐゴシック"/>
              </a:rPr>
              <a:t>Working Group Team</a:t>
            </a:r>
            <a:endParaRPr lang="en-US"/>
          </a:p>
        </p:txBody>
      </p:sp>
      <p:sp>
        <p:nvSpPr>
          <p:cNvPr id="7" name="TextBox 6">
            <a:extLst>
              <a:ext uri="{FF2B5EF4-FFF2-40B4-BE49-F238E27FC236}">
                <a16:creationId xmlns:a16="http://schemas.microsoft.com/office/drawing/2014/main" id="{6C3961B7-B35A-43F5-6217-E66657238269}"/>
              </a:ext>
            </a:extLst>
          </p:cNvPr>
          <p:cNvSpPr txBox="1"/>
          <p:nvPr/>
        </p:nvSpPr>
        <p:spPr>
          <a:xfrm>
            <a:off x="412750" y="1556792"/>
            <a:ext cx="7774632" cy="461665"/>
          </a:xfrm>
          <a:prstGeom prst="rect">
            <a:avLst/>
          </a:prstGeom>
          <a:noFill/>
        </p:spPr>
        <p:txBody>
          <a:bodyPr wrap="square" lIns="91440" tIns="45720" rIns="91440" bIns="45720" anchor="t">
            <a:spAutoFit/>
          </a:bodyPr>
          <a:lstStyle/>
          <a:p>
            <a:r>
              <a:rPr lang="en-US" b="1">
                <a:solidFill>
                  <a:srgbClr val="000000"/>
                </a:solidFill>
                <a:latin typeface="Arial Bold"/>
                <a:cs typeface="Arial Bold"/>
              </a:rPr>
              <a:t>Student Co-Leads</a:t>
            </a:r>
            <a:endParaRPr lang="en-US">
              <a:latin typeface="Arial Bold"/>
              <a:cs typeface="Arial Bold"/>
            </a:endParaRPr>
          </a:p>
        </p:txBody>
      </p:sp>
      <p:pic>
        <p:nvPicPr>
          <p:cNvPr id="4" name="Picture 3" descr="A person smiling at camera&#10;&#10;AI-generated content may be incorrect.">
            <a:extLst>
              <a:ext uri="{FF2B5EF4-FFF2-40B4-BE49-F238E27FC236}">
                <a16:creationId xmlns:a16="http://schemas.microsoft.com/office/drawing/2014/main" id="{6AA43C63-FCB9-ECAC-2547-189CB1C82D69}"/>
              </a:ext>
            </a:extLst>
          </p:cNvPr>
          <p:cNvPicPr>
            <a:picLocks noChangeAspect="1"/>
          </p:cNvPicPr>
          <p:nvPr/>
        </p:nvPicPr>
        <p:blipFill>
          <a:blip r:embed="rId3"/>
          <a:stretch>
            <a:fillRect/>
          </a:stretch>
        </p:blipFill>
        <p:spPr>
          <a:xfrm>
            <a:off x="460503" y="2486473"/>
            <a:ext cx="1719637" cy="1908991"/>
          </a:xfrm>
          <a:prstGeom prst="rect">
            <a:avLst/>
          </a:prstGeom>
        </p:spPr>
      </p:pic>
      <p:pic>
        <p:nvPicPr>
          <p:cNvPr id="5" name="Picture 4" descr="A person sitting in a chair&#10;&#10;AI-generated content may be incorrect.">
            <a:extLst>
              <a:ext uri="{FF2B5EF4-FFF2-40B4-BE49-F238E27FC236}">
                <a16:creationId xmlns:a16="http://schemas.microsoft.com/office/drawing/2014/main" id="{19CCC240-C736-62CA-FA24-32638692E500}"/>
              </a:ext>
            </a:extLst>
          </p:cNvPr>
          <p:cNvPicPr>
            <a:picLocks noChangeAspect="1"/>
          </p:cNvPicPr>
          <p:nvPr/>
        </p:nvPicPr>
        <p:blipFill>
          <a:blip r:embed="rId4"/>
          <a:stretch>
            <a:fillRect/>
          </a:stretch>
        </p:blipFill>
        <p:spPr>
          <a:xfrm>
            <a:off x="2572855" y="2487057"/>
            <a:ext cx="1821220" cy="1889840"/>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F1BB2CF1-CB62-6BA4-4F3A-867C2E87E5AE}"/>
              </a:ext>
            </a:extLst>
          </p:cNvPr>
          <p:cNvPicPr>
            <a:picLocks noChangeAspect="1"/>
          </p:cNvPicPr>
          <p:nvPr/>
        </p:nvPicPr>
        <p:blipFill>
          <a:blip r:embed="rId5"/>
          <a:stretch>
            <a:fillRect/>
          </a:stretch>
        </p:blipFill>
        <p:spPr>
          <a:xfrm>
            <a:off x="4835729" y="2477548"/>
            <a:ext cx="1832192" cy="1896921"/>
          </a:xfrm>
          <a:prstGeom prst="rect">
            <a:avLst/>
          </a:prstGeom>
        </p:spPr>
      </p:pic>
      <p:sp>
        <p:nvSpPr>
          <p:cNvPr id="3" name="TextBox 2">
            <a:extLst>
              <a:ext uri="{FF2B5EF4-FFF2-40B4-BE49-F238E27FC236}">
                <a16:creationId xmlns:a16="http://schemas.microsoft.com/office/drawing/2014/main" id="{12D27F02-E77A-2F2E-7F62-ECAF451E9E14}"/>
              </a:ext>
            </a:extLst>
          </p:cNvPr>
          <p:cNvSpPr txBox="1"/>
          <p:nvPr/>
        </p:nvSpPr>
        <p:spPr>
          <a:xfrm>
            <a:off x="544405" y="4483111"/>
            <a:ext cx="1999789" cy="523220"/>
          </a:xfrm>
          <a:prstGeom prst="rect">
            <a:avLst/>
          </a:prstGeom>
          <a:noFill/>
        </p:spPr>
        <p:txBody>
          <a:bodyPr wrap="square" lIns="91440" tIns="45720" rIns="91440" bIns="45720" anchor="t">
            <a:spAutoFit/>
          </a:bodyPr>
          <a:lstStyle/>
          <a:p>
            <a:r>
              <a:rPr lang="en-US" sz="1400" b="1" dirty="0">
                <a:solidFill>
                  <a:srgbClr val="000000"/>
                </a:solidFill>
                <a:latin typeface="Arial"/>
                <a:ea typeface="ＭＳ Ｐゴシック"/>
                <a:cs typeface="Arial"/>
              </a:rPr>
              <a:t>Lyric </a:t>
            </a:r>
            <a:r>
              <a:rPr lang="en-US" sz="1400" b="1" dirty="0" err="1">
                <a:solidFill>
                  <a:srgbClr val="000000"/>
                </a:solidFill>
                <a:latin typeface="Arial"/>
                <a:ea typeface="ＭＳ Ｐゴシック"/>
                <a:cs typeface="Arial"/>
              </a:rPr>
              <a:t>Oblin</a:t>
            </a:r>
            <a:r>
              <a:rPr lang="en-US" sz="1400" b="1" dirty="0">
                <a:solidFill>
                  <a:srgbClr val="000000"/>
                </a:solidFill>
                <a:latin typeface="Arial"/>
                <a:ea typeface="ＭＳ Ｐゴシック"/>
                <a:cs typeface="Arial"/>
              </a:rPr>
              <a:t>-Moses</a:t>
            </a:r>
          </a:p>
          <a:p>
            <a:r>
              <a:rPr lang="en-US" sz="1400">
                <a:latin typeface="Arial"/>
                <a:ea typeface="ＭＳ Ｐゴシック"/>
                <a:cs typeface="Arial"/>
              </a:rPr>
              <a:t>Medical Student</a:t>
            </a:r>
            <a:endParaRPr lang="en-US" sz="1400" dirty="0">
              <a:latin typeface="Arial"/>
              <a:cs typeface="Arial"/>
            </a:endParaRPr>
          </a:p>
        </p:txBody>
      </p:sp>
      <p:sp>
        <p:nvSpPr>
          <p:cNvPr id="8" name="TextBox 7">
            <a:extLst>
              <a:ext uri="{FF2B5EF4-FFF2-40B4-BE49-F238E27FC236}">
                <a16:creationId xmlns:a16="http://schemas.microsoft.com/office/drawing/2014/main" id="{E71F1DE7-A6C0-E872-724A-5B2C2949FC7E}"/>
              </a:ext>
            </a:extLst>
          </p:cNvPr>
          <p:cNvSpPr txBox="1"/>
          <p:nvPr/>
        </p:nvSpPr>
        <p:spPr>
          <a:xfrm>
            <a:off x="2764578" y="4483112"/>
            <a:ext cx="1652700" cy="523220"/>
          </a:xfrm>
          <a:prstGeom prst="rect">
            <a:avLst/>
          </a:prstGeom>
          <a:noFill/>
        </p:spPr>
        <p:txBody>
          <a:bodyPr wrap="square" lIns="91440" tIns="45720" rIns="91440" bIns="45720" anchor="t">
            <a:spAutoFit/>
          </a:bodyPr>
          <a:lstStyle/>
          <a:p>
            <a:r>
              <a:rPr lang="en-US" sz="1400" b="1">
                <a:solidFill>
                  <a:srgbClr val="000000"/>
                </a:solidFill>
                <a:latin typeface="Arial"/>
                <a:ea typeface="ＭＳ Ｐゴシック"/>
                <a:cs typeface="Arial"/>
              </a:rPr>
              <a:t>Noah Bennell</a:t>
            </a:r>
            <a:endParaRPr lang="en-US" sz="1400" b="1">
              <a:solidFill>
                <a:srgbClr val="000000"/>
              </a:solidFill>
              <a:cs typeface="Arial"/>
            </a:endParaRPr>
          </a:p>
          <a:p>
            <a:r>
              <a:rPr lang="en-US" sz="1400">
                <a:latin typeface="Arial"/>
                <a:ea typeface="ＭＳ Ｐゴシック"/>
                <a:cs typeface="Arial"/>
              </a:rPr>
              <a:t>Medical Student</a:t>
            </a:r>
            <a:endParaRPr lang="en-US" sz="1400" dirty="0">
              <a:latin typeface="Arial"/>
              <a:ea typeface="ＭＳ Ｐゴシック"/>
              <a:cs typeface="Arial"/>
            </a:endParaRPr>
          </a:p>
        </p:txBody>
      </p:sp>
      <p:sp>
        <p:nvSpPr>
          <p:cNvPr id="9" name="TextBox 8">
            <a:extLst>
              <a:ext uri="{FF2B5EF4-FFF2-40B4-BE49-F238E27FC236}">
                <a16:creationId xmlns:a16="http://schemas.microsoft.com/office/drawing/2014/main" id="{4778D345-8582-DCED-7A06-3389A2D71CDF}"/>
              </a:ext>
            </a:extLst>
          </p:cNvPr>
          <p:cNvSpPr txBox="1"/>
          <p:nvPr/>
        </p:nvSpPr>
        <p:spPr>
          <a:xfrm>
            <a:off x="5014671" y="4483111"/>
            <a:ext cx="1993805" cy="523220"/>
          </a:xfrm>
          <a:prstGeom prst="rect">
            <a:avLst/>
          </a:prstGeom>
          <a:noFill/>
        </p:spPr>
        <p:txBody>
          <a:bodyPr wrap="square" lIns="91440" tIns="45720" rIns="91440" bIns="45720" anchor="t">
            <a:spAutoFit/>
          </a:bodyPr>
          <a:lstStyle/>
          <a:p>
            <a:r>
              <a:rPr lang="en-US" sz="1400" b="1">
                <a:solidFill>
                  <a:srgbClr val="000000"/>
                </a:solidFill>
                <a:latin typeface="Arial"/>
                <a:ea typeface="ＭＳ Ｐゴシック"/>
                <a:cs typeface="Arial"/>
              </a:rPr>
              <a:t>Mia Otten</a:t>
            </a:r>
          </a:p>
          <a:p>
            <a:r>
              <a:rPr lang="en-US" sz="1400">
                <a:latin typeface="Arial"/>
                <a:ea typeface="ＭＳ Ｐゴシック"/>
                <a:cs typeface="Arial"/>
              </a:rPr>
              <a:t>Medical Student</a:t>
            </a:r>
            <a:endParaRPr lang="en-US" sz="1400">
              <a:latin typeface="Arial"/>
              <a:cs typeface="Arial"/>
            </a:endParaRPr>
          </a:p>
        </p:txBody>
      </p:sp>
      <p:sp>
        <p:nvSpPr>
          <p:cNvPr id="10" name="TextBox 9">
            <a:extLst>
              <a:ext uri="{FF2B5EF4-FFF2-40B4-BE49-F238E27FC236}">
                <a16:creationId xmlns:a16="http://schemas.microsoft.com/office/drawing/2014/main" id="{3BA400D6-71B0-4034-DE2B-9E6433537E6B}"/>
              </a:ext>
            </a:extLst>
          </p:cNvPr>
          <p:cNvSpPr txBox="1"/>
          <p:nvPr/>
        </p:nvSpPr>
        <p:spPr>
          <a:xfrm>
            <a:off x="7180985" y="4483110"/>
            <a:ext cx="2011758" cy="523220"/>
          </a:xfrm>
          <a:prstGeom prst="rect">
            <a:avLst/>
          </a:prstGeom>
          <a:noFill/>
        </p:spPr>
        <p:txBody>
          <a:bodyPr wrap="square" lIns="91440" tIns="45720" rIns="91440" bIns="45720" anchor="t">
            <a:spAutoFit/>
          </a:bodyPr>
          <a:lstStyle/>
          <a:p>
            <a:r>
              <a:rPr lang="en-US" sz="1400" b="1">
                <a:solidFill>
                  <a:srgbClr val="000000"/>
                </a:solidFill>
                <a:latin typeface="Arial"/>
                <a:ea typeface="ＭＳ Ｐゴシック"/>
                <a:cs typeface="Arial"/>
              </a:rPr>
              <a:t>Hannah McKay</a:t>
            </a:r>
          </a:p>
          <a:p>
            <a:r>
              <a:rPr lang="en-US" sz="1400">
                <a:latin typeface="Arial"/>
                <a:ea typeface="ＭＳ Ｐゴシック"/>
                <a:cs typeface="Arial"/>
              </a:rPr>
              <a:t>Medical Student</a:t>
            </a:r>
            <a:endParaRPr lang="en-US" sz="1400">
              <a:latin typeface="Arial"/>
              <a:cs typeface="Arial"/>
            </a:endParaRPr>
          </a:p>
        </p:txBody>
      </p:sp>
      <p:pic>
        <p:nvPicPr>
          <p:cNvPr id="11" name="Picture 10" descr="A person wearing a white lab coat&#10;&#10;AI-generated content may be incorrect.">
            <a:extLst>
              <a:ext uri="{FF2B5EF4-FFF2-40B4-BE49-F238E27FC236}">
                <a16:creationId xmlns:a16="http://schemas.microsoft.com/office/drawing/2014/main" id="{A5E9CCFA-4724-E948-E9A2-1B9F7A6FBC00}"/>
              </a:ext>
            </a:extLst>
          </p:cNvPr>
          <p:cNvPicPr>
            <a:picLocks noChangeAspect="1"/>
          </p:cNvPicPr>
          <p:nvPr/>
        </p:nvPicPr>
        <p:blipFill>
          <a:blip r:embed="rId6"/>
          <a:stretch>
            <a:fillRect/>
          </a:stretch>
        </p:blipFill>
        <p:spPr>
          <a:xfrm>
            <a:off x="7007906" y="2486472"/>
            <a:ext cx="1836580" cy="1879070"/>
          </a:xfrm>
          <a:prstGeom prst="rect">
            <a:avLst/>
          </a:prstGeom>
        </p:spPr>
      </p:pic>
    </p:spTree>
    <p:extLst>
      <p:ext uri="{BB962C8B-B14F-4D97-AF65-F5344CB8AC3E}">
        <p14:creationId xmlns:p14="http://schemas.microsoft.com/office/powerpoint/2010/main" val="224278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81879-2E3D-D148-CF43-83C160E74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9392A-2237-C07C-ED6E-E95F55BF7A65}"/>
              </a:ext>
            </a:extLst>
          </p:cNvPr>
          <p:cNvSpPr>
            <a:spLocks noGrp="1"/>
          </p:cNvSpPr>
          <p:nvPr>
            <p:ph type="title"/>
          </p:nvPr>
        </p:nvSpPr>
        <p:spPr/>
        <p:txBody>
          <a:bodyPr/>
          <a:lstStyle/>
          <a:p>
            <a:r>
              <a:rPr lang="en-US">
                <a:ea typeface="ＭＳ Ｐゴシック"/>
              </a:rPr>
              <a:t>Working Group Team</a:t>
            </a:r>
            <a:endParaRPr lang="en-US"/>
          </a:p>
        </p:txBody>
      </p:sp>
      <p:sp>
        <p:nvSpPr>
          <p:cNvPr id="7" name="TextBox 6">
            <a:extLst>
              <a:ext uri="{FF2B5EF4-FFF2-40B4-BE49-F238E27FC236}">
                <a16:creationId xmlns:a16="http://schemas.microsoft.com/office/drawing/2014/main" id="{2B75F656-45C1-365A-CDE2-71AA09EC4E37}"/>
              </a:ext>
            </a:extLst>
          </p:cNvPr>
          <p:cNvSpPr txBox="1"/>
          <p:nvPr/>
        </p:nvSpPr>
        <p:spPr>
          <a:xfrm>
            <a:off x="412750" y="1556792"/>
            <a:ext cx="7774632" cy="461665"/>
          </a:xfrm>
          <a:prstGeom prst="rect">
            <a:avLst/>
          </a:prstGeom>
          <a:noFill/>
        </p:spPr>
        <p:txBody>
          <a:bodyPr wrap="square">
            <a:spAutoFit/>
          </a:bodyPr>
          <a:lstStyle/>
          <a:p>
            <a:r>
              <a:rPr lang="en-US" b="1">
                <a:solidFill>
                  <a:srgbClr val="000000"/>
                </a:solidFill>
                <a:latin typeface="Aptos" panose="020B0004020202020204" pitchFamily="34" charset="0"/>
              </a:rPr>
              <a:t>Indigenous Resident Mentor</a:t>
            </a:r>
            <a:endParaRPr lang="en-US"/>
          </a:p>
        </p:txBody>
      </p:sp>
      <p:sp>
        <p:nvSpPr>
          <p:cNvPr id="4" name="TextBox 3">
            <a:extLst>
              <a:ext uri="{FF2B5EF4-FFF2-40B4-BE49-F238E27FC236}">
                <a16:creationId xmlns:a16="http://schemas.microsoft.com/office/drawing/2014/main" id="{6EF22BF1-3ECD-5C98-2E17-0345B6A973C9}"/>
              </a:ext>
            </a:extLst>
          </p:cNvPr>
          <p:cNvSpPr txBox="1"/>
          <p:nvPr/>
        </p:nvSpPr>
        <p:spPr>
          <a:xfrm>
            <a:off x="544405" y="4663111"/>
            <a:ext cx="3487789" cy="1077218"/>
          </a:xfrm>
          <a:prstGeom prst="rect">
            <a:avLst/>
          </a:prstGeom>
          <a:noFill/>
        </p:spPr>
        <p:txBody>
          <a:bodyPr wrap="square" lIns="91440" tIns="45720" rIns="91440" bIns="45720" anchor="t">
            <a:spAutoFit/>
          </a:bodyPr>
          <a:lstStyle/>
          <a:p>
            <a:r>
              <a:rPr lang="en-US" sz="1600" b="1" dirty="0">
                <a:solidFill>
                  <a:srgbClr val="000000"/>
                </a:solidFill>
                <a:latin typeface="Arial"/>
                <a:ea typeface="ＭＳ Ｐゴシック"/>
                <a:cs typeface="Arial"/>
              </a:rPr>
              <a:t>Dr. Alexandre </a:t>
            </a:r>
            <a:r>
              <a:rPr lang="en-US" sz="1600" b="1" dirty="0" err="1">
                <a:solidFill>
                  <a:srgbClr val="000000"/>
                </a:solidFill>
                <a:latin typeface="Arial"/>
                <a:ea typeface="ＭＳ Ｐゴシック"/>
                <a:cs typeface="Arial"/>
              </a:rPr>
              <a:t>Kokoko</a:t>
            </a:r>
            <a:r>
              <a:rPr lang="en-US" sz="1600" b="1" dirty="0">
                <a:solidFill>
                  <a:srgbClr val="000000"/>
                </a:solidFill>
                <a:latin typeface="Arial"/>
                <a:ea typeface="ＭＳ Ｐゴシック"/>
                <a:cs typeface="Arial"/>
              </a:rPr>
              <a:t> </a:t>
            </a:r>
            <a:r>
              <a:rPr lang="en-US" sz="1600" b="1" dirty="0" err="1">
                <a:solidFill>
                  <a:srgbClr val="000000"/>
                </a:solidFill>
                <a:latin typeface="Arial"/>
                <a:ea typeface="ＭＳ Ｐゴシック"/>
                <a:cs typeface="Arial"/>
              </a:rPr>
              <a:t>Petiquan</a:t>
            </a:r>
            <a:r>
              <a:rPr lang="en-US" sz="1600" b="1" dirty="0">
                <a:solidFill>
                  <a:srgbClr val="000000"/>
                </a:solidFill>
                <a:latin typeface="Arial"/>
                <a:ea typeface="ＭＳ Ｐゴシック"/>
                <a:cs typeface="Arial"/>
              </a:rPr>
              <a:t>​</a:t>
            </a:r>
          </a:p>
          <a:p>
            <a:r>
              <a:rPr lang="en-US" sz="1600">
                <a:latin typeface="Arial"/>
                <a:ea typeface="ＭＳ Ｐゴシック"/>
                <a:cs typeface="Arial"/>
              </a:rPr>
              <a:t>Indigenous Mentorship Lead, Undergraduate Medical Education (UGME)</a:t>
            </a:r>
            <a:endParaRPr lang="en-US" sz="1600" dirty="0">
              <a:latin typeface="Arial"/>
              <a:cs typeface="Arial"/>
            </a:endParaRPr>
          </a:p>
        </p:txBody>
      </p:sp>
      <p:pic>
        <p:nvPicPr>
          <p:cNvPr id="3" name="Picture 2" descr="A person with long hair wearing glasses&#10;&#10;AI-generated content may be incorrect.">
            <a:extLst>
              <a:ext uri="{FF2B5EF4-FFF2-40B4-BE49-F238E27FC236}">
                <a16:creationId xmlns:a16="http://schemas.microsoft.com/office/drawing/2014/main" id="{2EE5A581-E560-A715-8C5C-55FA31C1D0F8}"/>
              </a:ext>
            </a:extLst>
          </p:cNvPr>
          <p:cNvPicPr>
            <a:picLocks noChangeAspect="1"/>
          </p:cNvPicPr>
          <p:nvPr/>
        </p:nvPicPr>
        <p:blipFill>
          <a:blip r:embed="rId3"/>
          <a:stretch>
            <a:fillRect/>
          </a:stretch>
        </p:blipFill>
        <p:spPr>
          <a:xfrm>
            <a:off x="727275" y="2287800"/>
            <a:ext cx="2301450" cy="2282400"/>
          </a:xfrm>
          <a:prstGeom prst="rect">
            <a:avLst/>
          </a:prstGeom>
        </p:spPr>
      </p:pic>
    </p:spTree>
    <p:extLst>
      <p:ext uri="{BB962C8B-B14F-4D97-AF65-F5344CB8AC3E}">
        <p14:creationId xmlns:p14="http://schemas.microsoft.com/office/powerpoint/2010/main" val="178723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5DA6-4C68-40B8-DEF1-7F553016D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9494C-0C2F-9EE7-50C5-BE01373BE28A}"/>
              </a:ext>
            </a:extLst>
          </p:cNvPr>
          <p:cNvSpPr>
            <a:spLocks noGrp="1"/>
          </p:cNvSpPr>
          <p:nvPr>
            <p:ph type="title"/>
          </p:nvPr>
        </p:nvSpPr>
        <p:spPr/>
        <p:txBody>
          <a:bodyPr/>
          <a:lstStyle/>
          <a:p>
            <a:r>
              <a:rPr lang="en-US">
                <a:ea typeface="ＭＳ Ｐゴシック"/>
              </a:rPr>
              <a:t>Working Group Team</a:t>
            </a:r>
            <a:endParaRPr lang="en-US"/>
          </a:p>
        </p:txBody>
      </p:sp>
      <p:sp>
        <p:nvSpPr>
          <p:cNvPr id="7" name="TextBox 6">
            <a:extLst>
              <a:ext uri="{FF2B5EF4-FFF2-40B4-BE49-F238E27FC236}">
                <a16:creationId xmlns:a16="http://schemas.microsoft.com/office/drawing/2014/main" id="{5B370F40-F0C2-7998-0A98-EBF791087E65}"/>
              </a:ext>
            </a:extLst>
          </p:cNvPr>
          <p:cNvSpPr txBox="1"/>
          <p:nvPr/>
        </p:nvSpPr>
        <p:spPr>
          <a:xfrm>
            <a:off x="412750" y="1556792"/>
            <a:ext cx="7774632" cy="461665"/>
          </a:xfrm>
          <a:prstGeom prst="rect">
            <a:avLst/>
          </a:prstGeom>
          <a:noFill/>
        </p:spPr>
        <p:txBody>
          <a:bodyPr wrap="square">
            <a:spAutoFit/>
          </a:bodyPr>
          <a:lstStyle/>
          <a:p>
            <a:r>
              <a:rPr lang="en-US" b="1">
                <a:solidFill>
                  <a:srgbClr val="000000"/>
                </a:solidFill>
                <a:latin typeface="Aptos" panose="020B0004020202020204" pitchFamily="34" charset="0"/>
              </a:rPr>
              <a:t>Faculty Leads</a:t>
            </a:r>
            <a:endParaRPr lang="en-US"/>
          </a:p>
        </p:txBody>
      </p:sp>
      <p:pic>
        <p:nvPicPr>
          <p:cNvPr id="3" name="Picture 2" descr="A person wearing glasses and a pink shirt&#10;&#10;AI-generated content may be incorrect.">
            <a:extLst>
              <a:ext uri="{FF2B5EF4-FFF2-40B4-BE49-F238E27FC236}">
                <a16:creationId xmlns:a16="http://schemas.microsoft.com/office/drawing/2014/main" id="{EFF8014F-DF02-0365-0DDB-E8A68076B5D0}"/>
              </a:ext>
            </a:extLst>
          </p:cNvPr>
          <p:cNvPicPr>
            <a:picLocks noChangeAspect="1"/>
          </p:cNvPicPr>
          <p:nvPr/>
        </p:nvPicPr>
        <p:blipFill>
          <a:blip r:embed="rId3"/>
          <a:stretch>
            <a:fillRect/>
          </a:stretch>
        </p:blipFill>
        <p:spPr>
          <a:xfrm>
            <a:off x="2406129" y="2352805"/>
            <a:ext cx="2036130" cy="1998436"/>
          </a:xfrm>
          <a:prstGeom prst="rect">
            <a:avLst/>
          </a:prstGeom>
        </p:spPr>
      </p:pic>
      <p:pic>
        <p:nvPicPr>
          <p:cNvPr id="4" name="Picture 3" descr="A person wearing glasses and a scarf&#10;&#10;AI-generated content may be incorrect.">
            <a:extLst>
              <a:ext uri="{FF2B5EF4-FFF2-40B4-BE49-F238E27FC236}">
                <a16:creationId xmlns:a16="http://schemas.microsoft.com/office/drawing/2014/main" id="{425FA07B-CA0E-38F2-F4A0-8FC4229D8AF9}"/>
              </a:ext>
            </a:extLst>
          </p:cNvPr>
          <p:cNvPicPr>
            <a:picLocks noChangeAspect="1"/>
          </p:cNvPicPr>
          <p:nvPr/>
        </p:nvPicPr>
        <p:blipFill>
          <a:blip r:embed="rId4"/>
          <a:stretch>
            <a:fillRect/>
          </a:stretch>
        </p:blipFill>
        <p:spPr>
          <a:xfrm>
            <a:off x="6995558" y="2364510"/>
            <a:ext cx="1890289" cy="1993244"/>
          </a:xfrm>
          <a:prstGeom prst="rect">
            <a:avLst/>
          </a:prstGeom>
        </p:spPr>
      </p:pic>
      <p:pic>
        <p:nvPicPr>
          <p:cNvPr id="6" name="Picture 5" descr="A person with glasses and grey hair&#10;&#10;AI-generated content may be incorrect.">
            <a:extLst>
              <a:ext uri="{FF2B5EF4-FFF2-40B4-BE49-F238E27FC236}">
                <a16:creationId xmlns:a16="http://schemas.microsoft.com/office/drawing/2014/main" id="{8DC8025F-215F-48D2-C003-71D4E5E3E3B2}"/>
              </a:ext>
            </a:extLst>
          </p:cNvPr>
          <p:cNvPicPr>
            <a:picLocks noChangeAspect="1"/>
          </p:cNvPicPr>
          <p:nvPr/>
        </p:nvPicPr>
        <p:blipFill>
          <a:blip r:embed="rId5"/>
          <a:stretch>
            <a:fillRect/>
          </a:stretch>
        </p:blipFill>
        <p:spPr>
          <a:xfrm>
            <a:off x="298216" y="2359757"/>
            <a:ext cx="1797284" cy="1988880"/>
          </a:xfrm>
          <a:prstGeom prst="rect">
            <a:avLst/>
          </a:prstGeom>
        </p:spPr>
      </p:pic>
      <p:pic>
        <p:nvPicPr>
          <p:cNvPr id="8" name="Picture 7" descr="A close-up of a person smiling&#10;&#10;AI-generated content may be incorrect.">
            <a:extLst>
              <a:ext uri="{FF2B5EF4-FFF2-40B4-BE49-F238E27FC236}">
                <a16:creationId xmlns:a16="http://schemas.microsoft.com/office/drawing/2014/main" id="{EC9EE31C-BD9A-90F2-B0A0-C8A37A1710D7}"/>
              </a:ext>
            </a:extLst>
          </p:cNvPr>
          <p:cNvPicPr>
            <a:picLocks noChangeAspect="1"/>
          </p:cNvPicPr>
          <p:nvPr/>
        </p:nvPicPr>
        <p:blipFill>
          <a:blip r:embed="rId6"/>
          <a:stretch>
            <a:fillRect/>
          </a:stretch>
        </p:blipFill>
        <p:spPr>
          <a:xfrm>
            <a:off x="4750656" y="2361951"/>
            <a:ext cx="1880813" cy="1996460"/>
          </a:xfrm>
          <a:prstGeom prst="rect">
            <a:avLst/>
          </a:prstGeom>
        </p:spPr>
      </p:pic>
      <p:sp>
        <p:nvSpPr>
          <p:cNvPr id="10" name="TextBox 9">
            <a:extLst>
              <a:ext uri="{FF2B5EF4-FFF2-40B4-BE49-F238E27FC236}">
                <a16:creationId xmlns:a16="http://schemas.microsoft.com/office/drawing/2014/main" id="{324AD2C7-46AA-72AB-96ED-9460CF452982}"/>
              </a:ext>
            </a:extLst>
          </p:cNvPr>
          <p:cNvSpPr txBox="1"/>
          <p:nvPr/>
        </p:nvSpPr>
        <p:spPr>
          <a:xfrm>
            <a:off x="436854" y="4458298"/>
            <a:ext cx="177135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00"/>
                </a:solidFill>
                <a:latin typeface="Arial"/>
                <a:ea typeface="Segoe UI"/>
                <a:cs typeface="Segoe UI"/>
              </a:rPr>
              <a:t>Dr. Darlene Kitty</a:t>
            </a:r>
            <a:endParaRPr lang="en-US" sz="1400" b="1" baseline="0" dirty="0">
              <a:solidFill>
                <a:srgbClr val="000000"/>
              </a:solidFill>
              <a:latin typeface="Arial"/>
              <a:ea typeface="Segoe UI"/>
              <a:cs typeface="Segoe UI"/>
            </a:endParaRPr>
          </a:p>
          <a:p>
            <a:r>
              <a:rPr lang="en-US" sz="1400" dirty="0">
                <a:latin typeface="Arial"/>
                <a:ea typeface="ＭＳ Ｐゴシック"/>
                <a:cs typeface="Segoe UI"/>
              </a:rPr>
              <a:t>Indigenous </a:t>
            </a:r>
            <a:r>
              <a:rPr lang="en-US" sz="1400">
                <a:latin typeface="Arial"/>
                <a:ea typeface="ＭＳ Ｐゴシック"/>
                <a:cs typeface="Segoe UI"/>
              </a:rPr>
              <a:t>Program Director, UGME</a:t>
            </a:r>
            <a:endParaRPr lang="en-US" sz="1400" dirty="0">
              <a:latin typeface="Arial"/>
              <a:cs typeface="Segoe UI"/>
            </a:endParaRPr>
          </a:p>
          <a:p>
            <a:pPr algn="ctr"/>
            <a:endParaRPr lang="en-US"/>
          </a:p>
        </p:txBody>
      </p:sp>
      <p:sp>
        <p:nvSpPr>
          <p:cNvPr id="11" name="TextBox 10">
            <a:extLst>
              <a:ext uri="{FF2B5EF4-FFF2-40B4-BE49-F238E27FC236}">
                <a16:creationId xmlns:a16="http://schemas.microsoft.com/office/drawing/2014/main" id="{9D0B6A66-CF9F-C8CF-6D7A-5731F5FC58C9}"/>
              </a:ext>
            </a:extLst>
          </p:cNvPr>
          <p:cNvSpPr txBox="1"/>
          <p:nvPr/>
        </p:nvSpPr>
        <p:spPr>
          <a:xfrm>
            <a:off x="2447577" y="4458298"/>
            <a:ext cx="20167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00"/>
                </a:solidFill>
                <a:latin typeface="Arial"/>
                <a:ea typeface="ＭＳ Ｐゴシック"/>
                <a:cs typeface="Segoe UI"/>
              </a:rPr>
              <a:t>Dr. Amy Nakajima</a:t>
            </a:r>
            <a:endParaRPr lang="en-US"/>
          </a:p>
          <a:p>
            <a:r>
              <a:rPr lang="en-US" sz="1400" dirty="0">
                <a:solidFill>
                  <a:srgbClr val="000000"/>
                </a:solidFill>
                <a:latin typeface="Arial"/>
                <a:ea typeface="Segoe UI"/>
                <a:cs typeface="Segoe UI"/>
              </a:rPr>
              <a:t>Pr</a:t>
            </a:r>
            <a:r>
              <a:rPr lang="en-US" sz="1400" dirty="0">
                <a:latin typeface="Arial"/>
                <a:ea typeface="ＭＳ Ｐゴシック"/>
                <a:cs typeface="Segoe UI"/>
              </a:rPr>
              <a:t>e-Clerkship Director, </a:t>
            </a:r>
            <a:r>
              <a:rPr lang="en-US" sz="1400">
                <a:latin typeface="Arial"/>
                <a:ea typeface="ＭＳ Ｐゴシック"/>
                <a:cs typeface="Segoe UI"/>
              </a:rPr>
              <a:t>Anglophone Stream, UGME</a:t>
            </a:r>
            <a:endParaRPr lang="en-US" sz="1400" baseline="0">
              <a:solidFill>
                <a:srgbClr val="000000"/>
              </a:solidFill>
              <a:latin typeface="Arial"/>
              <a:ea typeface="Segoe UI"/>
              <a:cs typeface="Segoe UI"/>
            </a:endParaRPr>
          </a:p>
          <a:p>
            <a:pPr algn="ctr"/>
            <a:endParaRPr lang="en-US"/>
          </a:p>
        </p:txBody>
      </p:sp>
      <p:sp>
        <p:nvSpPr>
          <p:cNvPr id="12" name="TextBox 11">
            <a:extLst>
              <a:ext uri="{FF2B5EF4-FFF2-40B4-BE49-F238E27FC236}">
                <a16:creationId xmlns:a16="http://schemas.microsoft.com/office/drawing/2014/main" id="{E6A89332-5CBF-B3F3-2466-6218CA866190}"/>
              </a:ext>
            </a:extLst>
          </p:cNvPr>
          <p:cNvSpPr txBox="1"/>
          <p:nvPr/>
        </p:nvSpPr>
        <p:spPr>
          <a:xfrm>
            <a:off x="4889168" y="4458298"/>
            <a:ext cx="169355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00"/>
                </a:solidFill>
                <a:latin typeface="Arial"/>
                <a:ea typeface="Segoe UI"/>
                <a:cs typeface="Segoe UI"/>
              </a:rPr>
              <a:t>Dr. K.J. Chen</a:t>
            </a:r>
            <a:r>
              <a:rPr lang="en-US" sz="1400" b="1" dirty="0">
                <a:solidFill>
                  <a:srgbClr val="000000"/>
                </a:solidFill>
                <a:latin typeface="Arial"/>
                <a:ea typeface="Segoe UI"/>
                <a:cs typeface="Segoe UI"/>
              </a:rPr>
              <a:t> </a:t>
            </a:r>
            <a:r>
              <a:rPr lang="en-US" sz="1400" b="1" dirty="0">
                <a:latin typeface="Arial"/>
                <a:ea typeface="Segoe UI"/>
                <a:cs typeface="Segoe UI"/>
              </a:rPr>
              <a:t>​</a:t>
            </a:r>
          </a:p>
          <a:p>
            <a:r>
              <a:rPr lang="en-US" sz="1400">
                <a:solidFill>
                  <a:srgbClr val="000000"/>
                </a:solidFill>
                <a:latin typeface="Arial"/>
                <a:ea typeface="Segoe UI"/>
                <a:cs typeface="Segoe UI"/>
              </a:rPr>
              <a:t>Assistant Dean, Curriculum, UGME</a:t>
            </a:r>
            <a:endParaRPr lang="en-US" sz="1400" baseline="0" dirty="0">
              <a:solidFill>
                <a:srgbClr val="000000"/>
              </a:solidFill>
              <a:latin typeface="Arial"/>
              <a:ea typeface="Segoe UI"/>
              <a:cs typeface="Segoe UI"/>
            </a:endParaRPr>
          </a:p>
          <a:p>
            <a:pPr algn="ctr"/>
            <a:endParaRPr lang="en-US"/>
          </a:p>
        </p:txBody>
      </p:sp>
      <p:sp>
        <p:nvSpPr>
          <p:cNvPr id="13" name="TextBox 12">
            <a:extLst>
              <a:ext uri="{FF2B5EF4-FFF2-40B4-BE49-F238E27FC236}">
                <a16:creationId xmlns:a16="http://schemas.microsoft.com/office/drawing/2014/main" id="{A213BE00-973B-1851-BF00-DF310D51B7A9}"/>
              </a:ext>
            </a:extLst>
          </p:cNvPr>
          <p:cNvSpPr txBox="1"/>
          <p:nvPr/>
        </p:nvSpPr>
        <p:spPr>
          <a:xfrm>
            <a:off x="7142515" y="4458298"/>
            <a:ext cx="187906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00"/>
                </a:solidFill>
                <a:latin typeface="Arial"/>
                <a:ea typeface="Segoe UI"/>
                <a:cs typeface="Segoe UI"/>
              </a:rPr>
              <a:t>Dr. Laura Muldoon</a:t>
            </a:r>
            <a:endParaRPr lang="en-US"/>
          </a:p>
          <a:p>
            <a:r>
              <a:rPr lang="en-US" sz="1400" dirty="0">
                <a:latin typeface="Arial"/>
                <a:ea typeface="ＭＳ Ｐゴシック"/>
                <a:cs typeface="Segoe UI"/>
              </a:rPr>
              <a:t>Society &amp; Medicine </a:t>
            </a:r>
            <a:r>
              <a:rPr lang="en-US" sz="1400">
                <a:latin typeface="Arial"/>
                <a:ea typeface="ＭＳ Ｐゴシック"/>
                <a:cs typeface="Segoe UI"/>
              </a:rPr>
              <a:t>Lead, UGME</a:t>
            </a:r>
            <a:endParaRPr lang="en-US" sz="1400" dirty="0">
              <a:latin typeface="Arial"/>
              <a:cs typeface="Segoe UI"/>
            </a:endParaRPr>
          </a:p>
          <a:p>
            <a:pPr algn="ctr"/>
            <a:endParaRPr lang="en-US"/>
          </a:p>
        </p:txBody>
      </p:sp>
    </p:spTree>
    <p:extLst>
      <p:ext uri="{BB962C8B-B14F-4D97-AF65-F5344CB8AC3E}">
        <p14:creationId xmlns:p14="http://schemas.microsoft.com/office/powerpoint/2010/main" val="124489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3EEE0-6A5C-A23B-7891-60D15BC20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21279-1242-F71F-D5CC-2341E491C5DD}"/>
              </a:ext>
            </a:extLst>
          </p:cNvPr>
          <p:cNvSpPr>
            <a:spLocks noGrp="1"/>
          </p:cNvSpPr>
          <p:nvPr>
            <p:ph type="title"/>
          </p:nvPr>
        </p:nvSpPr>
        <p:spPr/>
        <p:txBody>
          <a:bodyPr/>
          <a:lstStyle/>
          <a:p>
            <a:r>
              <a:rPr lang="en-US">
                <a:ea typeface="ＭＳ Ｐゴシック"/>
              </a:rPr>
              <a:t>Working Group Team</a:t>
            </a:r>
            <a:endParaRPr lang="en-US"/>
          </a:p>
        </p:txBody>
      </p:sp>
      <p:sp>
        <p:nvSpPr>
          <p:cNvPr id="4" name="TextBox 3">
            <a:extLst>
              <a:ext uri="{FF2B5EF4-FFF2-40B4-BE49-F238E27FC236}">
                <a16:creationId xmlns:a16="http://schemas.microsoft.com/office/drawing/2014/main" id="{B44EB1BF-12DE-D2AE-839E-60A3CCDB3D08}"/>
              </a:ext>
            </a:extLst>
          </p:cNvPr>
          <p:cNvSpPr txBox="1"/>
          <p:nvPr/>
        </p:nvSpPr>
        <p:spPr>
          <a:xfrm>
            <a:off x="562405" y="2215111"/>
            <a:ext cx="8215789" cy="1384995"/>
          </a:xfrm>
          <a:prstGeom prst="rect">
            <a:avLst/>
          </a:prstGeom>
          <a:noFill/>
        </p:spPr>
        <p:txBody>
          <a:bodyPr wrap="square" lIns="91440" tIns="45720" rIns="91440" bIns="45720" anchor="t">
            <a:spAutoFit/>
          </a:bodyPr>
          <a:lstStyle/>
          <a:p>
            <a:pPr marL="285750" indent="-285750">
              <a:buFont typeface="Arial"/>
              <a:buChar char="•"/>
            </a:pPr>
            <a:r>
              <a:rPr lang="en-US" sz="1800" b="1" dirty="0">
                <a:solidFill>
                  <a:srgbClr val="000000"/>
                </a:solidFill>
                <a:latin typeface="Arial"/>
                <a:ea typeface="ＭＳ Ｐゴシック"/>
                <a:cs typeface="Arial"/>
              </a:rPr>
              <a:t>Dr. Bradley </a:t>
            </a:r>
            <a:r>
              <a:rPr lang="en-US" sz="1800" b="1" dirty="0" err="1">
                <a:solidFill>
                  <a:srgbClr val="000000"/>
                </a:solidFill>
                <a:latin typeface="Arial"/>
                <a:ea typeface="ＭＳ Ｐゴシック"/>
                <a:cs typeface="Arial"/>
              </a:rPr>
              <a:t>MacCosham</a:t>
            </a:r>
            <a:r>
              <a:rPr lang="en-US" sz="1800" b="1" dirty="0">
                <a:solidFill>
                  <a:srgbClr val="000000"/>
                </a:solidFill>
                <a:latin typeface="Arial"/>
                <a:ea typeface="ＭＳ Ｐゴシック"/>
                <a:cs typeface="Arial"/>
              </a:rPr>
              <a:t>, </a:t>
            </a:r>
            <a:r>
              <a:rPr lang="en-US" sz="1800" dirty="0">
                <a:latin typeface="Arial"/>
                <a:ea typeface="ＭＳ Ｐゴシック"/>
                <a:cs typeface="Arial"/>
              </a:rPr>
              <a:t>Accreditation and Program Evaluation, Faculty of Medicine</a:t>
            </a:r>
          </a:p>
          <a:p>
            <a:pPr marL="285750" indent="-285750">
              <a:buFont typeface="Arial"/>
              <a:buChar char="•"/>
            </a:pPr>
            <a:r>
              <a:rPr lang="en-US" sz="1800" b="1">
                <a:latin typeface="Arial"/>
                <a:ea typeface="ＭＳ Ｐゴシック"/>
                <a:cs typeface="Arial"/>
              </a:rPr>
              <a:t>Luc Brisebois,</a:t>
            </a:r>
            <a:r>
              <a:rPr lang="en-US" sz="1800">
                <a:latin typeface="Arial"/>
                <a:ea typeface="ＭＳ Ｐゴシック"/>
                <a:cs typeface="Arial"/>
              </a:rPr>
              <a:t> Indigenous Program, UGME </a:t>
            </a:r>
          </a:p>
          <a:p>
            <a:pPr marL="285750" indent="-285750">
              <a:buFont typeface="Arial"/>
              <a:buChar char="•"/>
            </a:pPr>
            <a:r>
              <a:rPr lang="en-US" sz="1800" b="1">
                <a:latin typeface="Arial"/>
                <a:ea typeface="ＭＳ Ｐゴシック"/>
                <a:cs typeface="Arial"/>
              </a:rPr>
              <a:t>Meghan Cornett</a:t>
            </a:r>
            <a:r>
              <a:rPr lang="en-US" sz="1800">
                <a:latin typeface="Arial"/>
                <a:ea typeface="ＭＳ Ｐゴシック"/>
                <a:cs typeface="Arial"/>
              </a:rPr>
              <a:t>,</a:t>
            </a:r>
            <a:r>
              <a:rPr lang="en-US" sz="1800" dirty="0">
                <a:solidFill>
                  <a:srgbClr val="3B3734"/>
                </a:solidFill>
                <a:latin typeface="Arial"/>
                <a:ea typeface="ＭＳ Ｐゴシック"/>
                <a:cs typeface="Arial"/>
              </a:rPr>
              <a:t> </a:t>
            </a:r>
            <a:r>
              <a:rPr lang="en-US" sz="1800">
                <a:latin typeface="Arial"/>
                <a:ea typeface="Calibri"/>
                <a:cs typeface="Arial"/>
              </a:rPr>
              <a:t>Academic Delivery Support, </a:t>
            </a:r>
            <a:r>
              <a:rPr lang="en-US" sz="1800">
                <a:solidFill>
                  <a:srgbClr val="3B3734"/>
                </a:solidFill>
                <a:latin typeface="Arial"/>
                <a:ea typeface="Calibri"/>
                <a:cs typeface="Arial"/>
              </a:rPr>
              <a:t>UGME </a:t>
            </a:r>
          </a:p>
          <a:p>
            <a:pPr marL="285750" indent="-285750">
              <a:buFont typeface="Arial"/>
              <a:buChar char="•"/>
            </a:pPr>
            <a:endParaRPr lang="en-US" sz="1200" b="1">
              <a:solidFill>
                <a:srgbClr val="646464"/>
              </a:solidFill>
              <a:latin typeface="Calibri"/>
              <a:ea typeface="Calibri"/>
              <a:cs typeface="Calibri"/>
            </a:endParaRPr>
          </a:p>
        </p:txBody>
      </p:sp>
      <p:sp>
        <p:nvSpPr>
          <p:cNvPr id="6" name="TextBox 5">
            <a:extLst>
              <a:ext uri="{FF2B5EF4-FFF2-40B4-BE49-F238E27FC236}">
                <a16:creationId xmlns:a16="http://schemas.microsoft.com/office/drawing/2014/main" id="{D1151BEA-C626-DDB0-D585-F84A45E52F8B}"/>
              </a:ext>
            </a:extLst>
          </p:cNvPr>
          <p:cNvSpPr txBox="1"/>
          <p:nvPr/>
        </p:nvSpPr>
        <p:spPr>
          <a:xfrm>
            <a:off x="412750" y="1556792"/>
            <a:ext cx="7774632" cy="461665"/>
          </a:xfrm>
          <a:prstGeom prst="rect">
            <a:avLst/>
          </a:prstGeom>
          <a:noFill/>
        </p:spPr>
        <p:txBody>
          <a:bodyPr wrap="square" lIns="91440" tIns="45720" rIns="91440" bIns="45720" anchor="t">
            <a:spAutoFit/>
          </a:bodyPr>
          <a:lstStyle/>
          <a:p>
            <a:r>
              <a:rPr lang="en-US" b="1">
                <a:solidFill>
                  <a:srgbClr val="000000"/>
                </a:solidFill>
                <a:latin typeface="Aptos"/>
                <a:ea typeface="ＭＳ Ｐゴシック"/>
              </a:rPr>
              <a:t>Administrative Supports</a:t>
            </a:r>
            <a:endParaRPr lang="en-US"/>
          </a:p>
        </p:txBody>
      </p:sp>
    </p:spTree>
    <p:extLst>
      <p:ext uri="{BB962C8B-B14F-4D97-AF65-F5344CB8AC3E}">
        <p14:creationId xmlns:p14="http://schemas.microsoft.com/office/powerpoint/2010/main" val="46443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0FCE-8F79-FE7D-250E-361C01ED9B05}"/>
              </a:ext>
            </a:extLst>
          </p:cNvPr>
          <p:cNvSpPr>
            <a:spLocks noGrp="1"/>
          </p:cNvSpPr>
          <p:nvPr>
            <p:ph type="title"/>
          </p:nvPr>
        </p:nvSpPr>
        <p:spPr>
          <a:xfrm>
            <a:off x="395536" y="836712"/>
            <a:ext cx="7774632" cy="864096"/>
          </a:xfrm>
        </p:spPr>
        <p:txBody>
          <a:bodyPr/>
          <a:lstStyle/>
          <a:p>
            <a:r>
              <a:rPr lang="en-US"/>
              <a:t>Background</a:t>
            </a:r>
          </a:p>
        </p:txBody>
      </p:sp>
      <p:sp>
        <p:nvSpPr>
          <p:cNvPr id="3" name="Content Placeholder 2">
            <a:extLst>
              <a:ext uri="{FF2B5EF4-FFF2-40B4-BE49-F238E27FC236}">
                <a16:creationId xmlns:a16="http://schemas.microsoft.com/office/drawing/2014/main" id="{0EF4A942-FA7F-5D88-962A-FF7B694C9107}"/>
              </a:ext>
            </a:extLst>
          </p:cNvPr>
          <p:cNvSpPr>
            <a:spLocks noGrp="1"/>
          </p:cNvSpPr>
          <p:nvPr>
            <p:ph idx="1"/>
          </p:nvPr>
        </p:nvSpPr>
        <p:spPr>
          <a:xfrm>
            <a:off x="395536" y="1700808"/>
            <a:ext cx="8424936" cy="4464496"/>
          </a:xfrm>
        </p:spPr>
        <p:txBody>
          <a:bodyPr/>
          <a:lstStyle/>
          <a:p>
            <a:r>
              <a:rPr lang="en-US"/>
              <a:t>There are three distinct groups of Indigenous Peoples in Canada, First Nations, </a:t>
            </a:r>
            <a:r>
              <a:rPr lang="en-CA" b="0" i="0" u="none" strike="noStrike">
                <a:solidFill>
                  <a:srgbClr val="000000"/>
                </a:solidFill>
                <a:effectLst/>
              </a:rPr>
              <a:t>Inuit, </a:t>
            </a:r>
            <a:r>
              <a:rPr lang="en-CA">
                <a:solidFill>
                  <a:srgbClr val="000000"/>
                </a:solidFill>
              </a:rPr>
              <a:t>and </a:t>
            </a:r>
            <a:r>
              <a:rPr lang="en-CA" b="0" i="0" u="none" strike="noStrike">
                <a:solidFill>
                  <a:srgbClr val="000000"/>
                </a:solidFill>
                <a:effectLst/>
              </a:rPr>
              <a:t>Métis with unique histories, cultures, languages, and worldviews. </a:t>
            </a:r>
            <a:endParaRPr lang="en-US"/>
          </a:p>
          <a:p>
            <a:r>
              <a:rPr lang="en-US">
                <a:ea typeface="ＭＳ Ｐゴシック"/>
              </a:rPr>
              <a:t>In Canada in 2015, the Truth and Reconciliation Commission (TRC) shared their findings with the country on </a:t>
            </a:r>
            <a:r>
              <a:rPr lang="en-CA">
                <a:solidFill>
                  <a:srgbClr val="000000"/>
                </a:solidFill>
                <a:ea typeface="ＭＳ Ｐゴシック"/>
              </a:rPr>
              <a:t>the</a:t>
            </a:r>
            <a:r>
              <a:rPr lang="en-CA" b="0" i="0" u="none" strike="noStrike">
                <a:solidFill>
                  <a:srgbClr val="000000"/>
                </a:solidFill>
                <a:effectLst/>
                <a:ea typeface="ＭＳ Ｐゴシック"/>
              </a:rPr>
              <a:t> </a:t>
            </a:r>
            <a:r>
              <a:rPr lang="en-CA">
                <a:solidFill>
                  <a:srgbClr val="000000"/>
                </a:solidFill>
                <a:ea typeface="ＭＳ Ｐゴシック"/>
              </a:rPr>
              <a:t>harms and ongoing impacts</a:t>
            </a:r>
            <a:r>
              <a:rPr lang="en-CA" b="0" i="0" u="none" strike="noStrike">
                <a:solidFill>
                  <a:srgbClr val="000000"/>
                </a:solidFill>
                <a:effectLst/>
                <a:ea typeface="ＭＳ Ｐゴシック"/>
              </a:rPr>
              <a:t> of the residential school system,</a:t>
            </a:r>
            <a:r>
              <a:rPr lang="en-CA">
                <a:solidFill>
                  <a:srgbClr val="000000"/>
                </a:solidFill>
                <a:ea typeface="ＭＳ Ｐゴシック"/>
              </a:rPr>
              <a:t> as well as</a:t>
            </a:r>
            <a:r>
              <a:rPr lang="en-CA" b="0" i="0" u="none" strike="noStrike">
                <a:solidFill>
                  <a:srgbClr val="000000"/>
                </a:solidFill>
                <a:effectLst/>
                <a:ea typeface="ＭＳ Ｐゴシック"/>
              </a:rPr>
              <a:t> 94 Calls to Action aimed at advancing reconciliation across sectors, including healthcare and education.</a:t>
            </a:r>
          </a:p>
          <a:p>
            <a:r>
              <a:rPr lang="en-US"/>
              <a:t>Canadian medical schools called upon to address Indigenous health inequities and advance cultural safety, specifically through Calls to Action 23 and 24. ​</a:t>
            </a:r>
          </a:p>
        </p:txBody>
      </p:sp>
    </p:spTree>
    <p:extLst>
      <p:ext uri="{BB962C8B-B14F-4D97-AF65-F5344CB8AC3E}">
        <p14:creationId xmlns:p14="http://schemas.microsoft.com/office/powerpoint/2010/main" val="91959881"/>
      </p:ext>
    </p:extLst>
  </p:cSld>
  <p:clrMapOvr>
    <a:masterClrMapping/>
  </p:clrMapOvr>
</p:sld>
</file>

<file path=ppt/theme/theme1.xml><?xml version="1.0" encoding="utf-8"?>
<a:theme xmlns:a="http://schemas.openxmlformats.org/drawingml/2006/main" name="uOttawa-powerpoint-templat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uOttawa-powerpoint-template.pot</Template>
  <Application>Microsoft Office PowerPoint</Application>
  <PresentationFormat>On-screen Show (4:3)</PresentationFormat>
  <Slides>30</Slides>
  <Notes>27</Notes>
  <HiddenSlides>5</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uOttawa-powerpoint-template</vt:lpstr>
      <vt:lpstr>PowerPoint Presentation</vt:lpstr>
      <vt:lpstr>Conflicts and Disclosures</vt:lpstr>
      <vt:lpstr>Indigenous Affirmation</vt:lpstr>
      <vt:lpstr>Outline</vt:lpstr>
      <vt:lpstr>Working Group Team</vt:lpstr>
      <vt:lpstr>Working Group Team</vt:lpstr>
      <vt:lpstr>Working Group Team</vt:lpstr>
      <vt:lpstr>Working Group Team</vt:lpstr>
      <vt:lpstr>Background</vt:lpstr>
      <vt:lpstr>Background</vt:lpstr>
      <vt:lpstr>Methodology: Participatory Action Framework</vt:lpstr>
      <vt:lpstr>Indigenous Engagement Principles</vt:lpstr>
      <vt:lpstr>Methods</vt:lpstr>
      <vt:lpstr>Initiation and Engagement</vt:lpstr>
      <vt:lpstr>Goals</vt:lpstr>
      <vt:lpstr>PowerPoint Presentation</vt:lpstr>
      <vt:lpstr>Curriculum Development </vt:lpstr>
      <vt:lpstr>Curriculum Implementation (2025-2026)</vt:lpstr>
      <vt:lpstr>Evaluation</vt:lpstr>
      <vt:lpstr>Lessons Learned</vt:lpstr>
      <vt:lpstr>Next Steps</vt:lpstr>
      <vt:lpstr>References</vt:lpstr>
      <vt:lpstr>PowerPoint Presentation</vt:lpstr>
      <vt:lpstr>Reference slide: Methods</vt:lpstr>
      <vt:lpstr>Reference slide: Methods</vt:lpstr>
      <vt:lpstr>PowerPoint Presentation</vt:lpstr>
      <vt:lpstr>PowerPoint Presentation</vt:lpstr>
      <vt:lpstr>PowerPoint Presentation</vt:lpstr>
      <vt:lpstr>PowerPoint Presentation</vt:lpstr>
      <vt:lpstr>PowerPoint Presentation</vt:lpstr>
    </vt:vector>
  </TitlesOfParts>
  <Manager/>
  <Company>University of Ottawa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revision>875</cp:revision>
  <cp:lastPrinted>2013-05-07T16:03:29Z</cp:lastPrinted>
  <dcterms:created xsi:type="dcterms:W3CDTF">2010-02-26T18:49:55Z</dcterms:created>
  <dcterms:modified xsi:type="dcterms:W3CDTF">2026-05-04T03:25:35Z</dcterms:modified>
  <cp:category/>
</cp:coreProperties>
</file>