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2"/>
  </p:notesMasterIdLst>
  <p:handoutMasterIdLst>
    <p:handoutMasterId r:id="rId23"/>
  </p:handoutMasterIdLst>
  <p:sldIdLst>
    <p:sldId id="276" r:id="rId2"/>
    <p:sldId id="277" r:id="rId3"/>
    <p:sldId id="278" r:id="rId4"/>
    <p:sldId id="279" r:id="rId5"/>
    <p:sldId id="295" r:id="rId6"/>
    <p:sldId id="281" r:id="rId7"/>
    <p:sldId id="293" r:id="rId8"/>
    <p:sldId id="297" r:id="rId9"/>
    <p:sldId id="294" r:id="rId10"/>
    <p:sldId id="282" r:id="rId11"/>
    <p:sldId id="296" r:id="rId12"/>
    <p:sldId id="283" r:id="rId13"/>
    <p:sldId id="284" r:id="rId14"/>
    <p:sldId id="291" r:id="rId15"/>
    <p:sldId id="290" r:id="rId16"/>
    <p:sldId id="285" r:id="rId17"/>
    <p:sldId id="292" r:id="rId18"/>
    <p:sldId id="286" r:id="rId19"/>
    <p:sldId id="288" r:id="rId20"/>
    <p:sldId id="287" r:id="rId2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8F001A"/>
    <a:srgbClr val="99F12F"/>
    <a:srgbClr val="3B3734"/>
    <a:srgbClr val="F38A00"/>
    <a:srgbClr val="D1B400"/>
    <a:srgbClr val="ACA39A"/>
    <a:srgbClr val="049ADB"/>
    <a:srgbClr val="1BA2E2"/>
    <a:srgbClr val="2DAAE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69" autoAdjust="0"/>
    <p:restoredTop sz="84407" autoAdjust="0"/>
  </p:normalViewPr>
  <p:slideViewPr>
    <p:cSldViewPr>
      <p:cViewPr varScale="1">
        <p:scale>
          <a:sx n="80" d="100"/>
          <a:sy n="80" d="100"/>
        </p:scale>
        <p:origin x="1704"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1734B0-4745-4F5F-A452-382557ADC361}"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CA"/>
        </a:p>
      </dgm:t>
    </dgm:pt>
    <dgm:pt modelId="{D928238D-DBC6-4B3A-9449-824712D7408D}">
      <dgm:prSet phldrT="[Text]"/>
      <dgm:spPr>
        <a:solidFill>
          <a:srgbClr val="8F001A"/>
        </a:solidFill>
        <a:ln>
          <a:solidFill>
            <a:schemeClr val="tx1"/>
          </a:solidFill>
        </a:ln>
      </dgm:spPr>
      <dgm:t>
        <a:bodyPr/>
        <a:lstStyle/>
        <a:p>
          <a:r>
            <a:rPr lang="en-CA" dirty="0"/>
            <a:t>Learning Objectives (28)</a:t>
          </a:r>
        </a:p>
      </dgm:t>
    </dgm:pt>
    <dgm:pt modelId="{F3D588D3-9EB8-4FD7-AD4A-56BC7FFC95BC}" type="parTrans" cxnId="{806B25C6-7E09-4292-8F7D-5C524E471FEB}">
      <dgm:prSet/>
      <dgm:spPr/>
      <dgm:t>
        <a:bodyPr/>
        <a:lstStyle/>
        <a:p>
          <a:endParaRPr lang="en-CA"/>
        </a:p>
      </dgm:t>
    </dgm:pt>
    <dgm:pt modelId="{A5206D1D-EF77-4FE8-87AC-E9EE71C41441}" type="sibTrans" cxnId="{806B25C6-7E09-4292-8F7D-5C524E471FEB}">
      <dgm:prSet/>
      <dgm:spPr/>
      <dgm:t>
        <a:bodyPr/>
        <a:lstStyle/>
        <a:p>
          <a:endParaRPr lang="en-CA"/>
        </a:p>
      </dgm:t>
    </dgm:pt>
    <dgm:pt modelId="{67A4EF67-EF98-44A0-9D6D-6D896470C123}">
      <dgm:prSet phldrT="[Text]"/>
      <dgm:spPr>
        <a:solidFill>
          <a:srgbClr val="8F001A"/>
        </a:solidFill>
        <a:ln>
          <a:solidFill>
            <a:schemeClr val="tx1"/>
          </a:solidFill>
        </a:ln>
      </dgm:spPr>
      <dgm:t>
        <a:bodyPr/>
        <a:lstStyle/>
        <a:p>
          <a:r>
            <a:rPr lang="en-CA" dirty="0"/>
            <a:t>Learning Events (10) </a:t>
          </a:r>
        </a:p>
      </dgm:t>
    </dgm:pt>
    <dgm:pt modelId="{ADE5EF8C-75A8-406E-B837-F9E9BDF6994B}" type="parTrans" cxnId="{9090B228-63C0-484E-9F89-FEE191DE65FC}">
      <dgm:prSet/>
      <dgm:spPr>
        <a:ln>
          <a:solidFill>
            <a:schemeClr val="tx1"/>
          </a:solidFill>
        </a:ln>
      </dgm:spPr>
      <dgm:t>
        <a:bodyPr/>
        <a:lstStyle/>
        <a:p>
          <a:endParaRPr lang="en-CA"/>
        </a:p>
      </dgm:t>
    </dgm:pt>
    <dgm:pt modelId="{BA2E1B55-E27B-44ED-A0B9-6FE30180F4C3}" type="sibTrans" cxnId="{9090B228-63C0-484E-9F89-FEE191DE65FC}">
      <dgm:prSet/>
      <dgm:spPr/>
      <dgm:t>
        <a:bodyPr/>
        <a:lstStyle/>
        <a:p>
          <a:endParaRPr lang="en-CA"/>
        </a:p>
      </dgm:t>
    </dgm:pt>
    <dgm:pt modelId="{5C9ADDFE-A7BF-4E06-9508-F314DB792664}">
      <dgm:prSet phldrT="[Text]"/>
      <dgm:spPr>
        <a:solidFill>
          <a:srgbClr val="8F001A"/>
        </a:solidFill>
        <a:ln>
          <a:solidFill>
            <a:schemeClr val="tx1"/>
          </a:solidFill>
        </a:ln>
      </dgm:spPr>
      <dgm:t>
        <a:bodyPr/>
        <a:lstStyle/>
        <a:p>
          <a:r>
            <a:rPr lang="en-CA" dirty="0"/>
            <a:t>Format (7 lectures; 1 CBL; 1 SLM; 1 special event)</a:t>
          </a:r>
        </a:p>
      </dgm:t>
    </dgm:pt>
    <dgm:pt modelId="{BD2C5F9B-89FE-488D-8925-F1CE74C5E212}" type="parTrans" cxnId="{21E0F750-E765-4067-A6BD-A0AF52A0C32B}">
      <dgm:prSet/>
      <dgm:spPr>
        <a:ln>
          <a:solidFill>
            <a:schemeClr val="tx1"/>
          </a:solidFill>
        </a:ln>
      </dgm:spPr>
      <dgm:t>
        <a:bodyPr/>
        <a:lstStyle/>
        <a:p>
          <a:endParaRPr lang="en-CA"/>
        </a:p>
      </dgm:t>
    </dgm:pt>
    <dgm:pt modelId="{C22A4101-8794-427F-9BCA-C9C7CEFA787D}" type="sibTrans" cxnId="{21E0F750-E765-4067-A6BD-A0AF52A0C32B}">
      <dgm:prSet/>
      <dgm:spPr/>
      <dgm:t>
        <a:bodyPr/>
        <a:lstStyle/>
        <a:p>
          <a:endParaRPr lang="en-CA"/>
        </a:p>
      </dgm:t>
    </dgm:pt>
    <dgm:pt modelId="{856C56BF-CE33-4E29-B80C-03480898DD6B}">
      <dgm:prSet phldrT="[Text]"/>
      <dgm:spPr>
        <a:solidFill>
          <a:srgbClr val="8F001A"/>
        </a:solidFill>
        <a:ln>
          <a:solidFill>
            <a:schemeClr val="tx1"/>
          </a:solidFill>
        </a:ln>
      </dgm:spPr>
      <dgm:t>
        <a:bodyPr/>
        <a:lstStyle/>
        <a:p>
          <a:r>
            <a:rPr lang="en-CA" dirty="0"/>
            <a:t>Examinable (8 non-examinable; 2 examinable) </a:t>
          </a:r>
        </a:p>
      </dgm:t>
    </dgm:pt>
    <dgm:pt modelId="{E16C3EE9-1A61-4012-A488-7B05439F2361}" type="parTrans" cxnId="{210DCF97-EE4C-41E6-B060-367243A3F094}">
      <dgm:prSet/>
      <dgm:spPr>
        <a:ln>
          <a:solidFill>
            <a:schemeClr val="tx1"/>
          </a:solidFill>
        </a:ln>
      </dgm:spPr>
      <dgm:t>
        <a:bodyPr/>
        <a:lstStyle/>
        <a:p>
          <a:endParaRPr lang="en-CA"/>
        </a:p>
      </dgm:t>
    </dgm:pt>
    <dgm:pt modelId="{9118C25E-60CC-41F8-8B08-E0A55276B414}" type="sibTrans" cxnId="{210DCF97-EE4C-41E6-B060-367243A3F094}">
      <dgm:prSet/>
      <dgm:spPr/>
      <dgm:t>
        <a:bodyPr/>
        <a:lstStyle/>
        <a:p>
          <a:endParaRPr lang="en-CA"/>
        </a:p>
      </dgm:t>
    </dgm:pt>
    <dgm:pt modelId="{BB90B6D2-D948-4B00-B291-6E6DA901C819}">
      <dgm:prSet phldrT="[Text]"/>
      <dgm:spPr>
        <a:solidFill>
          <a:srgbClr val="8F001A"/>
        </a:solidFill>
        <a:ln>
          <a:solidFill>
            <a:schemeClr val="tx1"/>
          </a:solidFill>
        </a:ln>
      </dgm:spPr>
      <dgm:t>
        <a:bodyPr/>
        <a:lstStyle/>
        <a:p>
          <a:r>
            <a:rPr lang="en-CA" dirty="0"/>
            <a:t>Placement (all pre-clerkship)</a:t>
          </a:r>
        </a:p>
      </dgm:t>
    </dgm:pt>
    <dgm:pt modelId="{5C2A8E4D-F0F7-47D8-9F48-7610AAE184ED}" type="parTrans" cxnId="{B1565566-1AF7-43C3-9A3F-C53CC2DB995F}">
      <dgm:prSet/>
      <dgm:spPr>
        <a:ln>
          <a:solidFill>
            <a:schemeClr val="tx1"/>
          </a:solidFill>
        </a:ln>
      </dgm:spPr>
      <dgm:t>
        <a:bodyPr/>
        <a:lstStyle/>
        <a:p>
          <a:endParaRPr lang="en-CA"/>
        </a:p>
      </dgm:t>
    </dgm:pt>
    <dgm:pt modelId="{02EBD73A-5689-4FBE-B1A0-8C16CF00F78F}" type="sibTrans" cxnId="{B1565566-1AF7-43C3-9A3F-C53CC2DB995F}">
      <dgm:prSet/>
      <dgm:spPr/>
      <dgm:t>
        <a:bodyPr/>
        <a:lstStyle/>
        <a:p>
          <a:endParaRPr lang="en-CA"/>
        </a:p>
      </dgm:t>
    </dgm:pt>
    <dgm:pt modelId="{6F392D07-A7BC-4C2D-84E3-59D6352B9C18}" type="pres">
      <dgm:prSet presAssocID="{F71734B0-4745-4F5F-A452-382557ADC361}" presName="hierChild1" presStyleCnt="0">
        <dgm:presLayoutVars>
          <dgm:orgChart val="1"/>
          <dgm:chPref val="1"/>
          <dgm:dir/>
          <dgm:animOne val="branch"/>
          <dgm:animLvl val="lvl"/>
          <dgm:resizeHandles/>
        </dgm:presLayoutVars>
      </dgm:prSet>
      <dgm:spPr/>
    </dgm:pt>
    <dgm:pt modelId="{15797CB1-650E-400F-A9F9-D182B2A8A162}" type="pres">
      <dgm:prSet presAssocID="{D928238D-DBC6-4B3A-9449-824712D7408D}" presName="hierRoot1" presStyleCnt="0">
        <dgm:presLayoutVars>
          <dgm:hierBranch val="init"/>
        </dgm:presLayoutVars>
      </dgm:prSet>
      <dgm:spPr/>
    </dgm:pt>
    <dgm:pt modelId="{41CED7A1-FD9B-44D3-83B5-9DC2750F247F}" type="pres">
      <dgm:prSet presAssocID="{D928238D-DBC6-4B3A-9449-824712D7408D}" presName="rootComposite1" presStyleCnt="0"/>
      <dgm:spPr/>
    </dgm:pt>
    <dgm:pt modelId="{80AE43EB-57B8-4031-A717-7D1BF38A1EFB}" type="pres">
      <dgm:prSet presAssocID="{D928238D-DBC6-4B3A-9449-824712D7408D}" presName="rootText1" presStyleLbl="node0" presStyleIdx="0" presStyleCnt="1" custScaleX="112772">
        <dgm:presLayoutVars>
          <dgm:chPref val="3"/>
        </dgm:presLayoutVars>
      </dgm:prSet>
      <dgm:spPr/>
    </dgm:pt>
    <dgm:pt modelId="{1C007ABF-BF7F-4475-B8F6-CBC15924ECED}" type="pres">
      <dgm:prSet presAssocID="{D928238D-DBC6-4B3A-9449-824712D7408D}" presName="rootConnector1" presStyleLbl="node1" presStyleIdx="0" presStyleCnt="0"/>
      <dgm:spPr/>
    </dgm:pt>
    <dgm:pt modelId="{5818E550-DCEC-475D-A78F-4703EC309EA7}" type="pres">
      <dgm:prSet presAssocID="{D928238D-DBC6-4B3A-9449-824712D7408D}" presName="hierChild2" presStyleCnt="0"/>
      <dgm:spPr/>
    </dgm:pt>
    <dgm:pt modelId="{40CC2FD6-7E7F-4E50-B68D-3E43479B62F7}" type="pres">
      <dgm:prSet presAssocID="{ADE5EF8C-75A8-406E-B837-F9E9BDF6994B}" presName="Name64" presStyleLbl="parChTrans1D2" presStyleIdx="0" presStyleCnt="1"/>
      <dgm:spPr/>
    </dgm:pt>
    <dgm:pt modelId="{E7439530-7320-4A31-9B98-47407098D071}" type="pres">
      <dgm:prSet presAssocID="{67A4EF67-EF98-44A0-9D6D-6D896470C123}" presName="hierRoot2" presStyleCnt="0">
        <dgm:presLayoutVars>
          <dgm:hierBranch val="init"/>
        </dgm:presLayoutVars>
      </dgm:prSet>
      <dgm:spPr/>
    </dgm:pt>
    <dgm:pt modelId="{CB604032-474D-41D2-8E07-E87545A3C9EB}" type="pres">
      <dgm:prSet presAssocID="{67A4EF67-EF98-44A0-9D6D-6D896470C123}" presName="rootComposite" presStyleCnt="0"/>
      <dgm:spPr/>
    </dgm:pt>
    <dgm:pt modelId="{353576E3-6ED8-4B34-A7AC-8C4D0793D001}" type="pres">
      <dgm:prSet presAssocID="{67A4EF67-EF98-44A0-9D6D-6D896470C123}" presName="rootText" presStyleLbl="node2" presStyleIdx="0" presStyleCnt="1">
        <dgm:presLayoutVars>
          <dgm:chPref val="3"/>
        </dgm:presLayoutVars>
      </dgm:prSet>
      <dgm:spPr/>
    </dgm:pt>
    <dgm:pt modelId="{474B83DF-AF82-4F1A-AC42-1F6931C66731}" type="pres">
      <dgm:prSet presAssocID="{67A4EF67-EF98-44A0-9D6D-6D896470C123}" presName="rootConnector" presStyleLbl="node2" presStyleIdx="0" presStyleCnt="1"/>
      <dgm:spPr/>
    </dgm:pt>
    <dgm:pt modelId="{6D3F5B79-7803-416B-B3A3-1A5E1E437443}" type="pres">
      <dgm:prSet presAssocID="{67A4EF67-EF98-44A0-9D6D-6D896470C123}" presName="hierChild4" presStyleCnt="0"/>
      <dgm:spPr/>
    </dgm:pt>
    <dgm:pt modelId="{F59E0431-E43F-479A-8538-40601F1E445B}" type="pres">
      <dgm:prSet presAssocID="{BD2C5F9B-89FE-488D-8925-F1CE74C5E212}" presName="Name64" presStyleLbl="parChTrans1D3" presStyleIdx="0" presStyleCnt="3"/>
      <dgm:spPr/>
    </dgm:pt>
    <dgm:pt modelId="{6207A633-7C72-4314-8CFC-C530F6E7A698}" type="pres">
      <dgm:prSet presAssocID="{5C9ADDFE-A7BF-4E06-9508-F314DB792664}" presName="hierRoot2" presStyleCnt="0">
        <dgm:presLayoutVars>
          <dgm:hierBranch val="init"/>
        </dgm:presLayoutVars>
      </dgm:prSet>
      <dgm:spPr/>
    </dgm:pt>
    <dgm:pt modelId="{993A5CF2-74FC-4E07-9FBC-5CC8CB67A164}" type="pres">
      <dgm:prSet presAssocID="{5C9ADDFE-A7BF-4E06-9508-F314DB792664}" presName="rootComposite" presStyleCnt="0"/>
      <dgm:spPr/>
    </dgm:pt>
    <dgm:pt modelId="{520CC7C6-0E8D-400D-87ED-09C33DF3C249}" type="pres">
      <dgm:prSet presAssocID="{5C9ADDFE-A7BF-4E06-9508-F314DB792664}" presName="rootText" presStyleLbl="node3" presStyleIdx="0" presStyleCnt="3">
        <dgm:presLayoutVars>
          <dgm:chPref val="3"/>
        </dgm:presLayoutVars>
      </dgm:prSet>
      <dgm:spPr/>
    </dgm:pt>
    <dgm:pt modelId="{155BBED8-E64D-4911-929F-E011CB30FEDA}" type="pres">
      <dgm:prSet presAssocID="{5C9ADDFE-A7BF-4E06-9508-F314DB792664}" presName="rootConnector" presStyleLbl="node3" presStyleIdx="0" presStyleCnt="3"/>
      <dgm:spPr/>
    </dgm:pt>
    <dgm:pt modelId="{142A42A3-E492-4505-A8C0-98A697AC8892}" type="pres">
      <dgm:prSet presAssocID="{5C9ADDFE-A7BF-4E06-9508-F314DB792664}" presName="hierChild4" presStyleCnt="0"/>
      <dgm:spPr/>
    </dgm:pt>
    <dgm:pt modelId="{013E3BBD-F116-4EA5-A8F2-A639E9A320C7}" type="pres">
      <dgm:prSet presAssocID="{5C9ADDFE-A7BF-4E06-9508-F314DB792664}" presName="hierChild5" presStyleCnt="0"/>
      <dgm:spPr/>
    </dgm:pt>
    <dgm:pt modelId="{74ECAE51-47ED-46CF-8C12-EAEE951E1BFC}" type="pres">
      <dgm:prSet presAssocID="{E16C3EE9-1A61-4012-A488-7B05439F2361}" presName="Name64" presStyleLbl="parChTrans1D3" presStyleIdx="1" presStyleCnt="3"/>
      <dgm:spPr/>
    </dgm:pt>
    <dgm:pt modelId="{C1D998A1-F078-4F9E-972A-91E8FB85C4F8}" type="pres">
      <dgm:prSet presAssocID="{856C56BF-CE33-4E29-B80C-03480898DD6B}" presName="hierRoot2" presStyleCnt="0">
        <dgm:presLayoutVars>
          <dgm:hierBranch val="init"/>
        </dgm:presLayoutVars>
      </dgm:prSet>
      <dgm:spPr/>
    </dgm:pt>
    <dgm:pt modelId="{6026BE97-6CFB-4109-BC7D-830388FA9906}" type="pres">
      <dgm:prSet presAssocID="{856C56BF-CE33-4E29-B80C-03480898DD6B}" presName="rootComposite" presStyleCnt="0"/>
      <dgm:spPr/>
    </dgm:pt>
    <dgm:pt modelId="{9C795C33-CD53-48D5-8FE0-10B2EF220E01}" type="pres">
      <dgm:prSet presAssocID="{856C56BF-CE33-4E29-B80C-03480898DD6B}" presName="rootText" presStyleLbl="node3" presStyleIdx="1" presStyleCnt="3">
        <dgm:presLayoutVars>
          <dgm:chPref val="3"/>
        </dgm:presLayoutVars>
      </dgm:prSet>
      <dgm:spPr/>
    </dgm:pt>
    <dgm:pt modelId="{E253F4A3-CF5E-4AFB-A37C-72993AFF8994}" type="pres">
      <dgm:prSet presAssocID="{856C56BF-CE33-4E29-B80C-03480898DD6B}" presName="rootConnector" presStyleLbl="node3" presStyleIdx="1" presStyleCnt="3"/>
      <dgm:spPr/>
    </dgm:pt>
    <dgm:pt modelId="{10DB6174-84A7-4800-95B5-7A5380719257}" type="pres">
      <dgm:prSet presAssocID="{856C56BF-CE33-4E29-B80C-03480898DD6B}" presName="hierChild4" presStyleCnt="0"/>
      <dgm:spPr/>
    </dgm:pt>
    <dgm:pt modelId="{85DA720A-A09A-4422-B21B-1A70A769F8BA}" type="pres">
      <dgm:prSet presAssocID="{856C56BF-CE33-4E29-B80C-03480898DD6B}" presName="hierChild5" presStyleCnt="0"/>
      <dgm:spPr/>
    </dgm:pt>
    <dgm:pt modelId="{A1680A5D-0896-4107-9199-A3389966FFFF}" type="pres">
      <dgm:prSet presAssocID="{5C2A8E4D-F0F7-47D8-9F48-7610AAE184ED}" presName="Name64" presStyleLbl="parChTrans1D3" presStyleIdx="2" presStyleCnt="3"/>
      <dgm:spPr/>
    </dgm:pt>
    <dgm:pt modelId="{F1307002-2CC0-4C87-A125-3F2E757B89E4}" type="pres">
      <dgm:prSet presAssocID="{BB90B6D2-D948-4B00-B291-6E6DA901C819}" presName="hierRoot2" presStyleCnt="0">
        <dgm:presLayoutVars>
          <dgm:hierBranch val="init"/>
        </dgm:presLayoutVars>
      </dgm:prSet>
      <dgm:spPr/>
    </dgm:pt>
    <dgm:pt modelId="{A068B66F-5A46-40A9-98B5-1E5F9FE88543}" type="pres">
      <dgm:prSet presAssocID="{BB90B6D2-D948-4B00-B291-6E6DA901C819}" presName="rootComposite" presStyleCnt="0"/>
      <dgm:spPr/>
    </dgm:pt>
    <dgm:pt modelId="{EC58A477-B852-4921-9348-1A86D0CCEB41}" type="pres">
      <dgm:prSet presAssocID="{BB90B6D2-D948-4B00-B291-6E6DA901C819}" presName="rootText" presStyleLbl="node3" presStyleIdx="2" presStyleCnt="3">
        <dgm:presLayoutVars>
          <dgm:chPref val="3"/>
        </dgm:presLayoutVars>
      </dgm:prSet>
      <dgm:spPr/>
    </dgm:pt>
    <dgm:pt modelId="{9CFA8325-9B2B-4B58-9466-7DBCFDE3A18E}" type="pres">
      <dgm:prSet presAssocID="{BB90B6D2-D948-4B00-B291-6E6DA901C819}" presName="rootConnector" presStyleLbl="node3" presStyleIdx="2" presStyleCnt="3"/>
      <dgm:spPr/>
    </dgm:pt>
    <dgm:pt modelId="{6BC65CA7-26A9-4AFE-A2E9-E7B8CB677C84}" type="pres">
      <dgm:prSet presAssocID="{BB90B6D2-D948-4B00-B291-6E6DA901C819}" presName="hierChild4" presStyleCnt="0"/>
      <dgm:spPr/>
    </dgm:pt>
    <dgm:pt modelId="{7D75A223-0BB8-46B4-99DB-92B8A6B907C9}" type="pres">
      <dgm:prSet presAssocID="{BB90B6D2-D948-4B00-B291-6E6DA901C819}" presName="hierChild5" presStyleCnt="0"/>
      <dgm:spPr/>
    </dgm:pt>
    <dgm:pt modelId="{07262664-DF71-449A-9907-8A7B4EF5D0FE}" type="pres">
      <dgm:prSet presAssocID="{67A4EF67-EF98-44A0-9D6D-6D896470C123}" presName="hierChild5" presStyleCnt="0"/>
      <dgm:spPr/>
    </dgm:pt>
    <dgm:pt modelId="{4843F8D1-91B7-4F0A-99EB-C7FEEC9628A7}" type="pres">
      <dgm:prSet presAssocID="{D928238D-DBC6-4B3A-9449-824712D7408D}" presName="hierChild3" presStyleCnt="0"/>
      <dgm:spPr/>
    </dgm:pt>
  </dgm:ptLst>
  <dgm:cxnLst>
    <dgm:cxn modelId="{62150703-70F0-4C0C-A3C5-CA5A661A1300}" type="presOf" srcId="{E16C3EE9-1A61-4012-A488-7B05439F2361}" destId="{74ECAE51-47ED-46CF-8C12-EAEE951E1BFC}" srcOrd="0" destOrd="0" presId="urn:microsoft.com/office/officeart/2009/3/layout/HorizontalOrganizationChart"/>
    <dgm:cxn modelId="{2B2E8703-86D1-4AE1-99AE-3C04FA3E8DDC}" type="presOf" srcId="{856C56BF-CE33-4E29-B80C-03480898DD6B}" destId="{E253F4A3-CF5E-4AFB-A37C-72993AFF8994}" srcOrd="1" destOrd="0" presId="urn:microsoft.com/office/officeart/2009/3/layout/HorizontalOrganizationChart"/>
    <dgm:cxn modelId="{277DA928-BDD6-4525-A5B1-D122E4EE7438}" type="presOf" srcId="{D928238D-DBC6-4B3A-9449-824712D7408D}" destId="{80AE43EB-57B8-4031-A717-7D1BF38A1EFB}" srcOrd="0" destOrd="0" presId="urn:microsoft.com/office/officeart/2009/3/layout/HorizontalOrganizationChart"/>
    <dgm:cxn modelId="{9090B228-63C0-484E-9F89-FEE191DE65FC}" srcId="{D928238D-DBC6-4B3A-9449-824712D7408D}" destId="{67A4EF67-EF98-44A0-9D6D-6D896470C123}" srcOrd="0" destOrd="0" parTransId="{ADE5EF8C-75A8-406E-B837-F9E9BDF6994B}" sibTransId="{BA2E1B55-E27B-44ED-A0B9-6FE30180F4C3}"/>
    <dgm:cxn modelId="{E28CBC36-A976-4775-9D84-96FBD7013109}" type="presOf" srcId="{5C9ADDFE-A7BF-4E06-9508-F314DB792664}" destId="{520CC7C6-0E8D-400D-87ED-09C33DF3C249}" srcOrd="0" destOrd="0" presId="urn:microsoft.com/office/officeart/2009/3/layout/HorizontalOrganizationChart"/>
    <dgm:cxn modelId="{70915F64-1F8E-43EE-BC0F-9C6A0115AD7D}" type="presOf" srcId="{67A4EF67-EF98-44A0-9D6D-6D896470C123}" destId="{353576E3-6ED8-4B34-A7AC-8C4D0793D001}" srcOrd="0" destOrd="0" presId="urn:microsoft.com/office/officeart/2009/3/layout/HorizontalOrganizationChart"/>
    <dgm:cxn modelId="{B1565566-1AF7-43C3-9A3F-C53CC2DB995F}" srcId="{67A4EF67-EF98-44A0-9D6D-6D896470C123}" destId="{BB90B6D2-D948-4B00-B291-6E6DA901C819}" srcOrd="2" destOrd="0" parTransId="{5C2A8E4D-F0F7-47D8-9F48-7610AAE184ED}" sibTransId="{02EBD73A-5689-4FBE-B1A0-8C16CF00F78F}"/>
    <dgm:cxn modelId="{CC09854B-7F0F-41D1-80A0-D2F1A69590C0}" type="presOf" srcId="{BD2C5F9B-89FE-488D-8925-F1CE74C5E212}" destId="{F59E0431-E43F-479A-8538-40601F1E445B}" srcOrd="0" destOrd="0" presId="urn:microsoft.com/office/officeart/2009/3/layout/HorizontalOrganizationChart"/>
    <dgm:cxn modelId="{21E0F750-E765-4067-A6BD-A0AF52A0C32B}" srcId="{67A4EF67-EF98-44A0-9D6D-6D896470C123}" destId="{5C9ADDFE-A7BF-4E06-9508-F314DB792664}" srcOrd="0" destOrd="0" parTransId="{BD2C5F9B-89FE-488D-8925-F1CE74C5E212}" sibTransId="{C22A4101-8794-427F-9BCA-C9C7CEFA787D}"/>
    <dgm:cxn modelId="{A426FB55-7CA6-443B-8A6B-2C8416354DCA}" type="presOf" srcId="{BB90B6D2-D948-4B00-B291-6E6DA901C819}" destId="{EC58A477-B852-4921-9348-1A86D0CCEB41}" srcOrd="0" destOrd="0" presId="urn:microsoft.com/office/officeart/2009/3/layout/HorizontalOrganizationChart"/>
    <dgm:cxn modelId="{C05D1286-E234-49E5-B669-8E37CC8C88CB}" type="presOf" srcId="{D928238D-DBC6-4B3A-9449-824712D7408D}" destId="{1C007ABF-BF7F-4475-B8F6-CBC15924ECED}" srcOrd="1" destOrd="0" presId="urn:microsoft.com/office/officeart/2009/3/layout/HorizontalOrganizationChart"/>
    <dgm:cxn modelId="{A2CA538D-8746-4160-8C40-AE1F70E92004}" type="presOf" srcId="{5C2A8E4D-F0F7-47D8-9F48-7610AAE184ED}" destId="{A1680A5D-0896-4107-9199-A3389966FFFF}" srcOrd="0" destOrd="0" presId="urn:microsoft.com/office/officeart/2009/3/layout/HorizontalOrganizationChart"/>
    <dgm:cxn modelId="{2FFC5C92-BF25-4EB1-9A53-53850E745B4E}" type="presOf" srcId="{BB90B6D2-D948-4B00-B291-6E6DA901C819}" destId="{9CFA8325-9B2B-4B58-9466-7DBCFDE3A18E}" srcOrd="1" destOrd="0" presId="urn:microsoft.com/office/officeart/2009/3/layout/HorizontalOrganizationChart"/>
    <dgm:cxn modelId="{05319A92-20C3-4DC6-9021-6236E77BC697}" type="presOf" srcId="{856C56BF-CE33-4E29-B80C-03480898DD6B}" destId="{9C795C33-CD53-48D5-8FE0-10B2EF220E01}" srcOrd="0" destOrd="0" presId="urn:microsoft.com/office/officeart/2009/3/layout/HorizontalOrganizationChart"/>
    <dgm:cxn modelId="{210DCF97-EE4C-41E6-B060-367243A3F094}" srcId="{67A4EF67-EF98-44A0-9D6D-6D896470C123}" destId="{856C56BF-CE33-4E29-B80C-03480898DD6B}" srcOrd="1" destOrd="0" parTransId="{E16C3EE9-1A61-4012-A488-7B05439F2361}" sibTransId="{9118C25E-60CC-41F8-8B08-E0A55276B414}"/>
    <dgm:cxn modelId="{2937C199-AB6B-48A1-9CC0-747C3AFCF8CD}" type="presOf" srcId="{F71734B0-4745-4F5F-A452-382557ADC361}" destId="{6F392D07-A7BC-4C2D-84E3-59D6352B9C18}" srcOrd="0" destOrd="0" presId="urn:microsoft.com/office/officeart/2009/3/layout/HorizontalOrganizationChart"/>
    <dgm:cxn modelId="{D3D1B5BA-34E5-484F-B22C-8F259ACBFFC8}" type="presOf" srcId="{ADE5EF8C-75A8-406E-B837-F9E9BDF6994B}" destId="{40CC2FD6-7E7F-4E50-B68D-3E43479B62F7}" srcOrd="0" destOrd="0" presId="urn:microsoft.com/office/officeart/2009/3/layout/HorizontalOrganizationChart"/>
    <dgm:cxn modelId="{806B25C6-7E09-4292-8F7D-5C524E471FEB}" srcId="{F71734B0-4745-4F5F-A452-382557ADC361}" destId="{D928238D-DBC6-4B3A-9449-824712D7408D}" srcOrd="0" destOrd="0" parTransId="{F3D588D3-9EB8-4FD7-AD4A-56BC7FFC95BC}" sibTransId="{A5206D1D-EF77-4FE8-87AC-E9EE71C41441}"/>
    <dgm:cxn modelId="{1B740CE0-AB1E-4993-9C6A-AC27490287EE}" type="presOf" srcId="{5C9ADDFE-A7BF-4E06-9508-F314DB792664}" destId="{155BBED8-E64D-4911-929F-E011CB30FEDA}" srcOrd="1" destOrd="0" presId="urn:microsoft.com/office/officeart/2009/3/layout/HorizontalOrganizationChart"/>
    <dgm:cxn modelId="{1788F9E5-4574-4409-9562-D3D30CC9972A}" type="presOf" srcId="{67A4EF67-EF98-44A0-9D6D-6D896470C123}" destId="{474B83DF-AF82-4F1A-AC42-1F6931C66731}" srcOrd="1" destOrd="0" presId="urn:microsoft.com/office/officeart/2009/3/layout/HorizontalOrganizationChart"/>
    <dgm:cxn modelId="{47E463EB-2246-43AA-B218-C0D46B60473B}" type="presParOf" srcId="{6F392D07-A7BC-4C2D-84E3-59D6352B9C18}" destId="{15797CB1-650E-400F-A9F9-D182B2A8A162}" srcOrd="0" destOrd="0" presId="urn:microsoft.com/office/officeart/2009/3/layout/HorizontalOrganizationChart"/>
    <dgm:cxn modelId="{6AA9D011-B7E4-46AA-9A18-FC42FAE22CF5}" type="presParOf" srcId="{15797CB1-650E-400F-A9F9-D182B2A8A162}" destId="{41CED7A1-FD9B-44D3-83B5-9DC2750F247F}" srcOrd="0" destOrd="0" presId="urn:microsoft.com/office/officeart/2009/3/layout/HorizontalOrganizationChart"/>
    <dgm:cxn modelId="{E9F415B3-352D-4F28-9435-AC7F04655131}" type="presParOf" srcId="{41CED7A1-FD9B-44D3-83B5-9DC2750F247F}" destId="{80AE43EB-57B8-4031-A717-7D1BF38A1EFB}" srcOrd="0" destOrd="0" presId="urn:microsoft.com/office/officeart/2009/3/layout/HorizontalOrganizationChart"/>
    <dgm:cxn modelId="{BB8F9100-6058-4216-B6FF-F3727937EF68}" type="presParOf" srcId="{41CED7A1-FD9B-44D3-83B5-9DC2750F247F}" destId="{1C007ABF-BF7F-4475-B8F6-CBC15924ECED}" srcOrd="1" destOrd="0" presId="urn:microsoft.com/office/officeart/2009/3/layout/HorizontalOrganizationChart"/>
    <dgm:cxn modelId="{66B9FCCA-556F-4D78-A90E-A725B39D9867}" type="presParOf" srcId="{15797CB1-650E-400F-A9F9-D182B2A8A162}" destId="{5818E550-DCEC-475D-A78F-4703EC309EA7}" srcOrd="1" destOrd="0" presId="urn:microsoft.com/office/officeart/2009/3/layout/HorizontalOrganizationChart"/>
    <dgm:cxn modelId="{A9583D25-DF7C-464A-A8D9-9B687096F737}" type="presParOf" srcId="{5818E550-DCEC-475D-A78F-4703EC309EA7}" destId="{40CC2FD6-7E7F-4E50-B68D-3E43479B62F7}" srcOrd="0" destOrd="0" presId="urn:microsoft.com/office/officeart/2009/3/layout/HorizontalOrganizationChart"/>
    <dgm:cxn modelId="{B8359E04-21DE-4FBA-A8D8-6643039CEEF6}" type="presParOf" srcId="{5818E550-DCEC-475D-A78F-4703EC309EA7}" destId="{E7439530-7320-4A31-9B98-47407098D071}" srcOrd="1" destOrd="0" presId="urn:microsoft.com/office/officeart/2009/3/layout/HorizontalOrganizationChart"/>
    <dgm:cxn modelId="{24AA6D3D-80DA-4E65-9B89-9C16E8F44C46}" type="presParOf" srcId="{E7439530-7320-4A31-9B98-47407098D071}" destId="{CB604032-474D-41D2-8E07-E87545A3C9EB}" srcOrd="0" destOrd="0" presId="urn:microsoft.com/office/officeart/2009/3/layout/HorizontalOrganizationChart"/>
    <dgm:cxn modelId="{909DF099-D193-45DC-A3C6-15CAD6D4F485}" type="presParOf" srcId="{CB604032-474D-41D2-8E07-E87545A3C9EB}" destId="{353576E3-6ED8-4B34-A7AC-8C4D0793D001}" srcOrd="0" destOrd="0" presId="urn:microsoft.com/office/officeart/2009/3/layout/HorizontalOrganizationChart"/>
    <dgm:cxn modelId="{D8DF7FF3-831E-4D06-AC8C-FDF1ABABCA1B}" type="presParOf" srcId="{CB604032-474D-41D2-8E07-E87545A3C9EB}" destId="{474B83DF-AF82-4F1A-AC42-1F6931C66731}" srcOrd="1" destOrd="0" presId="urn:microsoft.com/office/officeart/2009/3/layout/HorizontalOrganizationChart"/>
    <dgm:cxn modelId="{E883EDF1-6F23-4F62-B67A-30121417730E}" type="presParOf" srcId="{E7439530-7320-4A31-9B98-47407098D071}" destId="{6D3F5B79-7803-416B-B3A3-1A5E1E437443}" srcOrd="1" destOrd="0" presId="urn:microsoft.com/office/officeart/2009/3/layout/HorizontalOrganizationChart"/>
    <dgm:cxn modelId="{25568EAA-5F8E-4BF5-AFA6-F9781394C3C5}" type="presParOf" srcId="{6D3F5B79-7803-416B-B3A3-1A5E1E437443}" destId="{F59E0431-E43F-479A-8538-40601F1E445B}" srcOrd="0" destOrd="0" presId="urn:microsoft.com/office/officeart/2009/3/layout/HorizontalOrganizationChart"/>
    <dgm:cxn modelId="{3A0A9234-69A8-4EA4-BC62-ED831D750857}" type="presParOf" srcId="{6D3F5B79-7803-416B-B3A3-1A5E1E437443}" destId="{6207A633-7C72-4314-8CFC-C530F6E7A698}" srcOrd="1" destOrd="0" presId="urn:microsoft.com/office/officeart/2009/3/layout/HorizontalOrganizationChart"/>
    <dgm:cxn modelId="{BD1E53EB-3B94-4886-A760-49DE0E2C60FD}" type="presParOf" srcId="{6207A633-7C72-4314-8CFC-C530F6E7A698}" destId="{993A5CF2-74FC-4E07-9FBC-5CC8CB67A164}" srcOrd="0" destOrd="0" presId="urn:microsoft.com/office/officeart/2009/3/layout/HorizontalOrganizationChart"/>
    <dgm:cxn modelId="{82EDE9E8-5525-458A-B5FA-BCA768E1A3F8}" type="presParOf" srcId="{993A5CF2-74FC-4E07-9FBC-5CC8CB67A164}" destId="{520CC7C6-0E8D-400D-87ED-09C33DF3C249}" srcOrd="0" destOrd="0" presId="urn:microsoft.com/office/officeart/2009/3/layout/HorizontalOrganizationChart"/>
    <dgm:cxn modelId="{B92133EF-19C4-4116-8545-C4031400BAC1}" type="presParOf" srcId="{993A5CF2-74FC-4E07-9FBC-5CC8CB67A164}" destId="{155BBED8-E64D-4911-929F-E011CB30FEDA}" srcOrd="1" destOrd="0" presId="urn:microsoft.com/office/officeart/2009/3/layout/HorizontalOrganizationChart"/>
    <dgm:cxn modelId="{D62BEAE1-4209-427E-BB21-AF44D306B349}" type="presParOf" srcId="{6207A633-7C72-4314-8CFC-C530F6E7A698}" destId="{142A42A3-E492-4505-A8C0-98A697AC8892}" srcOrd="1" destOrd="0" presId="urn:microsoft.com/office/officeart/2009/3/layout/HorizontalOrganizationChart"/>
    <dgm:cxn modelId="{E3153D20-626D-4F24-B10F-4D9E87FDFB01}" type="presParOf" srcId="{6207A633-7C72-4314-8CFC-C530F6E7A698}" destId="{013E3BBD-F116-4EA5-A8F2-A639E9A320C7}" srcOrd="2" destOrd="0" presId="urn:microsoft.com/office/officeart/2009/3/layout/HorizontalOrganizationChart"/>
    <dgm:cxn modelId="{A7DA323E-344D-4339-B758-B6BBBF7180DC}" type="presParOf" srcId="{6D3F5B79-7803-416B-B3A3-1A5E1E437443}" destId="{74ECAE51-47ED-46CF-8C12-EAEE951E1BFC}" srcOrd="2" destOrd="0" presId="urn:microsoft.com/office/officeart/2009/3/layout/HorizontalOrganizationChart"/>
    <dgm:cxn modelId="{3DD3346F-12F0-4455-9E71-FFF012D29D5E}" type="presParOf" srcId="{6D3F5B79-7803-416B-B3A3-1A5E1E437443}" destId="{C1D998A1-F078-4F9E-972A-91E8FB85C4F8}" srcOrd="3" destOrd="0" presId="urn:microsoft.com/office/officeart/2009/3/layout/HorizontalOrganizationChart"/>
    <dgm:cxn modelId="{54674A1D-D580-4FE0-92F4-B608C91F886D}" type="presParOf" srcId="{C1D998A1-F078-4F9E-972A-91E8FB85C4F8}" destId="{6026BE97-6CFB-4109-BC7D-830388FA9906}" srcOrd="0" destOrd="0" presId="urn:microsoft.com/office/officeart/2009/3/layout/HorizontalOrganizationChart"/>
    <dgm:cxn modelId="{42AF8ADD-2735-4D4A-B7C5-600F88374B09}" type="presParOf" srcId="{6026BE97-6CFB-4109-BC7D-830388FA9906}" destId="{9C795C33-CD53-48D5-8FE0-10B2EF220E01}" srcOrd="0" destOrd="0" presId="urn:microsoft.com/office/officeart/2009/3/layout/HorizontalOrganizationChart"/>
    <dgm:cxn modelId="{CE166B34-22CD-4EDB-AAD2-F7E76C898678}" type="presParOf" srcId="{6026BE97-6CFB-4109-BC7D-830388FA9906}" destId="{E253F4A3-CF5E-4AFB-A37C-72993AFF8994}" srcOrd="1" destOrd="0" presId="urn:microsoft.com/office/officeart/2009/3/layout/HorizontalOrganizationChart"/>
    <dgm:cxn modelId="{5100C8AD-7D5E-4A53-A10C-B06A0A161F7A}" type="presParOf" srcId="{C1D998A1-F078-4F9E-972A-91E8FB85C4F8}" destId="{10DB6174-84A7-4800-95B5-7A5380719257}" srcOrd="1" destOrd="0" presId="urn:microsoft.com/office/officeart/2009/3/layout/HorizontalOrganizationChart"/>
    <dgm:cxn modelId="{C00840DD-0997-40DB-BBC1-7D47A6750290}" type="presParOf" srcId="{C1D998A1-F078-4F9E-972A-91E8FB85C4F8}" destId="{85DA720A-A09A-4422-B21B-1A70A769F8BA}" srcOrd="2" destOrd="0" presId="urn:microsoft.com/office/officeart/2009/3/layout/HorizontalOrganizationChart"/>
    <dgm:cxn modelId="{43DC3B29-536A-4344-997F-089E9DAA493B}" type="presParOf" srcId="{6D3F5B79-7803-416B-B3A3-1A5E1E437443}" destId="{A1680A5D-0896-4107-9199-A3389966FFFF}" srcOrd="4" destOrd="0" presId="urn:microsoft.com/office/officeart/2009/3/layout/HorizontalOrganizationChart"/>
    <dgm:cxn modelId="{AC151D51-A339-4903-BC7F-7F93A731AC3A}" type="presParOf" srcId="{6D3F5B79-7803-416B-B3A3-1A5E1E437443}" destId="{F1307002-2CC0-4C87-A125-3F2E757B89E4}" srcOrd="5" destOrd="0" presId="urn:microsoft.com/office/officeart/2009/3/layout/HorizontalOrganizationChart"/>
    <dgm:cxn modelId="{5DAFCE47-ADBD-4A9E-BF32-AC694FBF9DE8}" type="presParOf" srcId="{F1307002-2CC0-4C87-A125-3F2E757B89E4}" destId="{A068B66F-5A46-40A9-98B5-1E5F9FE88543}" srcOrd="0" destOrd="0" presId="urn:microsoft.com/office/officeart/2009/3/layout/HorizontalOrganizationChart"/>
    <dgm:cxn modelId="{39A5774A-57C4-4B91-A045-51D63689506E}" type="presParOf" srcId="{A068B66F-5A46-40A9-98B5-1E5F9FE88543}" destId="{EC58A477-B852-4921-9348-1A86D0CCEB41}" srcOrd="0" destOrd="0" presId="urn:microsoft.com/office/officeart/2009/3/layout/HorizontalOrganizationChart"/>
    <dgm:cxn modelId="{35197BC8-0341-46ED-AAFE-8A97F87AD03C}" type="presParOf" srcId="{A068B66F-5A46-40A9-98B5-1E5F9FE88543}" destId="{9CFA8325-9B2B-4B58-9466-7DBCFDE3A18E}" srcOrd="1" destOrd="0" presId="urn:microsoft.com/office/officeart/2009/3/layout/HorizontalOrganizationChart"/>
    <dgm:cxn modelId="{F07B4278-7224-4A80-8256-A1FDA1AD4664}" type="presParOf" srcId="{F1307002-2CC0-4C87-A125-3F2E757B89E4}" destId="{6BC65CA7-26A9-4AFE-A2E9-E7B8CB677C84}" srcOrd="1" destOrd="0" presId="urn:microsoft.com/office/officeart/2009/3/layout/HorizontalOrganizationChart"/>
    <dgm:cxn modelId="{1ADCDEF0-C1D1-4AC0-9CEB-A744D66C843E}" type="presParOf" srcId="{F1307002-2CC0-4C87-A125-3F2E757B89E4}" destId="{7D75A223-0BB8-46B4-99DB-92B8A6B907C9}" srcOrd="2" destOrd="0" presId="urn:microsoft.com/office/officeart/2009/3/layout/HorizontalOrganizationChart"/>
    <dgm:cxn modelId="{0FDE0BCF-534A-4859-86D8-4CA5E8CCEDC2}" type="presParOf" srcId="{E7439530-7320-4A31-9B98-47407098D071}" destId="{07262664-DF71-449A-9907-8A7B4EF5D0FE}" srcOrd="2" destOrd="0" presId="urn:microsoft.com/office/officeart/2009/3/layout/HorizontalOrganizationChart"/>
    <dgm:cxn modelId="{F6D2CEF1-B251-4588-B5E2-BD076E908E2C}" type="presParOf" srcId="{15797CB1-650E-400F-A9F9-D182B2A8A162}" destId="{4843F8D1-91B7-4F0A-99EB-C7FEEC9628A7}" srcOrd="2" destOrd="0" presId="urn:microsoft.com/office/officeart/2009/3/layout/HorizontalOrganizationChart"/>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680A5D-0896-4107-9199-A3389966FFFF}">
      <dsp:nvSpPr>
        <dsp:cNvPr id="0" name=""/>
        <dsp:cNvSpPr/>
      </dsp:nvSpPr>
      <dsp:spPr>
        <a:xfrm>
          <a:off x="5335917" y="2672184"/>
          <a:ext cx="458141" cy="985003"/>
        </a:xfrm>
        <a:custGeom>
          <a:avLst/>
          <a:gdLst/>
          <a:ahLst/>
          <a:cxnLst/>
          <a:rect l="0" t="0" r="0" b="0"/>
          <a:pathLst>
            <a:path>
              <a:moveTo>
                <a:pt x="0" y="0"/>
              </a:moveTo>
              <a:lnTo>
                <a:pt x="229070" y="0"/>
              </a:lnTo>
              <a:lnTo>
                <a:pt x="229070" y="985003"/>
              </a:lnTo>
              <a:lnTo>
                <a:pt x="458141" y="985003"/>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74ECAE51-47ED-46CF-8C12-EAEE951E1BFC}">
      <dsp:nvSpPr>
        <dsp:cNvPr id="0" name=""/>
        <dsp:cNvSpPr/>
      </dsp:nvSpPr>
      <dsp:spPr>
        <a:xfrm>
          <a:off x="5335917" y="2626463"/>
          <a:ext cx="458141" cy="91440"/>
        </a:xfrm>
        <a:custGeom>
          <a:avLst/>
          <a:gdLst/>
          <a:ahLst/>
          <a:cxnLst/>
          <a:rect l="0" t="0" r="0" b="0"/>
          <a:pathLst>
            <a:path>
              <a:moveTo>
                <a:pt x="0" y="45720"/>
              </a:moveTo>
              <a:lnTo>
                <a:pt x="458141" y="45720"/>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F59E0431-E43F-479A-8538-40601F1E445B}">
      <dsp:nvSpPr>
        <dsp:cNvPr id="0" name=""/>
        <dsp:cNvSpPr/>
      </dsp:nvSpPr>
      <dsp:spPr>
        <a:xfrm>
          <a:off x="5335917" y="1687180"/>
          <a:ext cx="458141" cy="985003"/>
        </a:xfrm>
        <a:custGeom>
          <a:avLst/>
          <a:gdLst/>
          <a:ahLst/>
          <a:cxnLst/>
          <a:rect l="0" t="0" r="0" b="0"/>
          <a:pathLst>
            <a:path>
              <a:moveTo>
                <a:pt x="0" y="985003"/>
              </a:moveTo>
              <a:lnTo>
                <a:pt x="229070" y="985003"/>
              </a:lnTo>
              <a:lnTo>
                <a:pt x="229070" y="0"/>
              </a:lnTo>
              <a:lnTo>
                <a:pt x="458141" y="0"/>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40CC2FD6-7E7F-4E50-B68D-3E43479B62F7}">
      <dsp:nvSpPr>
        <dsp:cNvPr id="0" name=""/>
        <dsp:cNvSpPr/>
      </dsp:nvSpPr>
      <dsp:spPr>
        <a:xfrm>
          <a:off x="2587070" y="2626464"/>
          <a:ext cx="458141" cy="91440"/>
        </a:xfrm>
        <a:custGeom>
          <a:avLst/>
          <a:gdLst/>
          <a:ahLst/>
          <a:cxnLst/>
          <a:rect l="0" t="0" r="0" b="0"/>
          <a:pathLst>
            <a:path>
              <a:moveTo>
                <a:pt x="0" y="45720"/>
              </a:moveTo>
              <a:lnTo>
                <a:pt x="458141" y="45720"/>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80AE43EB-57B8-4031-A717-7D1BF38A1EFB}">
      <dsp:nvSpPr>
        <dsp:cNvPr id="0" name=""/>
        <dsp:cNvSpPr/>
      </dsp:nvSpPr>
      <dsp:spPr>
        <a:xfrm>
          <a:off x="3796" y="2322851"/>
          <a:ext cx="2583274" cy="698665"/>
        </a:xfrm>
        <a:prstGeom prst="rect">
          <a:avLst/>
        </a:prstGeom>
        <a:solidFill>
          <a:srgbClr val="8F001A"/>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CA" sz="1700" kern="1200" dirty="0"/>
            <a:t>Learning Objectives (28)</a:t>
          </a:r>
        </a:p>
      </dsp:txBody>
      <dsp:txXfrm>
        <a:off x="3796" y="2322851"/>
        <a:ext cx="2583274" cy="698665"/>
      </dsp:txXfrm>
    </dsp:sp>
    <dsp:sp modelId="{353576E3-6ED8-4B34-A7AC-8C4D0793D001}">
      <dsp:nvSpPr>
        <dsp:cNvPr id="0" name=""/>
        <dsp:cNvSpPr/>
      </dsp:nvSpPr>
      <dsp:spPr>
        <a:xfrm>
          <a:off x="3045211" y="2322851"/>
          <a:ext cx="2290705" cy="698665"/>
        </a:xfrm>
        <a:prstGeom prst="rect">
          <a:avLst/>
        </a:prstGeom>
        <a:solidFill>
          <a:srgbClr val="8F001A"/>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CA" sz="1700" kern="1200" dirty="0"/>
            <a:t>Learning Events (10) </a:t>
          </a:r>
        </a:p>
      </dsp:txBody>
      <dsp:txXfrm>
        <a:off x="3045211" y="2322851"/>
        <a:ext cx="2290705" cy="698665"/>
      </dsp:txXfrm>
    </dsp:sp>
    <dsp:sp modelId="{520CC7C6-0E8D-400D-87ED-09C33DF3C249}">
      <dsp:nvSpPr>
        <dsp:cNvPr id="0" name=""/>
        <dsp:cNvSpPr/>
      </dsp:nvSpPr>
      <dsp:spPr>
        <a:xfrm>
          <a:off x="5794058" y="1337848"/>
          <a:ext cx="2290705" cy="698665"/>
        </a:xfrm>
        <a:prstGeom prst="rect">
          <a:avLst/>
        </a:prstGeom>
        <a:solidFill>
          <a:srgbClr val="8F001A"/>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CA" sz="1700" kern="1200" dirty="0"/>
            <a:t>Format (7 lectures; 1 CBL; 1 SLM; 1 special event)</a:t>
          </a:r>
        </a:p>
      </dsp:txBody>
      <dsp:txXfrm>
        <a:off x="5794058" y="1337848"/>
        <a:ext cx="2290705" cy="698665"/>
      </dsp:txXfrm>
    </dsp:sp>
    <dsp:sp modelId="{9C795C33-CD53-48D5-8FE0-10B2EF220E01}">
      <dsp:nvSpPr>
        <dsp:cNvPr id="0" name=""/>
        <dsp:cNvSpPr/>
      </dsp:nvSpPr>
      <dsp:spPr>
        <a:xfrm>
          <a:off x="5794058" y="2322851"/>
          <a:ext cx="2290705" cy="698665"/>
        </a:xfrm>
        <a:prstGeom prst="rect">
          <a:avLst/>
        </a:prstGeom>
        <a:solidFill>
          <a:srgbClr val="8F001A"/>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CA" sz="1700" kern="1200" dirty="0"/>
            <a:t>Examinable (8 non-examinable; 2 examinable) </a:t>
          </a:r>
        </a:p>
      </dsp:txBody>
      <dsp:txXfrm>
        <a:off x="5794058" y="2322851"/>
        <a:ext cx="2290705" cy="698665"/>
      </dsp:txXfrm>
    </dsp:sp>
    <dsp:sp modelId="{EC58A477-B852-4921-9348-1A86D0CCEB41}">
      <dsp:nvSpPr>
        <dsp:cNvPr id="0" name=""/>
        <dsp:cNvSpPr/>
      </dsp:nvSpPr>
      <dsp:spPr>
        <a:xfrm>
          <a:off x="5794058" y="3307854"/>
          <a:ext cx="2290705" cy="698665"/>
        </a:xfrm>
        <a:prstGeom prst="rect">
          <a:avLst/>
        </a:prstGeom>
        <a:solidFill>
          <a:srgbClr val="8F001A"/>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CA" sz="1700" kern="1200" dirty="0"/>
            <a:t>Placement (all pre-clerkship)</a:t>
          </a:r>
        </a:p>
      </dsp:txBody>
      <dsp:txXfrm>
        <a:off x="5794058" y="3307854"/>
        <a:ext cx="2290705" cy="698665"/>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591BB15-DE40-F842-8059-510BF077C15F}" type="datetimeFigureOut">
              <a:rPr lang="en-US" smtClean="0"/>
              <a:t>4/16/2026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9A442AD-E810-5C4F-BBB9-F00611DA0A64}" type="slidenum">
              <a:rPr lang="en-US" smtClean="0"/>
              <a:t>‹#›</a:t>
            </a:fld>
            <a:endParaRPr lang="en-US"/>
          </a:p>
        </p:txBody>
      </p:sp>
    </p:spTree>
    <p:extLst>
      <p:ext uri="{BB962C8B-B14F-4D97-AF65-F5344CB8AC3E}">
        <p14:creationId xmlns:p14="http://schemas.microsoft.com/office/powerpoint/2010/main" val="21696211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latin typeface="Times" pitchFamily="-110" charset="0"/>
                <a:ea typeface="+mn-ea"/>
                <a:cs typeface="+mn-cs"/>
              </a:defRPr>
            </a:lvl1pPr>
          </a:lstStyle>
          <a:p>
            <a:pPr>
              <a:defRPr/>
            </a:pPr>
            <a:endParaRPr lang="en-US"/>
          </a:p>
        </p:txBody>
      </p:sp>
      <p:sp>
        <p:nvSpPr>
          <p:cNvPr id="71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pitchFamily="-110" charset="0"/>
                <a:ea typeface="+mn-ea"/>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1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latin typeface="Times" pitchFamily="-110" charset="0"/>
                <a:ea typeface="+mn-ea"/>
                <a:cs typeface="+mn-cs"/>
              </a:defRPr>
            </a:lvl1pPr>
          </a:lstStyle>
          <a:p>
            <a:pPr>
              <a:defRPr/>
            </a:pPr>
            <a:endParaRPr lang="en-US"/>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0BA96726-B0E5-5C4D-84CE-D53510198312}" type="slidenum">
              <a:rPr lang="en-US"/>
              <a:pPr/>
              <a:t>‹#›</a:t>
            </a:fld>
            <a:endParaRPr lang="en-US"/>
          </a:p>
        </p:txBody>
      </p:sp>
    </p:spTree>
    <p:extLst>
      <p:ext uri="{BB962C8B-B14F-4D97-AF65-F5344CB8AC3E}">
        <p14:creationId xmlns:p14="http://schemas.microsoft.com/office/powerpoint/2010/main" val="29961910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10"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pitchFamily="-110" charset="0"/>
        <a:ea typeface="ＭＳ Ｐゴシック" pitchFamily="-110" charset="-128"/>
        <a:cs typeface="+mn-cs"/>
      </a:defRPr>
    </a:lvl2pPr>
    <a:lvl3pPr marL="914400" algn="l" rtl="0" eaLnBrk="0" fontAlgn="base" hangingPunct="0">
      <a:spcBef>
        <a:spcPct val="30000"/>
      </a:spcBef>
      <a:spcAft>
        <a:spcPct val="0"/>
      </a:spcAft>
      <a:defRPr sz="1200" kern="1200">
        <a:solidFill>
          <a:schemeClr val="tx1"/>
        </a:solidFill>
        <a:latin typeface="Times" pitchFamily="-110" charset="0"/>
        <a:ea typeface="ＭＳ Ｐゴシック" pitchFamily="-110" charset="-128"/>
        <a:cs typeface="+mn-cs"/>
      </a:defRPr>
    </a:lvl3pPr>
    <a:lvl4pPr marL="1371600" algn="l" rtl="0" eaLnBrk="0" fontAlgn="base" hangingPunct="0">
      <a:spcBef>
        <a:spcPct val="30000"/>
      </a:spcBef>
      <a:spcAft>
        <a:spcPct val="0"/>
      </a:spcAft>
      <a:defRPr sz="1200" kern="1200">
        <a:solidFill>
          <a:schemeClr val="tx1"/>
        </a:solidFill>
        <a:latin typeface="Times" pitchFamily="-110" charset="0"/>
        <a:ea typeface="ＭＳ Ｐゴシック" pitchFamily="-110" charset="-128"/>
        <a:cs typeface="+mn-cs"/>
      </a:defRPr>
    </a:lvl4pPr>
    <a:lvl5pPr marL="1828800" algn="l" rtl="0" eaLnBrk="0" fontAlgn="base" hangingPunct="0">
      <a:spcBef>
        <a:spcPct val="30000"/>
      </a:spcBef>
      <a:spcAft>
        <a:spcPct val="0"/>
      </a:spcAft>
      <a:defRPr sz="1200" kern="1200">
        <a:solidFill>
          <a:schemeClr val="tx1"/>
        </a:solidFill>
        <a:latin typeface="Times" pitchFamily="-110" charset="0"/>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ts val="1200"/>
              </a:spcBef>
              <a:spcAft>
                <a:spcPts val="1200"/>
              </a:spcAft>
            </a:pPr>
            <a:r>
              <a:rPr lang="en-CA" sz="1800" kern="100" dirty="0">
                <a:effectLst/>
                <a:latin typeface="Aptos" panose="020B0004020202020204" pitchFamily="34" charset="0"/>
                <a:ea typeface="Aptos" panose="020B0004020202020204" pitchFamily="34" charset="0"/>
                <a:cs typeface="Times New Roman" panose="02020603050405020304" pitchFamily="18" charset="0"/>
              </a:rPr>
              <a:t>My name is Noah, and I’m a second-year medical student at the University of Ottawa. I am a member of the Northwest Territory Métis Nation.</a:t>
            </a:r>
          </a:p>
          <a:p>
            <a:pPr>
              <a:lnSpc>
                <a:spcPct val="115000"/>
              </a:lnSpc>
              <a:spcBef>
                <a:spcPts val="1200"/>
              </a:spcBef>
              <a:spcAft>
                <a:spcPts val="1200"/>
              </a:spcAft>
            </a:pPr>
            <a:r>
              <a:rPr lang="en-CA" sz="1800" kern="100" dirty="0">
                <a:effectLst/>
                <a:latin typeface="Aptos" panose="020B0004020202020204" pitchFamily="34" charset="0"/>
                <a:ea typeface="Aptos" panose="020B0004020202020204" pitchFamily="34" charset="0"/>
                <a:cs typeface="Times New Roman" panose="02020603050405020304" pitchFamily="18" charset="0"/>
              </a:rPr>
              <a:t>I’m here to talk to you about the work we’ve done at the University of Ottawa to improve our Indigenous health curriculum.</a:t>
            </a:r>
          </a:p>
        </p:txBody>
      </p:sp>
      <p:sp>
        <p:nvSpPr>
          <p:cNvPr id="4" name="Slide Number Placeholder 3"/>
          <p:cNvSpPr>
            <a:spLocks noGrp="1"/>
          </p:cNvSpPr>
          <p:nvPr>
            <p:ph type="sldNum" sz="quarter" idx="10"/>
          </p:nvPr>
        </p:nvSpPr>
        <p:spPr/>
        <p:txBody>
          <a:bodyPr/>
          <a:lstStyle/>
          <a:p>
            <a:fld id="{0BA96726-B0E5-5C4D-84CE-D53510198312}" type="slidenum">
              <a:rPr lang="en-US" smtClean="0"/>
              <a:pPr/>
              <a:t>1</a:t>
            </a:fld>
            <a:endParaRPr lang="en-US"/>
          </a:p>
        </p:txBody>
      </p:sp>
    </p:spTree>
    <p:extLst>
      <p:ext uri="{BB962C8B-B14F-4D97-AF65-F5344CB8AC3E}">
        <p14:creationId xmlns:p14="http://schemas.microsoft.com/office/powerpoint/2010/main" val="1121121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FE56C-B225-7221-54B5-3CDC23B256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09ECD1-E8B2-CE3C-FBB5-803ED0A310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FB2C80-2F7C-4072-DF7B-31B6B576EFFB}"/>
              </a:ext>
            </a:extLst>
          </p:cNvPr>
          <p:cNvSpPr>
            <a:spLocks noGrp="1"/>
          </p:cNvSpPr>
          <p:nvPr>
            <p:ph type="body" idx="1"/>
          </p:nvPr>
        </p:nvSpPr>
        <p:spPr/>
        <p:txBody>
          <a:bodyPr/>
          <a:lstStyle/>
          <a:p>
            <a:pPr>
              <a:lnSpc>
                <a:spcPct val="115000"/>
              </a:lnSpc>
              <a:spcBef>
                <a:spcPts val="1200"/>
              </a:spcBef>
              <a:spcAft>
                <a:spcPts val="1200"/>
              </a:spcAft>
            </a:pPr>
            <a:endParaRPr lang="en-CA"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97CC9D7-F0C8-D5E2-4B05-A0723565CFB5}"/>
              </a:ext>
            </a:extLst>
          </p:cNvPr>
          <p:cNvSpPr>
            <a:spLocks noGrp="1"/>
          </p:cNvSpPr>
          <p:nvPr>
            <p:ph type="sldNum" sz="quarter" idx="10"/>
          </p:nvPr>
        </p:nvSpPr>
        <p:spPr/>
        <p:txBody>
          <a:bodyPr/>
          <a:lstStyle/>
          <a:p>
            <a:fld id="{0BA96726-B0E5-5C4D-84CE-D53510198312}" type="slidenum">
              <a:rPr lang="en-US" smtClean="0"/>
              <a:pPr/>
              <a:t>10</a:t>
            </a:fld>
            <a:endParaRPr lang="en-US"/>
          </a:p>
        </p:txBody>
      </p:sp>
    </p:spTree>
    <p:extLst>
      <p:ext uri="{BB962C8B-B14F-4D97-AF65-F5344CB8AC3E}">
        <p14:creationId xmlns:p14="http://schemas.microsoft.com/office/powerpoint/2010/main" val="3924474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39329B-2D21-FB64-9B23-191DECA81C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9A7A9A-875B-68D3-5A79-2FD031652A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5217E8-6187-599E-ACB4-3000EE65196B}"/>
              </a:ext>
            </a:extLst>
          </p:cNvPr>
          <p:cNvSpPr>
            <a:spLocks noGrp="1"/>
          </p:cNvSpPr>
          <p:nvPr>
            <p:ph type="body" idx="1"/>
          </p:nvPr>
        </p:nvSpPr>
        <p:spPr/>
        <p:txBody>
          <a:bodyPr/>
          <a:lstStyle/>
          <a:p>
            <a:pPr>
              <a:lnSpc>
                <a:spcPct val="115000"/>
              </a:lnSpc>
              <a:spcBef>
                <a:spcPts val="1200"/>
              </a:spcBef>
              <a:spcAft>
                <a:spcPts val="1200"/>
              </a:spcAft>
            </a:pPr>
            <a:r>
              <a:rPr lang="en-CA" sz="1200" kern="100" dirty="0">
                <a:effectLst/>
                <a:latin typeface="Aptos" panose="020B0004020202020204" pitchFamily="34" charset="0"/>
                <a:ea typeface="Aptos" panose="020B0004020202020204" pitchFamily="34" charset="0"/>
                <a:cs typeface="Times New Roman" panose="02020603050405020304" pitchFamily="18" charset="0"/>
              </a:rPr>
              <a:t>I will present an example using TRC Call to Action #24, which I briefly discussed earlier, and encourage you to look up on your own if you are unfamiliar.</a:t>
            </a:r>
          </a:p>
          <a:p>
            <a:pPr>
              <a:lnSpc>
                <a:spcPct val="115000"/>
              </a:lnSpc>
              <a:spcBef>
                <a:spcPts val="1200"/>
              </a:spcBef>
              <a:spcAft>
                <a:spcPts val="1200"/>
              </a:spcAft>
            </a:pPr>
            <a:endParaRPr lang="en-CA"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Bef>
                <a:spcPts val="1200"/>
              </a:spcBef>
              <a:spcAft>
                <a:spcPts val="1200"/>
              </a:spcAft>
            </a:pPr>
            <a:r>
              <a:rPr lang="en-CA" sz="1200" kern="100" dirty="0">
                <a:effectLst/>
                <a:latin typeface="Aptos" panose="020B0004020202020204" pitchFamily="34" charset="0"/>
                <a:ea typeface="Aptos" panose="020B0004020202020204" pitchFamily="34" charset="0"/>
                <a:cs typeface="Times New Roman" panose="02020603050405020304" pitchFamily="18" charset="0"/>
              </a:rPr>
              <a:t>TRC: </a:t>
            </a:r>
          </a:p>
          <a:p>
            <a:pPr>
              <a:lnSpc>
                <a:spcPct val="115000"/>
              </a:lnSpc>
              <a:spcBef>
                <a:spcPts val="1200"/>
              </a:spcBef>
              <a:spcAft>
                <a:spcPts val="1200"/>
              </a:spcAft>
            </a:pPr>
            <a:r>
              <a:rPr lang="en-CA" sz="1200" i="1" kern="100" dirty="0">
                <a:effectLst/>
                <a:latin typeface="Aptos" panose="020B0004020202020204" pitchFamily="34" charset="0"/>
                <a:ea typeface="Aptos" panose="020B0004020202020204" pitchFamily="34" charset="0"/>
                <a:cs typeface="Times New Roman" panose="02020603050405020304" pitchFamily="18" charset="0"/>
              </a:rPr>
              <a:t>24. We call upon medical and nursing schools in Canada to require all students to take a course dealing with Aboriginal health issues, including the history and legacy of residential schools, the United Nations Declaration on the Rights of Indigenous Peoples, Treaties and Aboriginal rights, and Indigenous teachings and practices. This will require skills-based training in intercultural competency, conflict resolution, human rights, and anti-racism</a:t>
            </a:r>
            <a:endParaRPr lang="en-CA"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0046D00D-037B-7381-93C2-C0771513B89D}"/>
              </a:ext>
            </a:extLst>
          </p:cNvPr>
          <p:cNvSpPr>
            <a:spLocks noGrp="1"/>
          </p:cNvSpPr>
          <p:nvPr>
            <p:ph type="sldNum" sz="quarter" idx="10"/>
          </p:nvPr>
        </p:nvSpPr>
        <p:spPr/>
        <p:txBody>
          <a:bodyPr/>
          <a:lstStyle/>
          <a:p>
            <a:fld id="{0BA96726-B0E5-5C4D-84CE-D53510198312}" type="slidenum">
              <a:rPr lang="en-US" smtClean="0"/>
              <a:pPr/>
              <a:t>11</a:t>
            </a:fld>
            <a:endParaRPr lang="en-US"/>
          </a:p>
        </p:txBody>
      </p:sp>
    </p:spTree>
    <p:extLst>
      <p:ext uri="{BB962C8B-B14F-4D97-AF65-F5344CB8AC3E}">
        <p14:creationId xmlns:p14="http://schemas.microsoft.com/office/powerpoint/2010/main" val="3948821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B23B6C-F4D5-7062-7D0C-EF53F45677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1A19C5-79CD-5BDE-14F4-D385128494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DBFD78-1C29-DF2E-5C5A-9B0D06869356}"/>
              </a:ext>
            </a:extLst>
          </p:cNvPr>
          <p:cNvSpPr>
            <a:spLocks noGrp="1"/>
          </p:cNvSpPr>
          <p:nvPr>
            <p:ph type="body" idx="1"/>
          </p:nvPr>
        </p:nvSpPr>
        <p:spPr/>
        <p:txBody>
          <a:bodyPr/>
          <a:lstStyle/>
          <a:p>
            <a:pPr>
              <a:lnSpc>
                <a:spcPct val="115000"/>
              </a:lnSpc>
              <a:spcBef>
                <a:spcPts val="1200"/>
              </a:spcBef>
              <a:spcAft>
                <a:spcPts val="1200"/>
              </a:spcAft>
            </a:pPr>
            <a:r>
              <a:rPr lang="en-CA" sz="1800" kern="100" dirty="0">
                <a:effectLst/>
                <a:latin typeface="Aptos" panose="020B0004020202020204" pitchFamily="34" charset="0"/>
                <a:ea typeface="Aptos" panose="020B0004020202020204" pitchFamily="34" charset="0"/>
                <a:cs typeface="Times New Roman" panose="02020603050405020304" pitchFamily="18" charset="0"/>
              </a:rPr>
              <a:t>Content present, although in the grand-scheme of a four-year curriculum, minimal. Delivered in multiple formats, although primarily lecture-based. Only one of the events was evaluated. And no clerkship integration, in fact, most during introductory unit.</a:t>
            </a:r>
          </a:p>
        </p:txBody>
      </p:sp>
      <p:sp>
        <p:nvSpPr>
          <p:cNvPr id="4" name="Slide Number Placeholder 3">
            <a:extLst>
              <a:ext uri="{FF2B5EF4-FFF2-40B4-BE49-F238E27FC236}">
                <a16:creationId xmlns:a16="http://schemas.microsoft.com/office/drawing/2014/main" id="{C7EBC070-0F01-A600-CDBE-7C2512F77F6F}"/>
              </a:ext>
            </a:extLst>
          </p:cNvPr>
          <p:cNvSpPr>
            <a:spLocks noGrp="1"/>
          </p:cNvSpPr>
          <p:nvPr>
            <p:ph type="sldNum" sz="quarter" idx="10"/>
          </p:nvPr>
        </p:nvSpPr>
        <p:spPr/>
        <p:txBody>
          <a:bodyPr/>
          <a:lstStyle/>
          <a:p>
            <a:fld id="{0BA96726-B0E5-5C4D-84CE-D53510198312}" type="slidenum">
              <a:rPr lang="en-US" smtClean="0"/>
              <a:pPr/>
              <a:t>12</a:t>
            </a:fld>
            <a:endParaRPr lang="en-US"/>
          </a:p>
        </p:txBody>
      </p:sp>
    </p:spTree>
    <p:extLst>
      <p:ext uri="{BB962C8B-B14F-4D97-AF65-F5344CB8AC3E}">
        <p14:creationId xmlns:p14="http://schemas.microsoft.com/office/powerpoint/2010/main" val="33026656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603588-D4FC-4969-4FC9-313A9A57E8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620EC7-6E70-8234-9E27-1ABDD23B05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A7A3AC-E909-BBCC-6990-576082484CC5}"/>
              </a:ext>
            </a:extLst>
          </p:cNvPr>
          <p:cNvSpPr>
            <a:spLocks noGrp="1"/>
          </p:cNvSpPr>
          <p:nvPr>
            <p:ph type="body" idx="1"/>
          </p:nvPr>
        </p:nvSpPr>
        <p:spPr/>
        <p:txBody>
          <a:bodyPr/>
          <a:lstStyle/>
          <a:p>
            <a:r>
              <a:rPr lang="en-US" dirty="0"/>
              <a:t>From all these items, we did identify some overarching themes. We found that the curriculum was essentially 'front-loaded'—you got four Indigenous health activities in week one, and then the other six were only sparsely integrated throughout the rest of pre-clerkship,  with nothing in clerkship, making it difficult to retain the information and apply it long-term. </a:t>
            </a:r>
          </a:p>
          <a:p>
            <a:endParaRPr lang="en-US" dirty="0"/>
          </a:p>
          <a:p>
            <a:r>
              <a:rPr lang="en-US" dirty="0"/>
              <a:t>This was compounded by a pedagogical mismatch; we were using lectures to teach topics that really require experiential engagement. Out of the 10 learning events, only 3 were not didactic lectures.</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Perhaps most importantly, we found an accountability gap. Only 2 of the 10 events were examinable. Because the content wasn't examinable (due to most of it being in the Introductory week), it didn't carry the same 'weight' as other subjects. </a:t>
            </a:r>
          </a:p>
          <a:p>
            <a:endParaRPr lang="en-US" dirty="0"/>
          </a:p>
          <a:p>
            <a:r>
              <a:rPr lang="en-US" dirty="0"/>
              <a:t>We also realized we were missing sufficient content in certain areas of Indigenous health. The students felt there could be more of a focus on Indigenous history, as well as the 'nitty-gritty'—the actual policies like UNDRIP or NIHB that we will encounter in practice every day. </a:t>
            </a:r>
          </a:p>
        </p:txBody>
      </p:sp>
      <p:sp>
        <p:nvSpPr>
          <p:cNvPr id="4" name="Slide Number Placeholder 3">
            <a:extLst>
              <a:ext uri="{FF2B5EF4-FFF2-40B4-BE49-F238E27FC236}">
                <a16:creationId xmlns:a16="http://schemas.microsoft.com/office/drawing/2014/main" id="{B3C2F035-C041-1323-0925-302F25AEDC41}"/>
              </a:ext>
            </a:extLst>
          </p:cNvPr>
          <p:cNvSpPr>
            <a:spLocks noGrp="1"/>
          </p:cNvSpPr>
          <p:nvPr>
            <p:ph type="sldNum" sz="quarter" idx="10"/>
          </p:nvPr>
        </p:nvSpPr>
        <p:spPr/>
        <p:txBody>
          <a:bodyPr/>
          <a:lstStyle/>
          <a:p>
            <a:fld id="{0BA96726-B0E5-5C4D-84CE-D53510198312}" type="slidenum">
              <a:rPr lang="en-US" smtClean="0"/>
              <a:pPr/>
              <a:t>13</a:t>
            </a:fld>
            <a:endParaRPr lang="en-US"/>
          </a:p>
        </p:txBody>
      </p:sp>
    </p:spTree>
    <p:extLst>
      <p:ext uri="{BB962C8B-B14F-4D97-AF65-F5344CB8AC3E}">
        <p14:creationId xmlns:p14="http://schemas.microsoft.com/office/powerpoint/2010/main" val="2069936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1E74A0-D0DD-F466-CCCE-833DC06E5E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14375E-2F8E-9680-C5B4-630D830591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AFAD4F-6F98-185A-E350-686616FB6CA5}"/>
              </a:ext>
            </a:extLst>
          </p:cNvPr>
          <p:cNvSpPr>
            <a:spLocks noGrp="1"/>
          </p:cNvSpPr>
          <p:nvPr>
            <p:ph type="body" idx="1"/>
          </p:nvPr>
        </p:nvSpPr>
        <p:spPr/>
        <p:txBody>
          <a:bodyPr/>
          <a:lstStyle/>
          <a:p>
            <a:r>
              <a:rPr lang="en-US" dirty="0"/>
              <a:t>Green = Examinable, Red = Non-examinable</a:t>
            </a:r>
          </a:p>
          <a:p>
            <a:r>
              <a:rPr lang="en-US" dirty="0"/>
              <a:t>Circle = Lecture, Square = CBL, Triangle = Practical, Diamond = Other</a:t>
            </a:r>
          </a:p>
          <a:p>
            <a:endParaRPr lang="en-US" dirty="0"/>
          </a:p>
        </p:txBody>
      </p:sp>
      <p:sp>
        <p:nvSpPr>
          <p:cNvPr id="4" name="Slide Number Placeholder 3">
            <a:extLst>
              <a:ext uri="{FF2B5EF4-FFF2-40B4-BE49-F238E27FC236}">
                <a16:creationId xmlns:a16="http://schemas.microsoft.com/office/drawing/2014/main" id="{82E05EED-5114-8B61-8EB3-6352DA0465D6}"/>
              </a:ext>
            </a:extLst>
          </p:cNvPr>
          <p:cNvSpPr>
            <a:spLocks noGrp="1"/>
          </p:cNvSpPr>
          <p:nvPr>
            <p:ph type="sldNum" sz="quarter" idx="10"/>
          </p:nvPr>
        </p:nvSpPr>
        <p:spPr/>
        <p:txBody>
          <a:bodyPr/>
          <a:lstStyle/>
          <a:p>
            <a:fld id="{0BA96726-B0E5-5C4D-84CE-D53510198312}" type="slidenum">
              <a:rPr lang="en-US" smtClean="0"/>
              <a:pPr/>
              <a:t>14</a:t>
            </a:fld>
            <a:endParaRPr lang="en-US"/>
          </a:p>
        </p:txBody>
      </p:sp>
    </p:spTree>
    <p:extLst>
      <p:ext uri="{BB962C8B-B14F-4D97-AF65-F5344CB8AC3E}">
        <p14:creationId xmlns:p14="http://schemas.microsoft.com/office/powerpoint/2010/main" val="666172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48E3BB-C156-B3EC-8A0C-844D00BEED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99ED62-5715-6D13-EE06-70D86AAE4B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5966AE-A757-661E-CFDF-56A1A018E6E2}"/>
              </a:ext>
            </a:extLst>
          </p:cNvPr>
          <p:cNvSpPr>
            <a:spLocks noGrp="1"/>
          </p:cNvSpPr>
          <p:nvPr>
            <p:ph type="body" idx="1"/>
          </p:nvPr>
        </p:nvSpPr>
        <p:spPr/>
        <p:txBody>
          <a:bodyPr/>
          <a:lstStyle/>
          <a:p>
            <a:pPr>
              <a:lnSpc>
                <a:spcPct val="115000"/>
              </a:lnSpc>
              <a:spcBef>
                <a:spcPts val="1200"/>
              </a:spcBef>
              <a:spcAft>
                <a:spcPts val="1200"/>
              </a:spcAft>
            </a:pPr>
            <a:r>
              <a:rPr lang="en-CA" sz="1800" kern="100" dirty="0">
                <a:effectLst/>
                <a:latin typeface="Aptos" panose="020B0004020202020204" pitchFamily="34" charset="0"/>
                <a:ea typeface="Aptos" panose="020B0004020202020204" pitchFamily="34" charset="0"/>
                <a:cs typeface="Times New Roman" panose="02020603050405020304" pitchFamily="18" charset="0"/>
              </a:rPr>
              <a:t>In line with these findings…</a:t>
            </a:r>
          </a:p>
          <a:p>
            <a:pPr>
              <a:lnSpc>
                <a:spcPct val="115000"/>
              </a:lnSpc>
              <a:spcBef>
                <a:spcPts val="1200"/>
              </a:spcBef>
              <a:spcAft>
                <a:spcPts val="1200"/>
              </a:spcAft>
            </a:pPr>
            <a:r>
              <a:rPr lang="en-CA" sz="1800" kern="100" dirty="0">
                <a:effectLst/>
                <a:latin typeface="Aptos" panose="020B0004020202020204" pitchFamily="34" charset="0"/>
                <a:ea typeface="Aptos" panose="020B0004020202020204" pitchFamily="34" charset="0"/>
                <a:cs typeface="Times New Roman" panose="02020603050405020304" pitchFamily="18" charset="0"/>
              </a:rPr>
              <a:t>Our audit pointed to four key priorities:</a:t>
            </a:r>
          </a:p>
          <a:p>
            <a:pPr marL="342900" lvl="0" indent="-342900">
              <a:lnSpc>
                <a:spcPct val="115000"/>
              </a:lnSpc>
              <a:spcBef>
                <a:spcPts val="1200"/>
              </a:spcBef>
              <a:spcAft>
                <a:spcPts val="1200"/>
              </a:spcAft>
              <a:buFont typeface="+mj-lt"/>
              <a:buAutoNum type="arabicPeriod"/>
              <a:tabLst>
                <a:tab pos="457200" algn="l"/>
              </a:tabLst>
            </a:pPr>
            <a:r>
              <a:rPr lang="en-CA" sz="1800" kern="100" dirty="0">
                <a:effectLst/>
                <a:latin typeface="Aptos" panose="020B0004020202020204" pitchFamily="34" charset="0"/>
                <a:ea typeface="Aptos" panose="020B0004020202020204" pitchFamily="34" charset="0"/>
                <a:cs typeface="Times New Roman" panose="02020603050405020304" pitchFamily="18" charset="0"/>
              </a:rPr>
              <a:t>Longitudinal Integration: We need to enhance the curriculum in clerkship years.</a:t>
            </a:r>
          </a:p>
          <a:p>
            <a:pPr marL="342900" lvl="0" indent="-342900">
              <a:lnSpc>
                <a:spcPct val="115000"/>
              </a:lnSpc>
              <a:spcBef>
                <a:spcPts val="1200"/>
              </a:spcBef>
              <a:spcAft>
                <a:spcPts val="1200"/>
              </a:spcAft>
              <a:buFont typeface="+mj-lt"/>
              <a:buAutoNum type="arabicPeriod"/>
              <a:tabLst>
                <a:tab pos="457200" algn="l"/>
              </a:tabLst>
            </a:pPr>
            <a:r>
              <a:rPr lang="en-CA" sz="1800" kern="100" dirty="0">
                <a:effectLst/>
                <a:latin typeface="Aptos" panose="020B0004020202020204" pitchFamily="34" charset="0"/>
                <a:ea typeface="Aptos" panose="020B0004020202020204" pitchFamily="34" charset="0"/>
                <a:cs typeface="Times New Roman" panose="02020603050405020304" pitchFamily="18" charset="0"/>
              </a:rPr>
              <a:t>Activity Diversity: We needed to shift our focus from didactic lectures toward experiential and skills-based training.</a:t>
            </a:r>
          </a:p>
          <a:p>
            <a:pPr marL="342900" lvl="0" indent="-342900">
              <a:lnSpc>
                <a:spcPct val="115000"/>
              </a:lnSpc>
              <a:spcBef>
                <a:spcPts val="1200"/>
              </a:spcBef>
              <a:spcAft>
                <a:spcPts val="1200"/>
              </a:spcAft>
              <a:buFont typeface="+mj-lt"/>
              <a:buAutoNum type="arabicPeriod"/>
              <a:tabLst>
                <a:tab pos="457200" algn="l"/>
              </a:tabLst>
            </a:pPr>
            <a:r>
              <a:rPr lang="en-CA" sz="1800" kern="100" dirty="0">
                <a:effectLst/>
                <a:latin typeface="Aptos" panose="020B0004020202020204" pitchFamily="34" charset="0"/>
                <a:ea typeface="Aptos" panose="020B0004020202020204" pitchFamily="34" charset="0"/>
                <a:cs typeface="Times New Roman" panose="02020603050405020304" pitchFamily="18" charset="0"/>
              </a:rPr>
              <a:t>Assessment: We needed to create formally assessable content to ensure student accountability.</a:t>
            </a:r>
          </a:p>
          <a:p>
            <a:pPr marL="342900" lvl="0" indent="-342900">
              <a:lnSpc>
                <a:spcPct val="115000"/>
              </a:lnSpc>
              <a:spcBef>
                <a:spcPts val="1200"/>
              </a:spcBef>
              <a:spcAft>
                <a:spcPts val="1200"/>
              </a:spcAft>
              <a:buFont typeface="+mj-lt"/>
              <a:buAutoNum type="arabicPeriod"/>
              <a:tabLst>
                <a:tab pos="457200" algn="l"/>
              </a:tabLst>
            </a:pPr>
            <a:r>
              <a:rPr lang="en-CA" sz="1800" kern="100" dirty="0">
                <a:effectLst/>
                <a:latin typeface="Aptos" panose="020B0004020202020204" pitchFamily="34" charset="0"/>
                <a:ea typeface="Aptos" panose="020B0004020202020204" pitchFamily="34" charset="0"/>
                <a:cs typeface="Times New Roman" panose="02020603050405020304" pitchFamily="18" charset="0"/>
              </a:rPr>
              <a:t>Content Specificity: we needed to address technical areas of Indigenous health—such as the NIHB system—that were previously absent.</a:t>
            </a:r>
          </a:p>
          <a:p>
            <a:endParaRPr lang="en-US" dirty="0"/>
          </a:p>
        </p:txBody>
      </p:sp>
      <p:sp>
        <p:nvSpPr>
          <p:cNvPr id="4" name="Slide Number Placeholder 3">
            <a:extLst>
              <a:ext uri="{FF2B5EF4-FFF2-40B4-BE49-F238E27FC236}">
                <a16:creationId xmlns:a16="http://schemas.microsoft.com/office/drawing/2014/main" id="{06B1BE10-D6DF-D483-4F29-831538F95B1B}"/>
              </a:ext>
            </a:extLst>
          </p:cNvPr>
          <p:cNvSpPr>
            <a:spLocks noGrp="1"/>
          </p:cNvSpPr>
          <p:nvPr>
            <p:ph type="sldNum" sz="quarter" idx="10"/>
          </p:nvPr>
        </p:nvSpPr>
        <p:spPr/>
        <p:txBody>
          <a:bodyPr/>
          <a:lstStyle/>
          <a:p>
            <a:fld id="{0BA96726-B0E5-5C4D-84CE-D53510198312}" type="slidenum">
              <a:rPr lang="en-US" smtClean="0"/>
              <a:pPr/>
              <a:t>15</a:t>
            </a:fld>
            <a:endParaRPr lang="en-US"/>
          </a:p>
        </p:txBody>
      </p:sp>
    </p:spTree>
    <p:extLst>
      <p:ext uri="{BB962C8B-B14F-4D97-AF65-F5344CB8AC3E}">
        <p14:creationId xmlns:p14="http://schemas.microsoft.com/office/powerpoint/2010/main" val="28060068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FC36CC-85DD-3A12-F861-D08C8B98DF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3E013-B255-36B7-B43E-339626F472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AD3F14-A621-D6E4-FA43-F71F7B61DBF5}"/>
              </a:ext>
            </a:extLst>
          </p:cNvPr>
          <p:cNvSpPr>
            <a:spLocks noGrp="1"/>
          </p:cNvSpPr>
          <p:nvPr>
            <p:ph type="body" idx="1"/>
          </p:nvPr>
        </p:nvSpPr>
        <p:spPr/>
        <p:txBody>
          <a:bodyPr/>
          <a:lstStyle/>
          <a:p>
            <a:pPr>
              <a:lnSpc>
                <a:spcPct val="115000"/>
              </a:lnSpc>
              <a:spcBef>
                <a:spcPts val="1200"/>
              </a:spcBef>
              <a:spcAft>
                <a:spcPts val="1200"/>
              </a:spcAft>
            </a:pPr>
            <a:r>
              <a:rPr lang="en-CA" sz="1800" kern="100" dirty="0">
                <a:effectLst/>
                <a:latin typeface="Aptos" panose="020B0004020202020204" pitchFamily="34" charset="0"/>
                <a:ea typeface="Aptos" panose="020B0004020202020204" pitchFamily="34" charset="0"/>
                <a:cs typeface="Times New Roman" panose="02020603050405020304" pitchFamily="18" charset="0"/>
              </a:rPr>
              <a:t>While much of this presentation has been quite critical, I am glad to report that this process has already led to significant structural changes. Since we completed the analysis in August 2025, our working group has contributed to the development and implementation of six new or adapted learning events.</a:t>
            </a:r>
          </a:p>
          <a:p>
            <a:pPr>
              <a:lnSpc>
                <a:spcPct val="115000"/>
              </a:lnSpc>
              <a:spcBef>
                <a:spcPts val="1200"/>
              </a:spcBef>
              <a:spcAft>
                <a:spcPts val="1200"/>
              </a:spcAft>
            </a:pPr>
            <a:r>
              <a:rPr lang="en-CA" sz="1800" kern="100" dirty="0">
                <a:effectLst/>
                <a:latin typeface="Aptos" panose="020B0004020202020204" pitchFamily="34" charset="0"/>
                <a:ea typeface="Aptos" panose="020B0004020202020204" pitchFamily="34" charset="0"/>
                <a:cs typeface="Times New Roman" panose="02020603050405020304" pitchFamily="18" charset="0"/>
              </a:rPr>
              <a:t>These include:</a:t>
            </a:r>
          </a:p>
          <a:p>
            <a:pPr marL="342900" lvl="0" indent="-342900">
              <a:lnSpc>
                <a:spcPct val="115000"/>
              </a:lnSpc>
              <a:spcBef>
                <a:spcPts val="1200"/>
              </a:spcBef>
              <a:spcAft>
                <a:spcPts val="1200"/>
              </a:spcAft>
              <a:buSzPts val="1000"/>
              <a:buFont typeface="Symbol" panose="05050102010706020507" pitchFamily="18" charset="2"/>
              <a:buChar char=""/>
              <a:tabLst>
                <a:tab pos="457200" algn="l"/>
              </a:tabLst>
            </a:pPr>
            <a:r>
              <a:rPr lang="en-CA" sz="1800" kern="100" dirty="0">
                <a:effectLst/>
                <a:latin typeface="Aptos" panose="020B0004020202020204" pitchFamily="34" charset="0"/>
                <a:ea typeface="Aptos" panose="020B0004020202020204" pitchFamily="34" charset="0"/>
                <a:cs typeface="Times New Roman" panose="02020603050405020304" pitchFamily="18" charset="0"/>
              </a:rPr>
              <a:t>The Blanket Exercise, which is now a mandatory experiential activity for all first-year students.</a:t>
            </a:r>
          </a:p>
          <a:p>
            <a:pPr marL="342900" lvl="0" indent="-342900">
              <a:lnSpc>
                <a:spcPct val="115000"/>
              </a:lnSpc>
              <a:spcBef>
                <a:spcPts val="1200"/>
              </a:spcBef>
              <a:spcAft>
                <a:spcPts val="1200"/>
              </a:spcAft>
              <a:buSzPts val="1000"/>
              <a:buFont typeface="Symbol" panose="05050102010706020507" pitchFamily="18" charset="2"/>
              <a:buChar char=""/>
              <a:tabLst>
                <a:tab pos="457200" algn="l"/>
              </a:tabLst>
            </a:pPr>
            <a:r>
              <a:rPr lang="en-CA" sz="1800" kern="100" dirty="0">
                <a:effectLst/>
                <a:latin typeface="Aptos" panose="020B0004020202020204" pitchFamily="34" charset="0"/>
                <a:ea typeface="Aptos" panose="020B0004020202020204" pitchFamily="34" charset="0"/>
                <a:cs typeface="Times New Roman" panose="02020603050405020304" pitchFamily="18" charset="0"/>
              </a:rPr>
              <a:t>Three new pre-clerkship case-based modules that are formally assessable.</a:t>
            </a:r>
          </a:p>
          <a:p>
            <a:pPr marL="342900" lvl="0" indent="-342900">
              <a:lnSpc>
                <a:spcPct val="115000"/>
              </a:lnSpc>
              <a:spcBef>
                <a:spcPts val="1200"/>
              </a:spcBef>
              <a:spcAft>
                <a:spcPts val="1200"/>
              </a:spcAft>
              <a:buSzPts val="1000"/>
              <a:buFont typeface="Symbol" panose="05050102010706020507" pitchFamily="18" charset="2"/>
              <a:buChar char=""/>
              <a:tabLst>
                <a:tab pos="457200" algn="l"/>
              </a:tabLst>
            </a:pPr>
            <a:r>
              <a:rPr lang="en-CA" sz="1800" kern="100" dirty="0">
                <a:effectLst/>
                <a:latin typeface="Aptos" panose="020B0004020202020204" pitchFamily="34" charset="0"/>
                <a:ea typeface="Aptos" panose="020B0004020202020204" pitchFamily="34" charset="0"/>
                <a:cs typeface="Times New Roman" panose="02020603050405020304" pitchFamily="18" charset="0"/>
              </a:rPr>
              <a:t>Two new clerkship case-based activities, which represent our first steps toward longitudinal integration in the clinical years.</a:t>
            </a:r>
          </a:p>
          <a:p>
            <a:pPr marL="342900" lvl="0" indent="-342900">
              <a:lnSpc>
                <a:spcPct val="115000"/>
              </a:lnSpc>
              <a:spcBef>
                <a:spcPts val="1200"/>
              </a:spcBef>
              <a:spcAft>
                <a:spcPts val="1200"/>
              </a:spcAft>
              <a:buSzPts val="1000"/>
              <a:buFont typeface="Symbol" panose="05050102010706020507" pitchFamily="18" charset="2"/>
              <a:buChar char=""/>
              <a:tabLst>
                <a:tab pos="457200" algn="l"/>
              </a:tabLst>
            </a:pPr>
            <a:r>
              <a:rPr lang="en-CA" sz="1800" kern="100" dirty="0">
                <a:effectLst/>
                <a:latin typeface="Aptos" panose="020B0004020202020204" pitchFamily="34" charset="0"/>
                <a:ea typeface="Aptos" panose="020B0004020202020204" pitchFamily="34" charset="0"/>
                <a:cs typeface="Times New Roman" panose="02020603050405020304" pitchFamily="18" charset="0"/>
              </a:rPr>
              <a:t>Also wanted to note that a lot of the introductory week content was made examinable. </a:t>
            </a:r>
          </a:p>
          <a:p>
            <a:pPr marL="342900" lvl="0" indent="-342900">
              <a:lnSpc>
                <a:spcPct val="115000"/>
              </a:lnSpc>
              <a:spcBef>
                <a:spcPts val="1200"/>
              </a:spcBef>
              <a:spcAft>
                <a:spcPts val="1200"/>
              </a:spcAft>
              <a:buSzPts val="1000"/>
              <a:buFont typeface="Symbol" panose="05050102010706020507" pitchFamily="18" charset="2"/>
              <a:buChar char=""/>
              <a:tabLst>
                <a:tab pos="457200" algn="l"/>
              </a:tabLst>
            </a:pP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0" fontAlgn="base" latinLnBrk="0" hangingPunct="0">
              <a:lnSpc>
                <a:spcPct val="115000"/>
              </a:lnSpc>
              <a:spcBef>
                <a:spcPts val="1200"/>
              </a:spcBef>
              <a:spcAft>
                <a:spcPts val="1200"/>
              </a:spcAft>
              <a:buClrTx/>
              <a:buSzPts val="1000"/>
              <a:buFont typeface="Symbol" panose="05050102010706020507" pitchFamily="18" charset="2"/>
              <a:buNone/>
              <a:tabLst>
                <a:tab pos="457200" algn="l"/>
              </a:tabLst>
              <a:defRPr/>
            </a:pPr>
            <a:r>
              <a:rPr lang="en-CA" sz="1800" kern="100" dirty="0">
                <a:effectLst/>
                <a:latin typeface="Aptos" panose="020B0004020202020204" pitchFamily="34" charset="0"/>
                <a:ea typeface="Aptos" panose="020B0004020202020204" pitchFamily="34" charset="0"/>
                <a:cs typeface="Times New Roman" panose="02020603050405020304" pitchFamily="18" charset="0"/>
              </a:rPr>
              <a:t>This work is ongoing. Our future plans include a full revision of our learning objectives to ensure they use skills-based verbs, the development of Indigenous-focused OSCE stations for clinical assessment, and improving student access to learning opportunities directly within Indigenous communities.</a:t>
            </a:r>
          </a:p>
          <a:p>
            <a:pPr marL="342900" lvl="0" indent="-342900">
              <a:lnSpc>
                <a:spcPct val="115000"/>
              </a:lnSpc>
              <a:spcBef>
                <a:spcPts val="1200"/>
              </a:spcBef>
              <a:spcAft>
                <a:spcPts val="1200"/>
              </a:spcAft>
              <a:buSzPts val="1000"/>
              <a:buFont typeface="Symbol" panose="05050102010706020507" pitchFamily="18" charset="2"/>
              <a:buChar char=""/>
              <a:tabLst>
                <a:tab pos="457200" algn="l"/>
              </a:tabLst>
            </a:pP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09C93F4F-9D32-AE05-950B-D35B54A7C7C0}"/>
              </a:ext>
            </a:extLst>
          </p:cNvPr>
          <p:cNvSpPr>
            <a:spLocks noGrp="1"/>
          </p:cNvSpPr>
          <p:nvPr>
            <p:ph type="sldNum" sz="quarter" idx="10"/>
          </p:nvPr>
        </p:nvSpPr>
        <p:spPr/>
        <p:txBody>
          <a:bodyPr/>
          <a:lstStyle/>
          <a:p>
            <a:fld id="{0BA96726-B0E5-5C4D-84CE-D53510198312}" type="slidenum">
              <a:rPr lang="en-US" smtClean="0"/>
              <a:pPr/>
              <a:t>16</a:t>
            </a:fld>
            <a:endParaRPr lang="en-US"/>
          </a:p>
        </p:txBody>
      </p:sp>
    </p:spTree>
    <p:extLst>
      <p:ext uri="{BB962C8B-B14F-4D97-AF65-F5344CB8AC3E}">
        <p14:creationId xmlns:p14="http://schemas.microsoft.com/office/powerpoint/2010/main" val="36332481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B84AF0-159E-92D6-6B9C-56B824009C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369F72-8B36-0091-499C-A69B3F2BD4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EA6CCC-16F9-3C85-D3CF-6F57B384EB13}"/>
              </a:ext>
            </a:extLst>
          </p:cNvPr>
          <p:cNvSpPr>
            <a:spLocks noGrp="1"/>
          </p:cNvSpPr>
          <p:nvPr>
            <p:ph type="body" idx="1"/>
          </p:nvPr>
        </p:nvSpPr>
        <p:spPr/>
        <p:txBody>
          <a:bodyPr/>
          <a:lstStyle/>
          <a:p>
            <a:r>
              <a:rPr lang="en-US" dirty="0"/>
              <a:t>Green = Examinable, Red = Non-examinable</a:t>
            </a:r>
          </a:p>
          <a:p>
            <a:r>
              <a:rPr lang="en-US" dirty="0"/>
              <a:t>Circle = Lecture, Square = CBL, Triangle = Practical, Diamond = Other</a:t>
            </a:r>
          </a:p>
          <a:p>
            <a:endParaRPr lang="en-US" dirty="0"/>
          </a:p>
        </p:txBody>
      </p:sp>
      <p:sp>
        <p:nvSpPr>
          <p:cNvPr id="4" name="Slide Number Placeholder 3">
            <a:extLst>
              <a:ext uri="{FF2B5EF4-FFF2-40B4-BE49-F238E27FC236}">
                <a16:creationId xmlns:a16="http://schemas.microsoft.com/office/drawing/2014/main" id="{8660BABF-655D-B128-E8BE-13A4E1A298E3}"/>
              </a:ext>
            </a:extLst>
          </p:cNvPr>
          <p:cNvSpPr>
            <a:spLocks noGrp="1"/>
          </p:cNvSpPr>
          <p:nvPr>
            <p:ph type="sldNum" sz="quarter" idx="10"/>
          </p:nvPr>
        </p:nvSpPr>
        <p:spPr/>
        <p:txBody>
          <a:bodyPr/>
          <a:lstStyle/>
          <a:p>
            <a:fld id="{0BA96726-B0E5-5C4D-84CE-D53510198312}" type="slidenum">
              <a:rPr lang="en-US" smtClean="0"/>
              <a:pPr/>
              <a:t>17</a:t>
            </a:fld>
            <a:endParaRPr lang="en-US"/>
          </a:p>
        </p:txBody>
      </p:sp>
    </p:spTree>
    <p:extLst>
      <p:ext uri="{BB962C8B-B14F-4D97-AF65-F5344CB8AC3E}">
        <p14:creationId xmlns:p14="http://schemas.microsoft.com/office/powerpoint/2010/main" val="10220656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0737C-09CB-61A8-C058-3407B41D1B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C9961D-D91A-E7A0-D64C-F756BD71B5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C01613-9DFD-3E8E-9F90-5822015BD3B6}"/>
              </a:ext>
            </a:extLst>
          </p:cNvPr>
          <p:cNvSpPr>
            <a:spLocks noGrp="1"/>
          </p:cNvSpPr>
          <p:nvPr>
            <p:ph type="body" idx="1"/>
          </p:nvPr>
        </p:nvSpPr>
        <p:spPr/>
        <p:txBody>
          <a:bodyPr/>
          <a:lstStyle/>
          <a:p>
            <a:r>
              <a:rPr lang="en-US" sz="2800" b="1" dirty="0"/>
              <a:t>Successes</a:t>
            </a:r>
            <a:r>
              <a:rPr lang="en-US" sz="2800" dirty="0"/>
              <a:t> The success of this initiative is rooted in it being </a:t>
            </a:r>
            <a:r>
              <a:rPr lang="en-US" sz="2800" b="1" dirty="0"/>
              <a:t>student-led</a:t>
            </a:r>
            <a:r>
              <a:rPr lang="en-US" sz="2800" dirty="0"/>
              <a:t>. As the recipients of this education, we have the most direct insight into where it falls short. </a:t>
            </a:r>
          </a:p>
          <a:p>
            <a:r>
              <a:rPr lang="en-US" sz="2800" dirty="0"/>
              <a:t>-Faculty </a:t>
            </a:r>
            <a:r>
              <a:rPr lang="en-US" sz="2800" b="1" dirty="0"/>
              <a:t>allies</a:t>
            </a:r>
            <a:r>
              <a:rPr lang="en-US" sz="2800" dirty="0"/>
              <a:t> were also essential for moving from ideas to action. </a:t>
            </a:r>
            <a:r>
              <a:rPr lang="en-US" sz="2800" i="1" dirty="0"/>
              <a:t>Our working group included Dr. Chen, the Assistant Dean of Curriculum, Dr. Nakajima, the Pre-clerkship Co-Director, Dr. Muldoon, the Society and Medicine Pillar Director, Dr. </a:t>
            </a:r>
            <a:r>
              <a:rPr lang="en-US" sz="2800" i="1" dirty="0" err="1"/>
              <a:t>MacCosham</a:t>
            </a:r>
            <a:r>
              <a:rPr lang="en-US" sz="2800" i="1" dirty="0"/>
              <a:t>, the Senior Manager of Accreditation and Evaluation, as well as two Indigenous mentors and advocates in Dr.’s </a:t>
            </a:r>
            <a:r>
              <a:rPr lang="en-US" sz="2800" i="1" dirty="0" err="1"/>
              <a:t>Petiquan</a:t>
            </a:r>
            <a:r>
              <a:rPr lang="en-US" sz="2800" i="1" dirty="0"/>
              <a:t> and Kitty. </a:t>
            </a:r>
          </a:p>
          <a:p>
            <a:r>
              <a:rPr lang="en-US" sz="2800" dirty="0"/>
              <a:t>-Our </a:t>
            </a:r>
            <a:r>
              <a:rPr lang="en-US" sz="4000" dirty="0"/>
              <a:t>Two-Eyed Seeing approach also allowed us to bring our perspectives as Indigenous learners, residents, and physicians to the table to reshape the University's existing frameworks.</a:t>
            </a:r>
            <a:endParaRPr lang="en-US" sz="2800" dirty="0"/>
          </a:p>
          <a:p>
            <a:endParaRPr lang="en-US" sz="2800"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2800" b="1" dirty="0"/>
              <a:t>Considerations</a:t>
            </a:r>
            <a:r>
              <a:rPr lang="en-US" sz="2800" dirty="0"/>
              <a:t> </a:t>
            </a:r>
            <a:r>
              <a:rPr lang="en-US" sz="5400" dirty="0">
                <a:effectLst/>
                <a:latin typeface="Google Sans Text"/>
              </a:rPr>
              <a:t>One of the most important takeaways from this process was the time required for </a:t>
            </a:r>
            <a:r>
              <a:rPr lang="en-US" sz="5400" b="1" dirty="0">
                <a:effectLst/>
                <a:latin typeface="Google Sans Text"/>
              </a:rPr>
              <a:t>Institutional Readiness</a:t>
            </a:r>
            <a:r>
              <a:rPr lang="en-US" sz="5400" dirty="0">
                <a:effectLst/>
                <a:latin typeface="Google Sans Text"/>
              </a:rPr>
              <a:t>. We recognized early on that shifting a long-standing academic culture toward Indigenous ways of knowing doesn't happen overnight. It required a lot of intentional relationship building to align our vision with the faculty's existing standards. </a:t>
            </a:r>
            <a:r>
              <a:rPr lang="en-US" sz="2800" dirty="0"/>
              <a:t>Logistically, medical curricula are already over-saturated and time constrained. Faced some difficulties with implementation. To overcome this, we didn't just ask for more time; we </a:t>
            </a:r>
            <a:r>
              <a:rPr lang="en-US" sz="2800" b="1" dirty="0"/>
              <a:t>adapted pre-existing content</a:t>
            </a:r>
            <a:r>
              <a:rPr lang="en-US" sz="2800" dirty="0"/>
              <a:t> to include Indigenous perspectives. </a:t>
            </a:r>
          </a:p>
          <a:p>
            <a:endParaRPr lang="en-US" sz="2800" b="1" dirty="0"/>
          </a:p>
          <a:p>
            <a:r>
              <a:rPr lang="en-US" sz="2800" b="1" dirty="0"/>
              <a:t>The Path Forward</a:t>
            </a:r>
            <a:r>
              <a:rPr lang="en-US" sz="2800" dirty="0"/>
              <a:t> Crucially, institutions must avoid </a:t>
            </a:r>
            <a:r>
              <a:rPr lang="en-US" sz="2800" b="1" dirty="0"/>
              <a:t>"checklist thinking."</a:t>
            </a:r>
            <a:r>
              <a:rPr lang="en-US" sz="2800" dirty="0"/>
              <a:t> Reconciliation isn’t about ticking a box; it requires ongoing critical thinking and active conversation to ensure education is truly sufficient. This must be a </a:t>
            </a:r>
            <a:r>
              <a:rPr lang="en-US" sz="2800" b="1" dirty="0"/>
              <a:t>living project</a:t>
            </a:r>
            <a:r>
              <a:rPr lang="en-US" sz="2800" dirty="0"/>
              <a:t>—as standards, requirements, and community insights change, the curriculum must evolve alongside them.</a:t>
            </a:r>
          </a:p>
          <a:p>
            <a:endParaRPr lang="en-US" sz="2800" b="1" dirty="0"/>
          </a:p>
          <a:p>
            <a:r>
              <a:rPr lang="en-US" sz="2800" b="1" dirty="0"/>
              <a:t>Significance</a:t>
            </a:r>
            <a:r>
              <a:rPr lang="en-US" sz="2800" dirty="0"/>
              <a:t> Ultimately, the value of this work goes beyond our own institution. We have developed a </a:t>
            </a:r>
            <a:r>
              <a:rPr lang="en-US" sz="2800" b="1" dirty="0"/>
              <a:t>replicable framework</a:t>
            </a:r>
            <a:r>
              <a:rPr lang="en-US" sz="2800" dirty="0"/>
              <a:t> for curriculum mapping and gap analysis that can be applied to any medical program—and even adapted to address health inequities for other populations.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E1C769C6-3E2D-CF29-8C81-BB67EFD1619B}"/>
              </a:ext>
            </a:extLst>
          </p:cNvPr>
          <p:cNvSpPr>
            <a:spLocks noGrp="1"/>
          </p:cNvSpPr>
          <p:nvPr>
            <p:ph type="sldNum" sz="quarter" idx="10"/>
          </p:nvPr>
        </p:nvSpPr>
        <p:spPr/>
        <p:txBody>
          <a:bodyPr/>
          <a:lstStyle/>
          <a:p>
            <a:fld id="{0BA96726-B0E5-5C4D-84CE-D53510198312}" type="slidenum">
              <a:rPr lang="en-US" smtClean="0"/>
              <a:pPr/>
              <a:t>18</a:t>
            </a:fld>
            <a:endParaRPr lang="en-US"/>
          </a:p>
        </p:txBody>
      </p:sp>
    </p:spTree>
    <p:extLst>
      <p:ext uri="{BB962C8B-B14F-4D97-AF65-F5344CB8AC3E}">
        <p14:creationId xmlns:p14="http://schemas.microsoft.com/office/powerpoint/2010/main" val="42575874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63839-BE19-D051-F2EA-1023BB39C9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31A5EC-1602-2C87-1277-06C64180E6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2D1089-9214-6444-585C-DE3ED58E3D66}"/>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A6404A8-F1CB-C42A-666C-8419162559AC}"/>
              </a:ext>
            </a:extLst>
          </p:cNvPr>
          <p:cNvSpPr>
            <a:spLocks noGrp="1"/>
          </p:cNvSpPr>
          <p:nvPr>
            <p:ph type="sldNum" sz="quarter" idx="10"/>
          </p:nvPr>
        </p:nvSpPr>
        <p:spPr/>
        <p:txBody>
          <a:bodyPr/>
          <a:lstStyle/>
          <a:p>
            <a:fld id="{0BA96726-B0E5-5C4D-84CE-D53510198312}" type="slidenum">
              <a:rPr lang="en-US" smtClean="0"/>
              <a:pPr/>
              <a:t>19</a:t>
            </a:fld>
            <a:endParaRPr lang="en-US"/>
          </a:p>
        </p:txBody>
      </p:sp>
    </p:spTree>
    <p:extLst>
      <p:ext uri="{BB962C8B-B14F-4D97-AF65-F5344CB8AC3E}">
        <p14:creationId xmlns:p14="http://schemas.microsoft.com/office/powerpoint/2010/main" val="2037105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1F7D97-FCF6-7442-0EB9-D4FB128E5C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0D3716-3316-1DAF-5FE5-0E64E19084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33EC5A-57A5-14A6-1D30-06C533299BF9}"/>
              </a:ext>
            </a:extLst>
          </p:cNvPr>
          <p:cNvSpPr>
            <a:spLocks noGrp="1"/>
          </p:cNvSpPr>
          <p:nvPr>
            <p:ph type="body" idx="1"/>
          </p:nvPr>
        </p:nvSpPr>
        <p:spPr/>
        <p:txBody>
          <a:bodyPr/>
          <a:lstStyle/>
          <a:p>
            <a:r>
              <a:rPr lang="en-US" sz="4000" dirty="0"/>
              <a:t>While the University of Ottawa has a stated commitment to Reconciliation, we identified a significant gap in the Indigenous health content reaching our classrooms. The </a:t>
            </a:r>
            <a:r>
              <a:rPr lang="en-US" sz="4000" b="1" dirty="0"/>
              <a:t>Indigenous Curriculum Working Group (ICWG)</a:t>
            </a:r>
            <a:r>
              <a:rPr lang="en-US" sz="4000" dirty="0"/>
              <a:t> emerged from a convergence of factors: students’ frustration with this deficit and the University’s acknowledgment that more needed to be done.</a:t>
            </a:r>
          </a:p>
          <a:p>
            <a:r>
              <a:rPr lang="en-US" sz="4000" b="1" dirty="0"/>
              <a:t>Through a summer studentship, students took the lead on transforming our Indigenous health curriculum from the ground up.</a:t>
            </a:r>
            <a:r>
              <a:rPr lang="en-US" sz="4000" dirty="0"/>
              <a:t> This allowed us to move the work beyond high-level "strategic goals" and into tangible, student-driven, and faculty-supported results.</a:t>
            </a:r>
          </a:p>
          <a:p>
            <a:r>
              <a:rPr lang="en-US" sz="4000" b="1" dirty="0"/>
              <a:t>The Working Group</a:t>
            </a:r>
          </a:p>
          <a:p>
            <a:r>
              <a:rPr lang="en-US" sz="4000" dirty="0"/>
              <a:t>We formed a collaborative team:</a:t>
            </a:r>
          </a:p>
          <a:p>
            <a:pPr>
              <a:buFont typeface="Arial" panose="020B0604020202020204" pitchFamily="34" charset="0"/>
              <a:buChar char="•"/>
            </a:pPr>
            <a:r>
              <a:rPr lang="en-US" sz="4000" b="1" dirty="0"/>
              <a:t>Indigenous</a:t>
            </a:r>
            <a:r>
              <a:rPr lang="en-US" sz="4000" dirty="0"/>
              <a:t> students, residents, and physicians.</a:t>
            </a:r>
          </a:p>
          <a:p>
            <a:pPr>
              <a:buFont typeface="Arial" panose="020B0604020202020204" pitchFamily="34" charset="0"/>
              <a:buChar char="•"/>
            </a:pPr>
            <a:r>
              <a:rPr lang="en-US" sz="4000" b="1" dirty="0"/>
              <a:t>Non-Indigenous</a:t>
            </a:r>
            <a:r>
              <a:rPr lang="en-US" sz="4000" dirty="0"/>
              <a:t> faculty and staff.</a:t>
            </a:r>
          </a:p>
          <a:p>
            <a:r>
              <a:rPr lang="en-US" sz="4000" b="1" dirty="0"/>
              <a:t>The Mandate</a:t>
            </a:r>
          </a:p>
          <a:p>
            <a:r>
              <a:rPr lang="en-US" sz="4000" dirty="0"/>
              <a:t>Our task was to move beyond theory and into tangible curriculum reform through a three-step process:</a:t>
            </a:r>
          </a:p>
          <a:p>
            <a:pPr>
              <a:buFont typeface="+mj-lt"/>
              <a:buAutoNum type="arabicPeriod"/>
            </a:pPr>
            <a:r>
              <a:rPr lang="en-US" sz="4000" b="1" dirty="0"/>
              <a:t>Map:</a:t>
            </a:r>
            <a:r>
              <a:rPr lang="en-US" sz="4000" dirty="0"/>
              <a:t> Create a comprehensive audit of the existing uOttawa curriculum.</a:t>
            </a:r>
          </a:p>
          <a:p>
            <a:pPr>
              <a:buFont typeface="+mj-lt"/>
              <a:buAutoNum type="arabicPeriod"/>
            </a:pPr>
            <a:r>
              <a:rPr lang="en-US" sz="4000" b="1" dirty="0"/>
              <a:t>Identify:</a:t>
            </a:r>
            <a:r>
              <a:rPr lang="en-US" sz="4000" dirty="0"/>
              <a:t> Pinpoint the specific gaps and absences within that map.</a:t>
            </a:r>
          </a:p>
          <a:p>
            <a:pPr>
              <a:buFont typeface="+mj-lt"/>
              <a:buAutoNum type="arabicPeriod"/>
            </a:pPr>
            <a:r>
              <a:rPr lang="en-US" sz="4000" b="1" dirty="0"/>
              <a:t>Implement:</a:t>
            </a:r>
            <a:r>
              <a:rPr lang="en-US" sz="4000" dirty="0"/>
              <a:t> Develop and deploy new, high-impact content to fill those gaps.</a:t>
            </a:r>
          </a:p>
          <a:p>
            <a:endParaRPr lang="en-US" dirty="0"/>
          </a:p>
        </p:txBody>
      </p:sp>
      <p:sp>
        <p:nvSpPr>
          <p:cNvPr id="4" name="Slide Number Placeholder 3">
            <a:extLst>
              <a:ext uri="{FF2B5EF4-FFF2-40B4-BE49-F238E27FC236}">
                <a16:creationId xmlns:a16="http://schemas.microsoft.com/office/drawing/2014/main" id="{7B3E74FF-343C-2192-94DA-2754CA42A7E9}"/>
              </a:ext>
            </a:extLst>
          </p:cNvPr>
          <p:cNvSpPr>
            <a:spLocks noGrp="1"/>
          </p:cNvSpPr>
          <p:nvPr>
            <p:ph type="sldNum" sz="quarter" idx="10"/>
          </p:nvPr>
        </p:nvSpPr>
        <p:spPr/>
        <p:txBody>
          <a:bodyPr/>
          <a:lstStyle/>
          <a:p>
            <a:fld id="{0BA96726-B0E5-5C4D-84CE-D53510198312}" type="slidenum">
              <a:rPr lang="en-US" smtClean="0"/>
              <a:pPr/>
              <a:t>2</a:t>
            </a:fld>
            <a:endParaRPr lang="en-US"/>
          </a:p>
        </p:txBody>
      </p:sp>
    </p:spTree>
    <p:extLst>
      <p:ext uri="{BB962C8B-B14F-4D97-AF65-F5344CB8AC3E}">
        <p14:creationId xmlns:p14="http://schemas.microsoft.com/office/powerpoint/2010/main" val="3218350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0E0D93-8F2A-8DF2-2C7F-00AA787DF4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DFA058-0CB2-A1F1-691C-E1105D2015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6423CD-B5F3-DF6B-22B2-DF1581D35E9F}"/>
              </a:ext>
            </a:extLst>
          </p:cNvPr>
          <p:cNvSpPr>
            <a:spLocks noGrp="1"/>
          </p:cNvSpPr>
          <p:nvPr>
            <p:ph type="body" idx="1"/>
          </p:nvPr>
        </p:nvSpPr>
        <p:spPr/>
        <p:txBody>
          <a:bodyPr/>
          <a:lstStyle/>
          <a:p>
            <a:pPr>
              <a:lnSpc>
                <a:spcPct val="115000"/>
              </a:lnSpc>
              <a:spcBef>
                <a:spcPts val="1200"/>
              </a:spcBef>
              <a:spcAft>
                <a:spcPts val="1200"/>
              </a:spcAft>
            </a:pPr>
            <a:r>
              <a:rPr lang="en-CA" sz="1800" kern="100" dirty="0">
                <a:effectLst/>
                <a:latin typeface="Aptos" panose="020B0004020202020204" pitchFamily="34" charset="0"/>
                <a:ea typeface="Aptos" panose="020B0004020202020204" pitchFamily="34" charset="0"/>
                <a:cs typeface="Times New Roman" panose="02020603050405020304" pitchFamily="18" charset="0"/>
              </a:rPr>
              <a:t>To conclude, I hope that those of you involved in your own school’s curriculum take notice of this process. I encourage you to remain open to new ideas and, most importantly, to support and collaborate with your students in leading these changes.</a:t>
            </a:r>
          </a:p>
          <a:p>
            <a:pPr>
              <a:lnSpc>
                <a:spcPct val="115000"/>
              </a:lnSpc>
              <a:spcBef>
                <a:spcPts val="1200"/>
              </a:spcBef>
              <a:spcAft>
                <a:spcPts val="1200"/>
              </a:spcAft>
            </a:pPr>
            <a:r>
              <a:rPr lang="en-CA" sz="1800" kern="100" dirty="0">
                <a:effectLst/>
                <a:latin typeface="Aptos" panose="020B0004020202020204" pitchFamily="34" charset="0"/>
                <a:ea typeface="Aptos" panose="020B0004020202020204" pitchFamily="34" charset="0"/>
                <a:cs typeface="Times New Roman" panose="02020603050405020304" pitchFamily="18" charset="0"/>
              </a:rPr>
              <a:t>Thank you.</a:t>
            </a:r>
          </a:p>
        </p:txBody>
      </p:sp>
      <p:sp>
        <p:nvSpPr>
          <p:cNvPr id="4" name="Slide Number Placeholder 3">
            <a:extLst>
              <a:ext uri="{FF2B5EF4-FFF2-40B4-BE49-F238E27FC236}">
                <a16:creationId xmlns:a16="http://schemas.microsoft.com/office/drawing/2014/main" id="{086FB875-792A-0791-3D91-D2F655011405}"/>
              </a:ext>
            </a:extLst>
          </p:cNvPr>
          <p:cNvSpPr>
            <a:spLocks noGrp="1"/>
          </p:cNvSpPr>
          <p:nvPr>
            <p:ph type="sldNum" sz="quarter" idx="10"/>
          </p:nvPr>
        </p:nvSpPr>
        <p:spPr/>
        <p:txBody>
          <a:bodyPr/>
          <a:lstStyle/>
          <a:p>
            <a:fld id="{0BA96726-B0E5-5C4D-84CE-D53510198312}" type="slidenum">
              <a:rPr lang="en-US" smtClean="0"/>
              <a:pPr/>
              <a:t>20</a:t>
            </a:fld>
            <a:endParaRPr lang="en-US"/>
          </a:p>
        </p:txBody>
      </p:sp>
    </p:spTree>
    <p:extLst>
      <p:ext uri="{BB962C8B-B14F-4D97-AF65-F5344CB8AC3E}">
        <p14:creationId xmlns:p14="http://schemas.microsoft.com/office/powerpoint/2010/main" val="1646223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A80E88-C1BA-91D9-9E65-500DA55C8F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972F12-1A9C-109D-8104-DC3077C815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E01C77-C433-5921-22A1-B60620DA97A8}"/>
              </a:ext>
            </a:extLst>
          </p:cNvPr>
          <p:cNvSpPr>
            <a:spLocks noGrp="1"/>
          </p:cNvSpPr>
          <p:nvPr>
            <p:ph type="body" idx="1"/>
          </p:nvPr>
        </p:nvSpPr>
        <p:spPr/>
        <p:txBody>
          <a:bodyPr/>
          <a:lstStyle/>
          <a:p>
            <a:r>
              <a:rPr lang="en-US" sz="2800" dirty="0"/>
              <a:t>First, the </a:t>
            </a:r>
            <a:r>
              <a:rPr lang="en-US" sz="2800" b="1" dirty="0"/>
              <a:t>TRC</a:t>
            </a:r>
            <a:r>
              <a:rPr lang="en-US" sz="2800" dirty="0"/>
              <a:t> was our national inquiry into the legacy of Indigenous children’s forced assimilation in residential schools; their </a:t>
            </a:r>
            <a:r>
              <a:rPr lang="en-US" sz="2800" b="1" dirty="0"/>
              <a:t>Call to Action #24</a:t>
            </a:r>
            <a:r>
              <a:rPr lang="en-US" sz="2800" dirty="0"/>
              <a:t> instructs medical schools to provide teachings on Indigenous history and rights. </a:t>
            </a:r>
          </a:p>
          <a:p>
            <a:endParaRPr lang="en-US" sz="2800" dirty="0"/>
          </a:p>
          <a:p>
            <a:r>
              <a:rPr lang="en-US" sz="4000" dirty="0"/>
              <a:t>Second, the </a:t>
            </a:r>
            <a:r>
              <a:rPr lang="en-US" sz="4000" b="1" dirty="0"/>
              <a:t>MCC</a:t>
            </a:r>
            <a:r>
              <a:rPr lang="en-US" sz="4000" dirty="0"/>
              <a:t> is our national qualifying body. By embedding 14 Indigenous health targets into their professional standards last year, they’ve made this knowledge a mandatory requirement for every physician seeking qualification in Canada.</a:t>
            </a:r>
          </a:p>
          <a:p>
            <a:endParaRPr lang="en-US" sz="4000" dirty="0"/>
          </a:p>
          <a:p>
            <a:r>
              <a:rPr lang="en-US" sz="4000" dirty="0"/>
              <a:t>Finally, </a:t>
            </a:r>
            <a:r>
              <a:rPr lang="en-US" sz="4000" b="1" dirty="0"/>
              <a:t>CACMS</a:t>
            </a:r>
            <a:r>
              <a:rPr lang="en-US" sz="4000" dirty="0"/>
              <a:t> is the national accrediting authority. Under </a:t>
            </a:r>
            <a:r>
              <a:rPr lang="en-US" sz="4000" b="1" dirty="0"/>
              <a:t>Element 7.6</a:t>
            </a:r>
            <a:r>
              <a:rPr lang="en-US" sz="4000" dirty="0"/>
              <a:t>, which was also recently updated in 2025, schools must demonstrate a robust and safe Indigenous health curriculum to maintain their accredited status. </a:t>
            </a:r>
            <a:endParaRPr lang="en-US" sz="2800" dirty="0"/>
          </a:p>
        </p:txBody>
      </p:sp>
      <p:sp>
        <p:nvSpPr>
          <p:cNvPr id="4" name="Slide Number Placeholder 3">
            <a:extLst>
              <a:ext uri="{FF2B5EF4-FFF2-40B4-BE49-F238E27FC236}">
                <a16:creationId xmlns:a16="http://schemas.microsoft.com/office/drawing/2014/main" id="{46BD05B1-4423-78DD-6CD6-F72D80F7C142}"/>
              </a:ext>
            </a:extLst>
          </p:cNvPr>
          <p:cNvSpPr>
            <a:spLocks noGrp="1"/>
          </p:cNvSpPr>
          <p:nvPr>
            <p:ph type="sldNum" sz="quarter" idx="10"/>
          </p:nvPr>
        </p:nvSpPr>
        <p:spPr/>
        <p:txBody>
          <a:bodyPr/>
          <a:lstStyle/>
          <a:p>
            <a:fld id="{0BA96726-B0E5-5C4D-84CE-D53510198312}" type="slidenum">
              <a:rPr lang="en-US" smtClean="0"/>
              <a:pPr/>
              <a:t>3</a:t>
            </a:fld>
            <a:endParaRPr lang="en-US"/>
          </a:p>
        </p:txBody>
      </p:sp>
    </p:spTree>
    <p:extLst>
      <p:ext uri="{BB962C8B-B14F-4D97-AF65-F5344CB8AC3E}">
        <p14:creationId xmlns:p14="http://schemas.microsoft.com/office/powerpoint/2010/main" val="3691287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99F17F-F68C-815F-9DB9-9B5702586B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6E831C-AB0E-D151-ED6A-77E5FF2DF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8AE1EE-4376-491A-0484-E56DADBDE721}"/>
              </a:ext>
            </a:extLst>
          </p:cNvPr>
          <p:cNvSpPr>
            <a:spLocks noGrp="1"/>
          </p:cNvSpPr>
          <p:nvPr>
            <p:ph type="body" idx="1"/>
          </p:nvPr>
        </p:nvSpPr>
        <p:spPr/>
        <p:txBody>
          <a:bodyPr/>
          <a:lstStyle/>
          <a:p>
            <a:r>
              <a:rPr lang="en-US" b="1" dirty="0">
                <a:effectLst/>
                <a:latin typeface="Google Sans Text"/>
              </a:rPr>
              <a:t>[The "How we worked" part]</a:t>
            </a:r>
            <a:r>
              <a:rPr lang="en-US" dirty="0">
                <a:effectLst/>
                <a:latin typeface="Google Sans Text"/>
              </a:rPr>
              <a:t> To keep this simple, our work was guided by two main frameworks. The first is </a:t>
            </a:r>
            <a:r>
              <a:rPr lang="en-US" b="1" dirty="0">
                <a:effectLst/>
                <a:latin typeface="Google Sans Text"/>
              </a:rPr>
              <a:t>Participatory Action Research</a:t>
            </a:r>
            <a:r>
              <a:rPr lang="en-US" dirty="0">
                <a:effectLst/>
                <a:latin typeface="Google Sans Text"/>
              </a:rPr>
              <a:t>. Think of this as 'Research by the people, for the people'. Instead of an outside group studying us, Indigenous students took the lead, and the faculty supported us. We didn't just point out problems; we used our own lived experience as expert evidence to build the solutions. It was a constant cycle of checking our work, fixing it, and moving forward.</a:t>
            </a:r>
          </a:p>
          <a:p>
            <a:endParaRPr lang="en-US" dirty="0">
              <a:effectLst/>
              <a:latin typeface="Google Sans Text"/>
            </a:endParaRPr>
          </a:p>
          <a:p>
            <a:r>
              <a:rPr lang="en-US" b="1" dirty="0">
                <a:effectLst/>
                <a:latin typeface="Google Sans Text"/>
              </a:rPr>
              <a:t>[The "The lens we used" part]</a:t>
            </a:r>
            <a:r>
              <a:rPr lang="en-US" dirty="0">
                <a:effectLst/>
                <a:latin typeface="Google Sans Text"/>
              </a:rPr>
              <a:t> The second idea is </a:t>
            </a:r>
            <a:r>
              <a:rPr lang="en-US" b="1" dirty="0">
                <a:effectLst/>
                <a:latin typeface="Google Sans Text"/>
              </a:rPr>
              <a:t>Two-Eyed Seeing</a:t>
            </a:r>
            <a:r>
              <a:rPr lang="en-US" dirty="0">
                <a:effectLst/>
                <a:latin typeface="Google Sans Text"/>
              </a:rPr>
              <a:t>. We didn’t want to choose between Indigenous knowledge and medical school standards; we wanted to use both. We used one eye to focus on Indigenous values, and the other eye to focus on the university's requirements. </a:t>
            </a:r>
            <a:endParaRPr lang="en-US" dirty="0"/>
          </a:p>
        </p:txBody>
      </p:sp>
      <p:sp>
        <p:nvSpPr>
          <p:cNvPr id="4" name="Slide Number Placeholder 3">
            <a:extLst>
              <a:ext uri="{FF2B5EF4-FFF2-40B4-BE49-F238E27FC236}">
                <a16:creationId xmlns:a16="http://schemas.microsoft.com/office/drawing/2014/main" id="{CE0AA7D3-3347-F64E-85FE-23001A76DA12}"/>
              </a:ext>
            </a:extLst>
          </p:cNvPr>
          <p:cNvSpPr>
            <a:spLocks noGrp="1"/>
          </p:cNvSpPr>
          <p:nvPr>
            <p:ph type="sldNum" sz="quarter" idx="10"/>
          </p:nvPr>
        </p:nvSpPr>
        <p:spPr/>
        <p:txBody>
          <a:bodyPr/>
          <a:lstStyle/>
          <a:p>
            <a:fld id="{0BA96726-B0E5-5C4D-84CE-D53510198312}" type="slidenum">
              <a:rPr lang="en-US" smtClean="0"/>
              <a:pPr/>
              <a:t>4</a:t>
            </a:fld>
            <a:endParaRPr lang="en-US"/>
          </a:p>
        </p:txBody>
      </p:sp>
    </p:spTree>
    <p:extLst>
      <p:ext uri="{BB962C8B-B14F-4D97-AF65-F5344CB8AC3E}">
        <p14:creationId xmlns:p14="http://schemas.microsoft.com/office/powerpoint/2010/main" val="3964170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C6E294-1207-5E93-D5BC-D32DB33471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A24BBD-FA2F-E58E-1479-407F7CD32A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165D24-2BDE-39E4-F34F-5888C3B96117}"/>
              </a:ext>
            </a:extLst>
          </p:cNvPr>
          <p:cNvSpPr>
            <a:spLocks noGrp="1"/>
          </p:cNvSpPr>
          <p:nvPr>
            <p:ph type="body" idx="1"/>
          </p:nvPr>
        </p:nvSpPr>
        <p:spPr/>
        <p:txBody>
          <a:bodyPr/>
          <a:lstStyle/>
          <a:p>
            <a:pPr>
              <a:lnSpc>
                <a:spcPct val="115000"/>
              </a:lnSpc>
              <a:spcBef>
                <a:spcPts val="1200"/>
              </a:spcBef>
              <a:spcAft>
                <a:spcPts val="1200"/>
              </a:spcAft>
            </a:pPr>
            <a:r>
              <a:rPr lang="en-CA" sz="1800" kern="100" dirty="0">
                <a:effectLst/>
                <a:latin typeface="Aptos" panose="020B0004020202020204" pitchFamily="34" charset="0"/>
                <a:ea typeface="Aptos" panose="020B0004020202020204" pitchFamily="34" charset="0"/>
                <a:cs typeface="Times New Roman" panose="02020603050405020304" pitchFamily="18" charset="0"/>
              </a:rPr>
              <a:t>To begin our audit, we looked at the faculty’s foundation of the curriculum: the learning objectives. </a:t>
            </a:r>
          </a:p>
          <a:p>
            <a:pPr>
              <a:lnSpc>
                <a:spcPct val="115000"/>
              </a:lnSpc>
              <a:spcBef>
                <a:spcPts val="1200"/>
              </a:spcBef>
              <a:spcAft>
                <a:spcPts val="1200"/>
              </a:spcAft>
            </a:pPr>
            <a:r>
              <a:rPr lang="en-CA" sz="1800" kern="100" dirty="0">
                <a:effectLst/>
                <a:latin typeface="Aptos" panose="020B0004020202020204" pitchFamily="34" charset="0"/>
                <a:ea typeface="Aptos" panose="020B0004020202020204" pitchFamily="34" charset="0"/>
                <a:cs typeface="Times New Roman" panose="02020603050405020304" pitchFamily="18" charset="0"/>
              </a:rPr>
              <a:t>We started with a systematic search. We compiled every learning objective tagged with terms like “Indigenous,” “First Nations,” “Métis,” or “Inuit.” We also included objectives related to “cultural safety.” Found a total of 28 learning objectives.</a:t>
            </a:r>
          </a:p>
          <a:p>
            <a:pPr>
              <a:lnSpc>
                <a:spcPct val="115000"/>
              </a:lnSpc>
              <a:spcBef>
                <a:spcPts val="1200"/>
              </a:spcBef>
              <a:spcAft>
                <a:spcPts val="1200"/>
              </a:spcAft>
            </a:pPr>
            <a:r>
              <a:rPr lang="en-CA" sz="1800" kern="100" dirty="0">
                <a:effectLst/>
                <a:latin typeface="Aptos" panose="020B0004020202020204" pitchFamily="34" charset="0"/>
                <a:ea typeface="Aptos" panose="020B0004020202020204" pitchFamily="34" charset="0"/>
                <a:cs typeface="Times New Roman" panose="02020603050405020304" pitchFamily="18" charset="0"/>
              </a:rPr>
              <a:t>Learning Events: Once we had our list of objectives, we identified the specific learning events associated with them. We found 10 in total. For each event, we looked at three specific criteria:</a:t>
            </a:r>
          </a:p>
          <a:p>
            <a:pPr marL="342900" lvl="0" indent="-342900">
              <a:lnSpc>
                <a:spcPct val="115000"/>
              </a:lnSpc>
              <a:spcBef>
                <a:spcPts val="1200"/>
              </a:spcBef>
              <a:spcAft>
                <a:spcPts val="1200"/>
              </a:spcAft>
              <a:buFont typeface="+mj-lt"/>
              <a:buAutoNum type="arabicPeriod"/>
              <a:tabLst>
                <a:tab pos="457200" algn="l"/>
              </a:tabLst>
            </a:pPr>
            <a:r>
              <a:rPr lang="en-CA" sz="1800" kern="100" dirty="0">
                <a:effectLst/>
                <a:latin typeface="Aptos" panose="020B0004020202020204" pitchFamily="34" charset="0"/>
                <a:ea typeface="Aptos" panose="020B0004020202020204" pitchFamily="34" charset="0"/>
                <a:cs typeface="Times New Roman" panose="02020603050405020304" pitchFamily="18" charset="0"/>
              </a:rPr>
              <a:t>Format: How was the lesson delivered? Was it a didactic lecture, a case-based learning module, an experiential activity, or something else?</a:t>
            </a:r>
          </a:p>
          <a:p>
            <a:pPr marL="342900" lvl="0" indent="-342900">
              <a:lnSpc>
                <a:spcPct val="115000"/>
              </a:lnSpc>
              <a:spcBef>
                <a:spcPts val="1200"/>
              </a:spcBef>
              <a:spcAft>
                <a:spcPts val="1200"/>
              </a:spcAft>
              <a:buFont typeface="+mj-lt"/>
              <a:buAutoNum type="arabicPeriod"/>
              <a:tabLst>
                <a:tab pos="457200" algn="l"/>
              </a:tabLst>
            </a:pPr>
            <a:r>
              <a:rPr lang="en-CA" sz="1800" kern="100" dirty="0">
                <a:effectLst/>
                <a:latin typeface="Aptos" panose="020B0004020202020204" pitchFamily="34" charset="0"/>
                <a:ea typeface="Aptos" panose="020B0004020202020204" pitchFamily="34" charset="0"/>
                <a:cs typeface="Times New Roman" panose="02020603050405020304" pitchFamily="18" charset="0"/>
              </a:rPr>
              <a:t>Examinable: Was the content examinable?</a:t>
            </a:r>
          </a:p>
          <a:p>
            <a:pPr marL="342900" lvl="0" indent="-342900">
              <a:lnSpc>
                <a:spcPct val="115000"/>
              </a:lnSpc>
              <a:spcBef>
                <a:spcPts val="1200"/>
              </a:spcBef>
              <a:spcAft>
                <a:spcPts val="1200"/>
              </a:spcAft>
              <a:buFont typeface="+mj-lt"/>
              <a:buAutoNum type="arabicPeriod"/>
              <a:tabLst>
                <a:tab pos="457200" algn="l"/>
              </a:tabLst>
            </a:pPr>
            <a:r>
              <a:rPr lang="en-CA" sz="1800" kern="100" dirty="0">
                <a:effectLst/>
                <a:latin typeface="Aptos" panose="020B0004020202020204" pitchFamily="34" charset="0"/>
                <a:ea typeface="Aptos" panose="020B0004020202020204" pitchFamily="34" charset="0"/>
                <a:cs typeface="Times New Roman" panose="02020603050405020304" pitchFamily="18" charset="0"/>
              </a:rPr>
              <a:t>Placement: Exactly where did this event fall within the four-year curriculum and in what units?</a:t>
            </a:r>
          </a:p>
          <a:p>
            <a:endParaRPr lang="en-US" dirty="0"/>
          </a:p>
        </p:txBody>
      </p:sp>
      <p:sp>
        <p:nvSpPr>
          <p:cNvPr id="4" name="Slide Number Placeholder 3">
            <a:extLst>
              <a:ext uri="{FF2B5EF4-FFF2-40B4-BE49-F238E27FC236}">
                <a16:creationId xmlns:a16="http://schemas.microsoft.com/office/drawing/2014/main" id="{6E8ABE52-4D24-2986-E48F-51D0471E98D5}"/>
              </a:ext>
            </a:extLst>
          </p:cNvPr>
          <p:cNvSpPr>
            <a:spLocks noGrp="1"/>
          </p:cNvSpPr>
          <p:nvPr>
            <p:ph type="sldNum" sz="quarter" idx="10"/>
          </p:nvPr>
        </p:nvSpPr>
        <p:spPr/>
        <p:txBody>
          <a:bodyPr/>
          <a:lstStyle/>
          <a:p>
            <a:fld id="{0BA96726-B0E5-5C4D-84CE-D53510198312}" type="slidenum">
              <a:rPr lang="en-US" smtClean="0"/>
              <a:pPr/>
              <a:t>5</a:t>
            </a:fld>
            <a:endParaRPr lang="en-US"/>
          </a:p>
        </p:txBody>
      </p:sp>
    </p:spTree>
    <p:extLst>
      <p:ext uri="{BB962C8B-B14F-4D97-AF65-F5344CB8AC3E}">
        <p14:creationId xmlns:p14="http://schemas.microsoft.com/office/powerpoint/2010/main" val="1074305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2E53BE-A0A3-154E-E385-6F9F38881F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910746-8DC1-B3F3-61E6-6B8E48813F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F1BB15-FC43-3CF0-B4E8-1F80EB77C1C3}"/>
              </a:ext>
            </a:extLst>
          </p:cNvPr>
          <p:cNvSpPr>
            <a:spLocks noGrp="1"/>
          </p:cNvSpPr>
          <p:nvPr>
            <p:ph type="body" idx="1"/>
          </p:nvPr>
        </p:nvSpPr>
        <p:spPr/>
        <p:txBody>
          <a:bodyPr/>
          <a:lstStyle/>
          <a:p>
            <a:pPr>
              <a:lnSpc>
                <a:spcPct val="115000"/>
              </a:lnSpc>
              <a:spcBef>
                <a:spcPts val="1200"/>
              </a:spcBef>
              <a:spcAft>
                <a:spcPts val="1200"/>
              </a:spcAft>
            </a:pPr>
            <a:r>
              <a:rPr lang="en-CA" sz="1800" kern="100" dirty="0">
                <a:effectLst/>
                <a:latin typeface="Aptos" panose="020B0004020202020204" pitchFamily="34" charset="0"/>
                <a:ea typeface="Aptos" panose="020B0004020202020204" pitchFamily="34" charset="0"/>
                <a:cs typeface="Times New Roman" panose="02020603050405020304" pitchFamily="18" charset="0"/>
              </a:rPr>
              <a:t>With this data in hand, we mapped our findings back to items within the three national standards I mentioned earlier. For our gaps analysis, we considered:</a:t>
            </a:r>
          </a:p>
          <a:p>
            <a:pPr marL="342900" lvl="0" indent="-342900">
              <a:lnSpc>
                <a:spcPct val="115000"/>
              </a:lnSpc>
              <a:spcBef>
                <a:spcPts val="1200"/>
              </a:spcBef>
              <a:spcAft>
                <a:spcPts val="1200"/>
              </a:spcAft>
              <a:buSzPts val="1000"/>
              <a:buFont typeface="Symbol" panose="05050102010706020507" pitchFamily="18" charset="2"/>
              <a:buChar char=""/>
              <a:tabLst>
                <a:tab pos="457200" algn="l"/>
              </a:tabLst>
            </a:pPr>
            <a:r>
              <a:rPr lang="en-CA" sz="1800" kern="100" dirty="0">
                <a:effectLst/>
                <a:latin typeface="Aptos" panose="020B0004020202020204" pitchFamily="34" charset="0"/>
                <a:ea typeface="Aptos" panose="020B0004020202020204" pitchFamily="34" charset="0"/>
                <a:cs typeface="Times New Roman" panose="02020603050405020304" pitchFamily="18" charset="0"/>
              </a:rPr>
              <a:t>Volume: How many learning events covered the item?</a:t>
            </a:r>
          </a:p>
          <a:p>
            <a:pPr marL="342900" lvl="0" indent="-342900">
              <a:lnSpc>
                <a:spcPct val="115000"/>
              </a:lnSpc>
              <a:spcBef>
                <a:spcPts val="1200"/>
              </a:spcBef>
              <a:spcAft>
                <a:spcPts val="1200"/>
              </a:spcAft>
              <a:buSzPts val="1000"/>
              <a:buFont typeface="Symbol" panose="05050102010706020507" pitchFamily="18" charset="2"/>
              <a:buChar char=""/>
              <a:tabLst>
                <a:tab pos="457200" algn="l"/>
              </a:tabLst>
            </a:pPr>
            <a:r>
              <a:rPr lang="en-CA" sz="1800" kern="100" dirty="0">
                <a:effectLst/>
                <a:latin typeface="Aptos" panose="020B0004020202020204" pitchFamily="34" charset="0"/>
                <a:ea typeface="Aptos" panose="020B0004020202020204" pitchFamily="34" charset="0"/>
                <a:cs typeface="Times New Roman" panose="02020603050405020304" pitchFamily="18" charset="0"/>
              </a:rPr>
              <a:t>Second, Format: How was it taught? Was it delivered through multiple methods, such as a lecture and a case-based module?</a:t>
            </a:r>
          </a:p>
          <a:p>
            <a:pPr marL="342900" lvl="0" indent="-342900">
              <a:lnSpc>
                <a:spcPct val="115000"/>
              </a:lnSpc>
              <a:spcBef>
                <a:spcPts val="1200"/>
              </a:spcBef>
              <a:spcAft>
                <a:spcPts val="1200"/>
              </a:spcAft>
              <a:buSzPts val="1000"/>
              <a:buFont typeface="Symbol" panose="05050102010706020507" pitchFamily="18" charset="2"/>
              <a:buChar char=""/>
              <a:tabLst>
                <a:tab pos="457200" algn="l"/>
              </a:tabLst>
            </a:pPr>
            <a:r>
              <a:rPr lang="en-CA" sz="1800" kern="100" dirty="0">
                <a:effectLst/>
                <a:latin typeface="Aptos" panose="020B0004020202020204" pitchFamily="34" charset="0"/>
                <a:ea typeface="Aptos" panose="020B0004020202020204" pitchFamily="34" charset="0"/>
                <a:cs typeface="Times New Roman" panose="02020603050405020304" pitchFamily="18" charset="0"/>
              </a:rPr>
              <a:t>Third, Examined: Was the content formally examined or not?</a:t>
            </a:r>
          </a:p>
          <a:p>
            <a:pPr marL="342900" lvl="0" indent="-342900">
              <a:lnSpc>
                <a:spcPct val="115000"/>
              </a:lnSpc>
              <a:spcBef>
                <a:spcPts val="1200"/>
              </a:spcBef>
              <a:spcAft>
                <a:spcPts val="1200"/>
              </a:spcAft>
              <a:buSzPts val="1000"/>
              <a:buFont typeface="Symbol" panose="05050102010706020507" pitchFamily="18" charset="2"/>
              <a:buChar char=""/>
              <a:tabLst>
                <a:tab pos="457200" algn="l"/>
              </a:tabLst>
            </a:pPr>
            <a:r>
              <a:rPr lang="en-CA" sz="1800" kern="100" dirty="0">
                <a:effectLst/>
                <a:latin typeface="Aptos" panose="020B0004020202020204" pitchFamily="34" charset="0"/>
                <a:ea typeface="Aptos" panose="020B0004020202020204" pitchFamily="34" charset="0"/>
                <a:cs typeface="Times New Roman" panose="02020603050405020304" pitchFamily="18" charset="0"/>
              </a:rPr>
              <a:t>And fourth, Longitudinal Integration: Was the content present in both the pre-clerkship and clerkship years?</a:t>
            </a:r>
          </a:p>
          <a:p>
            <a:pPr marL="0" marR="0" lvl="0" indent="0" algn="l" defTabSz="914400" rtl="0" eaLnBrk="0" fontAlgn="base" latinLnBrk="0" hangingPunct="0">
              <a:lnSpc>
                <a:spcPct val="115000"/>
              </a:lnSpc>
              <a:spcBef>
                <a:spcPts val="1200"/>
              </a:spcBef>
              <a:spcAft>
                <a:spcPts val="1200"/>
              </a:spcAft>
              <a:buClrTx/>
              <a:buSzTx/>
              <a:buFontTx/>
              <a:buNone/>
              <a:tabLst/>
              <a:defRPr/>
            </a:pPr>
            <a:r>
              <a:rPr lang="en-US" sz="2800" dirty="0"/>
              <a:t>The identification of gaps was intentionally consensus-driven, which took the form of sharing circles and group discussions. We didn't just look at a checklist; we combined our data with our lived experience of the medical environment at uOttawa. </a:t>
            </a:r>
            <a:endParaRPr lang="en-US" dirty="0"/>
          </a:p>
        </p:txBody>
      </p:sp>
      <p:sp>
        <p:nvSpPr>
          <p:cNvPr id="4" name="Slide Number Placeholder 3">
            <a:extLst>
              <a:ext uri="{FF2B5EF4-FFF2-40B4-BE49-F238E27FC236}">
                <a16:creationId xmlns:a16="http://schemas.microsoft.com/office/drawing/2014/main" id="{6E4E3EE0-6605-C5EE-944D-47526E338094}"/>
              </a:ext>
            </a:extLst>
          </p:cNvPr>
          <p:cNvSpPr>
            <a:spLocks noGrp="1"/>
          </p:cNvSpPr>
          <p:nvPr>
            <p:ph type="sldNum" sz="quarter" idx="10"/>
          </p:nvPr>
        </p:nvSpPr>
        <p:spPr/>
        <p:txBody>
          <a:bodyPr/>
          <a:lstStyle/>
          <a:p>
            <a:fld id="{0BA96726-B0E5-5C4D-84CE-D53510198312}" type="slidenum">
              <a:rPr lang="en-US" smtClean="0"/>
              <a:pPr/>
              <a:t>6</a:t>
            </a:fld>
            <a:endParaRPr lang="en-US"/>
          </a:p>
        </p:txBody>
      </p:sp>
    </p:spTree>
    <p:extLst>
      <p:ext uri="{BB962C8B-B14F-4D97-AF65-F5344CB8AC3E}">
        <p14:creationId xmlns:p14="http://schemas.microsoft.com/office/powerpoint/2010/main" val="1012196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A688AD-D441-49EF-93F3-81F207CD64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0FDA0F-2009-846D-3A53-550E5E067B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0BAC0E-CB32-223B-06CB-B9748AB7F27C}"/>
              </a:ext>
            </a:extLst>
          </p:cNvPr>
          <p:cNvSpPr>
            <a:spLocks noGrp="1"/>
          </p:cNvSpPr>
          <p:nvPr>
            <p:ph type="body" idx="1"/>
          </p:nvPr>
        </p:nvSpPr>
        <p:spPr/>
        <p:txBody>
          <a:bodyPr/>
          <a:lstStyle/>
          <a:p>
            <a:pPr>
              <a:lnSpc>
                <a:spcPct val="115000"/>
              </a:lnSpc>
              <a:spcBef>
                <a:spcPts val="1200"/>
              </a:spcBef>
              <a:spcAft>
                <a:spcPts val="1200"/>
              </a:spcAft>
            </a:pPr>
            <a:r>
              <a:rPr lang="en-CA" sz="1800" kern="100" dirty="0">
                <a:effectLst/>
                <a:latin typeface="Aptos" panose="020B0004020202020204" pitchFamily="34" charset="0"/>
                <a:ea typeface="Aptos" panose="020B0004020202020204" pitchFamily="34" charset="0"/>
                <a:cs typeface="Times New Roman" panose="02020603050405020304" pitchFamily="18" charset="0"/>
              </a:rPr>
              <a:t>In total, we identified gaps in all 9 of the TRC items, with three being complete gaps with no content coverage. </a:t>
            </a:r>
          </a:p>
        </p:txBody>
      </p:sp>
      <p:sp>
        <p:nvSpPr>
          <p:cNvPr id="4" name="Slide Number Placeholder 3">
            <a:extLst>
              <a:ext uri="{FF2B5EF4-FFF2-40B4-BE49-F238E27FC236}">
                <a16:creationId xmlns:a16="http://schemas.microsoft.com/office/drawing/2014/main" id="{2B32B39D-3396-ADD1-41C0-643B3973EB6F}"/>
              </a:ext>
            </a:extLst>
          </p:cNvPr>
          <p:cNvSpPr>
            <a:spLocks noGrp="1"/>
          </p:cNvSpPr>
          <p:nvPr>
            <p:ph type="sldNum" sz="quarter" idx="10"/>
          </p:nvPr>
        </p:nvSpPr>
        <p:spPr/>
        <p:txBody>
          <a:bodyPr/>
          <a:lstStyle/>
          <a:p>
            <a:fld id="{0BA96726-B0E5-5C4D-84CE-D53510198312}" type="slidenum">
              <a:rPr lang="en-US" smtClean="0"/>
              <a:pPr/>
              <a:t>7</a:t>
            </a:fld>
            <a:endParaRPr lang="en-US"/>
          </a:p>
        </p:txBody>
      </p:sp>
    </p:spTree>
    <p:extLst>
      <p:ext uri="{BB962C8B-B14F-4D97-AF65-F5344CB8AC3E}">
        <p14:creationId xmlns:p14="http://schemas.microsoft.com/office/powerpoint/2010/main" val="3290309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BAB674-1DD1-4381-C64A-97B85F196A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3044CE-13D8-EAC2-69F0-1C73B75EF9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5E6654-1BFC-3C63-67BE-29358E792912}"/>
              </a:ext>
            </a:extLst>
          </p:cNvPr>
          <p:cNvSpPr>
            <a:spLocks noGrp="1"/>
          </p:cNvSpPr>
          <p:nvPr>
            <p:ph type="body" idx="1"/>
          </p:nvPr>
        </p:nvSpPr>
        <p:spPr/>
        <p:txBody>
          <a:bodyPr/>
          <a:lstStyle/>
          <a:p>
            <a:pPr>
              <a:lnSpc>
                <a:spcPct val="115000"/>
              </a:lnSpc>
              <a:spcBef>
                <a:spcPts val="1200"/>
              </a:spcBef>
              <a:spcAft>
                <a:spcPts val="1200"/>
              </a:spcAft>
            </a:pPr>
            <a:r>
              <a:rPr lang="en-CA" sz="1800" kern="100" dirty="0">
                <a:effectLst/>
                <a:latin typeface="Aptos" panose="020B0004020202020204" pitchFamily="34" charset="0"/>
                <a:ea typeface="Aptos" panose="020B0004020202020204" pitchFamily="34" charset="0"/>
                <a:cs typeface="Times New Roman" panose="02020603050405020304" pitchFamily="18" charset="0"/>
              </a:rPr>
              <a:t>We identified gaps in all 14 MCC objectives, with 4 being complete gaps. </a:t>
            </a:r>
          </a:p>
        </p:txBody>
      </p:sp>
      <p:sp>
        <p:nvSpPr>
          <p:cNvPr id="4" name="Slide Number Placeholder 3">
            <a:extLst>
              <a:ext uri="{FF2B5EF4-FFF2-40B4-BE49-F238E27FC236}">
                <a16:creationId xmlns:a16="http://schemas.microsoft.com/office/drawing/2014/main" id="{C7F2B622-120F-5BEB-47DD-24E7C89D65EC}"/>
              </a:ext>
            </a:extLst>
          </p:cNvPr>
          <p:cNvSpPr>
            <a:spLocks noGrp="1"/>
          </p:cNvSpPr>
          <p:nvPr>
            <p:ph type="sldNum" sz="quarter" idx="10"/>
          </p:nvPr>
        </p:nvSpPr>
        <p:spPr/>
        <p:txBody>
          <a:bodyPr/>
          <a:lstStyle/>
          <a:p>
            <a:fld id="{0BA96726-B0E5-5C4D-84CE-D53510198312}" type="slidenum">
              <a:rPr lang="en-US" smtClean="0"/>
              <a:pPr/>
              <a:t>8</a:t>
            </a:fld>
            <a:endParaRPr lang="en-US"/>
          </a:p>
        </p:txBody>
      </p:sp>
    </p:spTree>
    <p:extLst>
      <p:ext uri="{BB962C8B-B14F-4D97-AF65-F5344CB8AC3E}">
        <p14:creationId xmlns:p14="http://schemas.microsoft.com/office/powerpoint/2010/main" val="2747045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91CC0-3FED-A455-6C15-D9E36133D9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582581-07B4-B977-7112-C2A817C08A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273CE2-FE76-F097-91B6-D856C4E6B01E}"/>
              </a:ext>
            </a:extLst>
          </p:cNvPr>
          <p:cNvSpPr>
            <a:spLocks noGrp="1"/>
          </p:cNvSpPr>
          <p:nvPr>
            <p:ph type="body" idx="1"/>
          </p:nvPr>
        </p:nvSpPr>
        <p:spPr/>
        <p:txBody>
          <a:bodyPr/>
          <a:lstStyle/>
          <a:p>
            <a:pPr>
              <a:lnSpc>
                <a:spcPct val="115000"/>
              </a:lnSpc>
              <a:spcBef>
                <a:spcPts val="1200"/>
              </a:spcBef>
              <a:spcAft>
                <a:spcPts val="1200"/>
              </a:spcAft>
            </a:pPr>
            <a:r>
              <a:rPr lang="en-CA" sz="1800" kern="100" dirty="0">
                <a:effectLst/>
                <a:latin typeface="Aptos" panose="020B0004020202020204" pitchFamily="34" charset="0"/>
                <a:ea typeface="Aptos" panose="020B0004020202020204" pitchFamily="34" charset="0"/>
                <a:cs typeface="Times New Roman" panose="02020603050405020304" pitchFamily="18" charset="0"/>
              </a:rPr>
              <a:t>We identified gaps in all relevant CACMS 7.6 sub-elements. </a:t>
            </a:r>
          </a:p>
        </p:txBody>
      </p:sp>
      <p:sp>
        <p:nvSpPr>
          <p:cNvPr id="4" name="Slide Number Placeholder 3">
            <a:extLst>
              <a:ext uri="{FF2B5EF4-FFF2-40B4-BE49-F238E27FC236}">
                <a16:creationId xmlns:a16="http://schemas.microsoft.com/office/drawing/2014/main" id="{A8F5EA3E-94C8-1E6B-59A9-6962DD06F02E}"/>
              </a:ext>
            </a:extLst>
          </p:cNvPr>
          <p:cNvSpPr>
            <a:spLocks noGrp="1"/>
          </p:cNvSpPr>
          <p:nvPr>
            <p:ph type="sldNum" sz="quarter" idx="10"/>
          </p:nvPr>
        </p:nvSpPr>
        <p:spPr/>
        <p:txBody>
          <a:bodyPr/>
          <a:lstStyle/>
          <a:p>
            <a:fld id="{0BA96726-B0E5-5C4D-84CE-D53510198312}" type="slidenum">
              <a:rPr lang="en-US" smtClean="0"/>
              <a:pPr/>
              <a:t>9</a:t>
            </a:fld>
            <a:endParaRPr lang="en-US"/>
          </a:p>
        </p:txBody>
      </p:sp>
    </p:spTree>
    <p:extLst>
      <p:ext uri="{BB962C8B-B14F-4D97-AF65-F5344CB8AC3E}">
        <p14:creationId xmlns:p14="http://schemas.microsoft.com/office/powerpoint/2010/main" val="24298599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alphaModFix amt="0"/>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stretch>
            <a:fillRect/>
          </a:stretch>
        </p:blipFill>
        <p:spPr>
          <a:xfrm>
            <a:off x="-14941" y="6652164"/>
            <a:ext cx="9166412" cy="213307"/>
          </a:xfrm>
          <a:prstGeom prst="rect">
            <a:avLst/>
          </a:prstGeom>
        </p:spPr>
      </p:pic>
      <p:sp>
        <p:nvSpPr>
          <p:cNvPr id="3" name="Rectangle 2"/>
          <p:cNvSpPr/>
          <p:nvPr userDrawn="1"/>
        </p:nvSpPr>
        <p:spPr bwMode="auto">
          <a:xfrm>
            <a:off x="-6643" y="5768214"/>
            <a:ext cx="9165584" cy="886711"/>
          </a:xfrm>
          <a:prstGeom prst="rect">
            <a:avLst/>
          </a:prstGeom>
          <a:solidFill>
            <a:schemeClr val="bg1"/>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10" charset="0"/>
              </a:rPr>
              <a:t> </a:t>
            </a:r>
          </a:p>
        </p:txBody>
      </p:sp>
      <p:pic>
        <p:nvPicPr>
          <p:cNvPr id="5" name="Picture 4" descr="top.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1866"/>
            <a:ext cx="9144002" cy="384305"/>
          </a:xfrm>
          <a:prstGeom prst="rect">
            <a:avLst/>
          </a:prstGeom>
        </p:spPr>
      </p:pic>
      <p:sp>
        <p:nvSpPr>
          <p:cNvPr id="6" name="Footer Placeholder 6"/>
          <p:cNvSpPr txBox="1">
            <a:spLocks noChangeArrowheads="1"/>
          </p:cNvSpPr>
          <p:nvPr userDrawn="1"/>
        </p:nvSpPr>
        <p:spPr bwMode="auto">
          <a:xfrm>
            <a:off x="179512" y="6152115"/>
            <a:ext cx="4536504" cy="3600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200" b="1" kern="1200">
                <a:solidFill>
                  <a:srgbClr val="A69C95"/>
                </a:solidFill>
                <a:latin typeface="Verdana" charset="0"/>
                <a:ea typeface="ＭＳ Ｐゴシック" charset="0"/>
                <a:cs typeface="Verdana" charset="0"/>
              </a:defRPr>
            </a:lvl1pPr>
            <a:lvl2pPr marL="457200" algn="l" rtl="0" fontAlgn="base">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a:lstStyle>
          <a:p>
            <a:pPr algn="l"/>
            <a:r>
              <a:rPr lang="en-US" b="1" i="0" dirty="0" err="1">
                <a:solidFill>
                  <a:srgbClr val="A69C95"/>
                </a:solidFill>
                <a:latin typeface="Arial"/>
                <a:cs typeface="Arial"/>
              </a:rPr>
              <a:t>uOttawa.ca</a:t>
            </a:r>
            <a:endParaRPr lang="en-US" b="1" i="0" dirty="0">
              <a:solidFill>
                <a:srgbClr val="A69C95"/>
              </a:solidFill>
              <a:latin typeface="Arial"/>
              <a:cs typeface="Arial"/>
            </a:endParaRPr>
          </a:p>
        </p:txBody>
      </p:sp>
      <p:pic>
        <p:nvPicPr>
          <p:cNvPr id="7" name="Picture 6" descr="uOttawa_HOR_WG7.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209367" y="5947834"/>
            <a:ext cx="1697566" cy="454040"/>
          </a:xfrm>
          <a:prstGeom prst="rect">
            <a:avLst/>
          </a:prstGeom>
        </p:spPr>
      </p:pic>
    </p:spTree>
    <p:extLst>
      <p:ext uri="{BB962C8B-B14F-4D97-AF65-F5344CB8AC3E}">
        <p14:creationId xmlns:p14="http://schemas.microsoft.com/office/powerpoint/2010/main" val="3525191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lang="en-US"/>
          </a:p>
        </p:txBody>
      </p:sp>
      <p:sp>
        <p:nvSpPr>
          <p:cNvPr id="3" name="Vertical Text Placeholder 2"/>
          <p:cNvSpPr>
            <a:spLocks noGrp="1"/>
          </p:cNvSpPr>
          <p:nvPr>
            <p:ph type="body" orient="vert" idx="1"/>
          </p:nvPr>
        </p:nvSpPr>
        <p:spPr/>
        <p:txBody>
          <a:bodyPr vert="eaVert"/>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fr-CA" dirty="0"/>
              <a:t>Click to </a:t>
            </a:r>
            <a:r>
              <a:rPr lang="fr-CA" dirty="0" err="1"/>
              <a:t>edit</a:t>
            </a:r>
            <a:r>
              <a:rPr lang="fr-CA" dirty="0"/>
              <a:t> Master </a:t>
            </a:r>
            <a:r>
              <a:rPr lang="fr-CA" dirty="0" err="1"/>
              <a:t>text</a:t>
            </a:r>
            <a:r>
              <a:rPr lang="fr-CA" dirty="0"/>
              <a:t> styles</a:t>
            </a:r>
          </a:p>
          <a:p>
            <a:pPr lvl="1"/>
            <a:r>
              <a:rPr lang="fr-CA" dirty="0"/>
              <a:t>Second </a:t>
            </a:r>
            <a:r>
              <a:rPr lang="fr-CA" dirty="0" err="1"/>
              <a:t>level</a:t>
            </a:r>
            <a:endParaRPr lang="fr-CA" dirty="0"/>
          </a:p>
          <a:p>
            <a:pPr lvl="2"/>
            <a:r>
              <a:rPr lang="fr-CA" dirty="0" err="1"/>
              <a:t>Third</a:t>
            </a:r>
            <a:r>
              <a:rPr lang="fr-CA" dirty="0"/>
              <a:t> </a:t>
            </a:r>
            <a:r>
              <a:rPr lang="fr-CA" dirty="0" err="1"/>
              <a:t>level</a:t>
            </a:r>
            <a:endParaRPr lang="fr-CA" dirty="0"/>
          </a:p>
          <a:p>
            <a:pPr lvl="3"/>
            <a:r>
              <a:rPr lang="fr-CA" dirty="0" err="1"/>
              <a:t>Fourth</a:t>
            </a:r>
            <a:r>
              <a:rPr lang="fr-CA" dirty="0"/>
              <a:t> </a:t>
            </a:r>
            <a:r>
              <a:rPr lang="fr-CA" dirty="0" err="1"/>
              <a:t>level</a:t>
            </a:r>
            <a:endParaRPr lang="fr-CA" dirty="0"/>
          </a:p>
          <a:p>
            <a:pPr lvl="4"/>
            <a:r>
              <a:rPr lang="fr-CA" dirty="0" err="1"/>
              <a:t>Fifth</a:t>
            </a:r>
            <a:r>
              <a:rPr lang="fr-CA" dirty="0"/>
              <a:t> </a:t>
            </a:r>
            <a:r>
              <a:rPr lang="fr-CA" dirty="0" err="1"/>
              <a:t>level</a:t>
            </a:r>
            <a:endParaRPr lang="en-US" dirty="0"/>
          </a:p>
        </p:txBody>
      </p:sp>
      <p:pic>
        <p:nvPicPr>
          <p:cNvPr id="4" name="Picture 3"/>
          <p:cNvPicPr>
            <a:picLocks noChangeAspect="1"/>
          </p:cNvPicPr>
          <p:nvPr userDrawn="1"/>
        </p:nvPicPr>
        <p:blipFill>
          <a:blip r:embed="rId2"/>
          <a:stretch>
            <a:fillRect/>
          </a:stretch>
        </p:blipFill>
        <p:spPr>
          <a:xfrm>
            <a:off x="-14941" y="6652164"/>
            <a:ext cx="9166412" cy="213307"/>
          </a:xfrm>
          <a:prstGeom prst="rect">
            <a:avLst/>
          </a:prstGeom>
        </p:spPr>
      </p:pic>
      <p:sp>
        <p:nvSpPr>
          <p:cNvPr id="5" name="Rectangle 4"/>
          <p:cNvSpPr/>
          <p:nvPr userDrawn="1"/>
        </p:nvSpPr>
        <p:spPr bwMode="auto">
          <a:xfrm>
            <a:off x="-6643" y="5768214"/>
            <a:ext cx="9165584" cy="886711"/>
          </a:xfrm>
          <a:prstGeom prst="rect">
            <a:avLst/>
          </a:prstGeom>
          <a:solidFill>
            <a:schemeClr val="bg1"/>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10" charset="0"/>
              </a:rPr>
              <a:t> </a:t>
            </a:r>
          </a:p>
        </p:txBody>
      </p:sp>
      <p:pic>
        <p:nvPicPr>
          <p:cNvPr id="6" name="Picture 5" descr="top.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866"/>
            <a:ext cx="9144002" cy="384305"/>
          </a:xfrm>
          <a:prstGeom prst="rect">
            <a:avLst/>
          </a:prstGeom>
        </p:spPr>
      </p:pic>
      <p:sp>
        <p:nvSpPr>
          <p:cNvPr id="7" name="Footer Placeholder 6"/>
          <p:cNvSpPr txBox="1">
            <a:spLocks noChangeArrowheads="1"/>
          </p:cNvSpPr>
          <p:nvPr userDrawn="1"/>
        </p:nvSpPr>
        <p:spPr bwMode="auto">
          <a:xfrm>
            <a:off x="179512" y="6152115"/>
            <a:ext cx="4536504" cy="3600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200" b="1" kern="1200">
                <a:solidFill>
                  <a:srgbClr val="A69C95"/>
                </a:solidFill>
                <a:latin typeface="Verdana" charset="0"/>
                <a:ea typeface="ＭＳ Ｐゴシック" charset="0"/>
                <a:cs typeface="Verdana" charset="0"/>
              </a:defRPr>
            </a:lvl1pPr>
            <a:lvl2pPr marL="457200" algn="l" rtl="0" fontAlgn="base">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a:lstStyle>
          <a:p>
            <a:pPr algn="l"/>
            <a:r>
              <a:rPr lang="en-US" b="1" i="0" dirty="0" err="1">
                <a:solidFill>
                  <a:srgbClr val="A69C95"/>
                </a:solidFill>
                <a:latin typeface="Arial"/>
                <a:cs typeface="Arial"/>
              </a:rPr>
              <a:t>uOttawa.ca</a:t>
            </a:r>
            <a:endParaRPr lang="en-US" b="1" i="0" dirty="0">
              <a:solidFill>
                <a:srgbClr val="A69C95"/>
              </a:solidFill>
              <a:latin typeface="Arial"/>
              <a:cs typeface="Arial"/>
            </a:endParaRPr>
          </a:p>
        </p:txBody>
      </p:sp>
      <p:pic>
        <p:nvPicPr>
          <p:cNvPr id="8" name="Picture 7" descr="uOttawa_HOR_WG7.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09367" y="5947834"/>
            <a:ext cx="1697566" cy="454040"/>
          </a:xfrm>
          <a:prstGeom prst="rect">
            <a:avLst/>
          </a:prstGeom>
        </p:spPr>
      </p:pic>
    </p:spTree>
    <p:extLst>
      <p:ext uri="{BB962C8B-B14F-4D97-AF65-F5344CB8AC3E}">
        <p14:creationId xmlns:p14="http://schemas.microsoft.com/office/powerpoint/2010/main" val="344392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029200"/>
          </a:xfrm>
        </p:spPr>
        <p:txBody>
          <a:bodyPr vert="eaVert"/>
          <a:lstStyle/>
          <a:p>
            <a:r>
              <a:rPr lang="fr-CA"/>
              <a:t>Click to edit Master title style</a:t>
            </a:r>
            <a:endParaRPr lang="en-US"/>
          </a:p>
        </p:txBody>
      </p:sp>
      <p:sp>
        <p:nvSpPr>
          <p:cNvPr id="3" name="Vertical Text Placeholder 2"/>
          <p:cNvSpPr>
            <a:spLocks noGrp="1"/>
          </p:cNvSpPr>
          <p:nvPr>
            <p:ph type="body" orient="vert" idx="1"/>
          </p:nvPr>
        </p:nvSpPr>
        <p:spPr>
          <a:xfrm>
            <a:off x="685800" y="381000"/>
            <a:ext cx="5676900" cy="5029200"/>
          </a:xfrm>
        </p:spPr>
        <p:txBody>
          <a:bodyPr vert="eaVert"/>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fr-CA" dirty="0"/>
              <a:t>Click to </a:t>
            </a:r>
            <a:r>
              <a:rPr lang="fr-CA" dirty="0" err="1"/>
              <a:t>edit</a:t>
            </a:r>
            <a:r>
              <a:rPr lang="fr-CA" dirty="0"/>
              <a:t> Master </a:t>
            </a:r>
            <a:r>
              <a:rPr lang="fr-CA" dirty="0" err="1"/>
              <a:t>text</a:t>
            </a:r>
            <a:r>
              <a:rPr lang="fr-CA" dirty="0"/>
              <a:t> styles</a:t>
            </a:r>
          </a:p>
          <a:p>
            <a:pPr lvl="1"/>
            <a:r>
              <a:rPr lang="fr-CA" dirty="0"/>
              <a:t>Second </a:t>
            </a:r>
            <a:r>
              <a:rPr lang="fr-CA" dirty="0" err="1"/>
              <a:t>level</a:t>
            </a:r>
            <a:endParaRPr lang="fr-CA" dirty="0"/>
          </a:p>
          <a:p>
            <a:pPr lvl="2"/>
            <a:r>
              <a:rPr lang="fr-CA" dirty="0" err="1"/>
              <a:t>Third</a:t>
            </a:r>
            <a:r>
              <a:rPr lang="fr-CA" dirty="0"/>
              <a:t> </a:t>
            </a:r>
            <a:r>
              <a:rPr lang="fr-CA" dirty="0" err="1"/>
              <a:t>level</a:t>
            </a:r>
            <a:endParaRPr lang="fr-CA" dirty="0"/>
          </a:p>
          <a:p>
            <a:pPr lvl="3"/>
            <a:r>
              <a:rPr lang="fr-CA" dirty="0" err="1"/>
              <a:t>Fourth</a:t>
            </a:r>
            <a:r>
              <a:rPr lang="fr-CA" dirty="0"/>
              <a:t> </a:t>
            </a:r>
            <a:r>
              <a:rPr lang="fr-CA" dirty="0" err="1"/>
              <a:t>level</a:t>
            </a:r>
            <a:endParaRPr lang="fr-CA" dirty="0"/>
          </a:p>
          <a:p>
            <a:pPr lvl="4"/>
            <a:r>
              <a:rPr lang="fr-CA" dirty="0" err="1"/>
              <a:t>Fifth</a:t>
            </a:r>
            <a:r>
              <a:rPr lang="fr-CA" dirty="0"/>
              <a:t> </a:t>
            </a:r>
            <a:r>
              <a:rPr lang="fr-CA" dirty="0" err="1"/>
              <a:t>level</a:t>
            </a:r>
            <a:endParaRPr lang="en-US" dirty="0"/>
          </a:p>
        </p:txBody>
      </p:sp>
      <p:pic>
        <p:nvPicPr>
          <p:cNvPr id="4" name="Picture 3"/>
          <p:cNvPicPr>
            <a:picLocks noChangeAspect="1"/>
          </p:cNvPicPr>
          <p:nvPr userDrawn="1"/>
        </p:nvPicPr>
        <p:blipFill>
          <a:blip r:embed="rId2"/>
          <a:stretch>
            <a:fillRect/>
          </a:stretch>
        </p:blipFill>
        <p:spPr>
          <a:xfrm>
            <a:off x="-14941" y="6652164"/>
            <a:ext cx="9166412" cy="213307"/>
          </a:xfrm>
          <a:prstGeom prst="rect">
            <a:avLst/>
          </a:prstGeom>
        </p:spPr>
      </p:pic>
      <p:sp>
        <p:nvSpPr>
          <p:cNvPr id="5" name="Rectangle 4"/>
          <p:cNvSpPr/>
          <p:nvPr userDrawn="1"/>
        </p:nvSpPr>
        <p:spPr bwMode="auto">
          <a:xfrm>
            <a:off x="-6643" y="5768214"/>
            <a:ext cx="9165584" cy="886711"/>
          </a:xfrm>
          <a:prstGeom prst="rect">
            <a:avLst/>
          </a:prstGeom>
          <a:solidFill>
            <a:schemeClr val="bg1"/>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10" charset="0"/>
              </a:rPr>
              <a:t> </a:t>
            </a:r>
          </a:p>
        </p:txBody>
      </p:sp>
      <p:pic>
        <p:nvPicPr>
          <p:cNvPr id="6" name="Picture 5" descr="top.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866"/>
            <a:ext cx="9144002" cy="384305"/>
          </a:xfrm>
          <a:prstGeom prst="rect">
            <a:avLst/>
          </a:prstGeom>
        </p:spPr>
      </p:pic>
      <p:sp>
        <p:nvSpPr>
          <p:cNvPr id="7" name="Footer Placeholder 6"/>
          <p:cNvSpPr txBox="1">
            <a:spLocks noChangeArrowheads="1"/>
          </p:cNvSpPr>
          <p:nvPr userDrawn="1"/>
        </p:nvSpPr>
        <p:spPr bwMode="auto">
          <a:xfrm>
            <a:off x="179512" y="6152115"/>
            <a:ext cx="4536504" cy="3600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200" b="1" kern="1200">
                <a:solidFill>
                  <a:srgbClr val="A69C95"/>
                </a:solidFill>
                <a:latin typeface="Verdana" charset="0"/>
                <a:ea typeface="ＭＳ Ｐゴシック" charset="0"/>
                <a:cs typeface="Verdana" charset="0"/>
              </a:defRPr>
            </a:lvl1pPr>
            <a:lvl2pPr marL="457200" algn="l" rtl="0" fontAlgn="base">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a:lstStyle>
          <a:p>
            <a:pPr algn="l"/>
            <a:r>
              <a:rPr lang="en-US" b="1" i="0" dirty="0" err="1">
                <a:solidFill>
                  <a:srgbClr val="A69C95"/>
                </a:solidFill>
                <a:latin typeface="Arial"/>
                <a:cs typeface="Arial"/>
              </a:rPr>
              <a:t>uOttawa.ca</a:t>
            </a:r>
            <a:endParaRPr lang="en-US" b="1" i="0" dirty="0">
              <a:solidFill>
                <a:srgbClr val="A69C95"/>
              </a:solidFill>
              <a:latin typeface="Arial"/>
              <a:cs typeface="Arial"/>
            </a:endParaRPr>
          </a:p>
        </p:txBody>
      </p:sp>
      <p:pic>
        <p:nvPicPr>
          <p:cNvPr id="8" name="Picture 7" descr="uOttawa_HOR_WG7.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09367" y="5947834"/>
            <a:ext cx="1697566" cy="454040"/>
          </a:xfrm>
          <a:prstGeom prst="rect">
            <a:avLst/>
          </a:prstGeom>
        </p:spPr>
      </p:pic>
    </p:spTree>
    <p:extLst>
      <p:ext uri="{BB962C8B-B14F-4D97-AF65-F5344CB8AC3E}">
        <p14:creationId xmlns:p14="http://schemas.microsoft.com/office/powerpoint/2010/main" val="1348269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itle 1"/>
          <p:cNvSpPr>
            <a:spLocks noGrp="1"/>
          </p:cNvSpPr>
          <p:nvPr>
            <p:ph type="title"/>
          </p:nvPr>
        </p:nvSpPr>
        <p:spPr>
          <a:xfrm>
            <a:off x="412750" y="692696"/>
            <a:ext cx="7774632" cy="864096"/>
          </a:xfrm>
        </p:spPr>
        <p:txBody>
          <a:bodyPr/>
          <a:lstStyle/>
          <a:p>
            <a:endParaRPr lang="en-US" b="1" dirty="0"/>
          </a:p>
        </p:txBody>
      </p:sp>
      <p:sp>
        <p:nvSpPr>
          <p:cNvPr id="11" name="Content Placeholder 2"/>
          <p:cNvSpPr>
            <a:spLocks noGrp="1"/>
          </p:cNvSpPr>
          <p:nvPr>
            <p:ph idx="1"/>
          </p:nvPr>
        </p:nvSpPr>
        <p:spPr>
          <a:xfrm>
            <a:off x="395536" y="1700808"/>
            <a:ext cx="7772400" cy="3753544"/>
          </a:xfrm>
        </p:spPr>
        <p:txBody>
          <a:bodyPr/>
          <a:lstStyle/>
          <a:p>
            <a:endParaRPr lang="en-US" dirty="0"/>
          </a:p>
        </p:txBody>
      </p:sp>
      <p:pic>
        <p:nvPicPr>
          <p:cNvPr id="8" name="Picture 7"/>
          <p:cNvPicPr>
            <a:picLocks noChangeAspect="1"/>
          </p:cNvPicPr>
          <p:nvPr userDrawn="1"/>
        </p:nvPicPr>
        <p:blipFill>
          <a:blip r:embed="rId2"/>
          <a:stretch>
            <a:fillRect/>
          </a:stretch>
        </p:blipFill>
        <p:spPr>
          <a:xfrm>
            <a:off x="-14941" y="6652164"/>
            <a:ext cx="9166412" cy="213307"/>
          </a:xfrm>
          <a:prstGeom prst="rect">
            <a:avLst/>
          </a:prstGeom>
        </p:spPr>
      </p:pic>
      <p:sp>
        <p:nvSpPr>
          <p:cNvPr id="9" name="Rectangle 8"/>
          <p:cNvSpPr/>
          <p:nvPr userDrawn="1"/>
        </p:nvSpPr>
        <p:spPr bwMode="auto">
          <a:xfrm>
            <a:off x="-6643" y="5768214"/>
            <a:ext cx="9150643" cy="886711"/>
          </a:xfrm>
          <a:prstGeom prst="rect">
            <a:avLst/>
          </a:prstGeom>
          <a:solidFill>
            <a:schemeClr val="bg1"/>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10" charset="0"/>
              </a:rPr>
              <a:t> </a:t>
            </a:r>
          </a:p>
        </p:txBody>
      </p:sp>
      <p:pic>
        <p:nvPicPr>
          <p:cNvPr id="14" name="Picture 13" descr="top.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866"/>
            <a:ext cx="9144002" cy="384305"/>
          </a:xfrm>
          <a:prstGeom prst="rect">
            <a:avLst/>
          </a:prstGeom>
        </p:spPr>
      </p:pic>
      <p:sp>
        <p:nvSpPr>
          <p:cNvPr id="15" name="Footer Placeholder 6"/>
          <p:cNvSpPr txBox="1">
            <a:spLocks noChangeArrowheads="1"/>
          </p:cNvSpPr>
          <p:nvPr userDrawn="1"/>
        </p:nvSpPr>
        <p:spPr bwMode="auto">
          <a:xfrm>
            <a:off x="179512" y="6152115"/>
            <a:ext cx="4536504" cy="3600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200" b="1" kern="1200">
                <a:solidFill>
                  <a:srgbClr val="A69C95"/>
                </a:solidFill>
                <a:latin typeface="Verdana" charset="0"/>
                <a:ea typeface="ＭＳ Ｐゴシック" charset="0"/>
                <a:cs typeface="Verdana" charset="0"/>
              </a:defRPr>
            </a:lvl1pPr>
            <a:lvl2pPr marL="457200" algn="l" rtl="0" fontAlgn="base">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a:lstStyle>
          <a:p>
            <a:pPr algn="l"/>
            <a:r>
              <a:rPr lang="en-US" b="1" i="0" dirty="0" err="1">
                <a:solidFill>
                  <a:srgbClr val="A69C95"/>
                </a:solidFill>
                <a:latin typeface="Arial"/>
                <a:cs typeface="Arial"/>
              </a:rPr>
              <a:t>uOttawa.ca</a:t>
            </a:r>
            <a:endParaRPr lang="en-US" b="1" i="0" dirty="0">
              <a:solidFill>
                <a:srgbClr val="A69C95"/>
              </a:solidFill>
              <a:latin typeface="Arial"/>
              <a:cs typeface="Arial"/>
            </a:endParaRPr>
          </a:p>
        </p:txBody>
      </p:sp>
      <p:pic>
        <p:nvPicPr>
          <p:cNvPr id="16" name="Picture 15" descr="uOttawa_HOR_WG7.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09367" y="5947834"/>
            <a:ext cx="1697566" cy="454040"/>
          </a:xfrm>
          <a:prstGeom prst="rect">
            <a:avLst/>
          </a:prstGeom>
        </p:spPr>
      </p:pic>
    </p:spTree>
    <p:extLst>
      <p:ext uri="{BB962C8B-B14F-4D97-AF65-F5344CB8AC3E}">
        <p14:creationId xmlns:p14="http://schemas.microsoft.com/office/powerpoint/2010/main" val="3036645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281115"/>
            <a:ext cx="7772400" cy="1362075"/>
          </a:xfrm>
        </p:spPr>
        <p:txBody>
          <a:bodyPr anchor="t"/>
          <a:lstStyle>
            <a:lvl1pPr algn="l">
              <a:defRPr sz="4000" b="1" cap="all"/>
            </a:lvl1pPr>
          </a:lstStyle>
          <a:p>
            <a:r>
              <a:rPr lang="fr-CA"/>
              <a:t>Click to edit Master title style</a:t>
            </a:r>
            <a:endParaRPr lang="en-US" dirty="0"/>
          </a:p>
        </p:txBody>
      </p:sp>
      <p:sp>
        <p:nvSpPr>
          <p:cNvPr id="3" name="Text Placeholder 2"/>
          <p:cNvSpPr>
            <a:spLocks noGrp="1"/>
          </p:cNvSpPr>
          <p:nvPr>
            <p:ph type="body" idx="1"/>
          </p:nvPr>
        </p:nvSpPr>
        <p:spPr>
          <a:xfrm>
            <a:off x="722313" y="2780928"/>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CA"/>
              <a:t>Click to edit Master text styles</a:t>
            </a:r>
          </a:p>
        </p:txBody>
      </p:sp>
      <p:pic>
        <p:nvPicPr>
          <p:cNvPr id="4" name="Picture 3"/>
          <p:cNvPicPr>
            <a:picLocks noChangeAspect="1"/>
          </p:cNvPicPr>
          <p:nvPr userDrawn="1"/>
        </p:nvPicPr>
        <p:blipFill>
          <a:blip r:embed="rId2"/>
          <a:stretch>
            <a:fillRect/>
          </a:stretch>
        </p:blipFill>
        <p:spPr>
          <a:xfrm>
            <a:off x="-14941" y="6652164"/>
            <a:ext cx="9166412" cy="213307"/>
          </a:xfrm>
          <a:prstGeom prst="rect">
            <a:avLst/>
          </a:prstGeom>
        </p:spPr>
      </p:pic>
      <p:sp>
        <p:nvSpPr>
          <p:cNvPr id="5" name="Rectangle 4"/>
          <p:cNvSpPr/>
          <p:nvPr userDrawn="1"/>
        </p:nvSpPr>
        <p:spPr bwMode="auto">
          <a:xfrm>
            <a:off x="-6643" y="5768214"/>
            <a:ext cx="9165584" cy="886711"/>
          </a:xfrm>
          <a:prstGeom prst="rect">
            <a:avLst/>
          </a:prstGeom>
          <a:solidFill>
            <a:schemeClr val="bg1"/>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10" charset="0"/>
              </a:rPr>
              <a:t> </a:t>
            </a:r>
          </a:p>
        </p:txBody>
      </p:sp>
      <p:pic>
        <p:nvPicPr>
          <p:cNvPr id="6" name="Picture 5" descr="top.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866"/>
            <a:ext cx="9144002" cy="384305"/>
          </a:xfrm>
          <a:prstGeom prst="rect">
            <a:avLst/>
          </a:prstGeom>
        </p:spPr>
      </p:pic>
      <p:sp>
        <p:nvSpPr>
          <p:cNvPr id="7" name="Footer Placeholder 6"/>
          <p:cNvSpPr txBox="1">
            <a:spLocks noChangeArrowheads="1"/>
          </p:cNvSpPr>
          <p:nvPr userDrawn="1"/>
        </p:nvSpPr>
        <p:spPr bwMode="auto">
          <a:xfrm>
            <a:off x="179512" y="6152115"/>
            <a:ext cx="4536504" cy="3600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200" b="1" kern="1200">
                <a:solidFill>
                  <a:srgbClr val="A69C95"/>
                </a:solidFill>
                <a:latin typeface="Verdana" charset="0"/>
                <a:ea typeface="ＭＳ Ｐゴシック" charset="0"/>
                <a:cs typeface="Verdana" charset="0"/>
              </a:defRPr>
            </a:lvl1pPr>
            <a:lvl2pPr marL="457200" algn="l" rtl="0" fontAlgn="base">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a:lstStyle>
          <a:p>
            <a:pPr algn="l"/>
            <a:r>
              <a:rPr lang="en-US" b="1" i="0" dirty="0" err="1">
                <a:solidFill>
                  <a:srgbClr val="A69C95"/>
                </a:solidFill>
                <a:latin typeface="Arial"/>
                <a:cs typeface="Arial"/>
              </a:rPr>
              <a:t>uOttawa.ca</a:t>
            </a:r>
            <a:endParaRPr lang="en-US" b="1" i="0" dirty="0">
              <a:solidFill>
                <a:srgbClr val="A69C95"/>
              </a:solidFill>
              <a:latin typeface="Arial"/>
              <a:cs typeface="Arial"/>
            </a:endParaRPr>
          </a:p>
        </p:txBody>
      </p:sp>
      <p:pic>
        <p:nvPicPr>
          <p:cNvPr id="8" name="Picture 7" descr="uOttawa_HOR_WG7.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09367" y="5947834"/>
            <a:ext cx="1697566" cy="454040"/>
          </a:xfrm>
          <a:prstGeom prst="rect">
            <a:avLst/>
          </a:prstGeom>
        </p:spPr>
      </p:pic>
    </p:spTree>
    <p:extLst>
      <p:ext uri="{BB962C8B-B14F-4D97-AF65-F5344CB8AC3E}">
        <p14:creationId xmlns:p14="http://schemas.microsoft.com/office/powerpoint/2010/main" val="4137314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lang="en-US"/>
          </a:p>
        </p:txBody>
      </p:sp>
      <p:sp>
        <p:nvSpPr>
          <p:cNvPr id="3" name="Content Placeholder 2"/>
          <p:cNvSpPr>
            <a:spLocks noGrp="1"/>
          </p:cNvSpPr>
          <p:nvPr>
            <p:ph sz="half" idx="1"/>
          </p:nvPr>
        </p:nvSpPr>
        <p:spPr>
          <a:xfrm>
            <a:off x="685800" y="1524000"/>
            <a:ext cx="3810000" cy="3886200"/>
          </a:xfr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fr-CA" dirty="0"/>
              <a:t>Click to </a:t>
            </a:r>
            <a:r>
              <a:rPr lang="fr-CA" dirty="0" err="1"/>
              <a:t>edit</a:t>
            </a:r>
            <a:r>
              <a:rPr lang="fr-CA" dirty="0"/>
              <a:t> Master </a:t>
            </a:r>
            <a:r>
              <a:rPr lang="fr-CA" dirty="0" err="1"/>
              <a:t>text</a:t>
            </a:r>
            <a:r>
              <a:rPr lang="fr-CA" dirty="0"/>
              <a:t> styles</a:t>
            </a:r>
          </a:p>
          <a:p>
            <a:pPr lvl="1"/>
            <a:r>
              <a:rPr lang="fr-CA" dirty="0"/>
              <a:t>Second </a:t>
            </a:r>
            <a:r>
              <a:rPr lang="fr-CA" dirty="0" err="1"/>
              <a:t>level</a:t>
            </a:r>
            <a:endParaRPr lang="fr-CA" dirty="0"/>
          </a:p>
          <a:p>
            <a:pPr lvl="2"/>
            <a:r>
              <a:rPr lang="fr-CA" dirty="0" err="1"/>
              <a:t>Third</a:t>
            </a:r>
            <a:r>
              <a:rPr lang="fr-CA" dirty="0"/>
              <a:t> </a:t>
            </a:r>
            <a:r>
              <a:rPr lang="fr-CA" dirty="0" err="1"/>
              <a:t>level</a:t>
            </a:r>
            <a:endParaRPr lang="fr-CA" dirty="0"/>
          </a:p>
          <a:p>
            <a:pPr lvl="3"/>
            <a:r>
              <a:rPr lang="fr-CA" dirty="0" err="1"/>
              <a:t>Fourth</a:t>
            </a:r>
            <a:r>
              <a:rPr lang="fr-CA" dirty="0"/>
              <a:t> </a:t>
            </a:r>
            <a:r>
              <a:rPr lang="fr-CA" dirty="0" err="1"/>
              <a:t>level</a:t>
            </a:r>
            <a:endParaRPr lang="fr-CA" dirty="0"/>
          </a:p>
          <a:p>
            <a:pPr lvl="4"/>
            <a:r>
              <a:rPr lang="fr-CA" dirty="0" err="1"/>
              <a:t>Fifth</a:t>
            </a:r>
            <a:r>
              <a:rPr lang="fr-CA" dirty="0"/>
              <a:t> </a:t>
            </a:r>
            <a:r>
              <a:rPr lang="fr-CA" dirty="0" err="1"/>
              <a:t>level</a:t>
            </a:r>
            <a:endParaRPr lang="en-US" dirty="0"/>
          </a:p>
        </p:txBody>
      </p:sp>
      <p:sp>
        <p:nvSpPr>
          <p:cNvPr id="4" name="Content Placeholder 3"/>
          <p:cNvSpPr>
            <a:spLocks noGrp="1"/>
          </p:cNvSpPr>
          <p:nvPr>
            <p:ph sz="half" idx="2"/>
          </p:nvPr>
        </p:nvSpPr>
        <p:spPr>
          <a:xfrm>
            <a:off x="4648200" y="1524000"/>
            <a:ext cx="3810000" cy="3886200"/>
          </a:xfr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fr-CA" dirty="0"/>
              <a:t>Click to </a:t>
            </a:r>
            <a:r>
              <a:rPr lang="fr-CA" dirty="0" err="1"/>
              <a:t>edit</a:t>
            </a:r>
            <a:r>
              <a:rPr lang="fr-CA" dirty="0"/>
              <a:t> Master </a:t>
            </a:r>
            <a:r>
              <a:rPr lang="fr-CA" dirty="0" err="1"/>
              <a:t>text</a:t>
            </a:r>
            <a:r>
              <a:rPr lang="fr-CA" dirty="0"/>
              <a:t> styles</a:t>
            </a:r>
          </a:p>
          <a:p>
            <a:pPr lvl="1"/>
            <a:r>
              <a:rPr lang="fr-CA" dirty="0"/>
              <a:t>Second </a:t>
            </a:r>
            <a:r>
              <a:rPr lang="fr-CA" dirty="0" err="1"/>
              <a:t>level</a:t>
            </a:r>
            <a:endParaRPr lang="fr-CA" dirty="0"/>
          </a:p>
          <a:p>
            <a:pPr lvl="2"/>
            <a:r>
              <a:rPr lang="fr-CA" dirty="0" err="1"/>
              <a:t>Third</a:t>
            </a:r>
            <a:r>
              <a:rPr lang="fr-CA" dirty="0"/>
              <a:t> </a:t>
            </a:r>
            <a:r>
              <a:rPr lang="fr-CA" dirty="0" err="1"/>
              <a:t>level</a:t>
            </a:r>
            <a:endParaRPr lang="fr-CA" dirty="0"/>
          </a:p>
          <a:p>
            <a:pPr lvl="3"/>
            <a:r>
              <a:rPr lang="fr-CA" dirty="0" err="1"/>
              <a:t>Fourth</a:t>
            </a:r>
            <a:r>
              <a:rPr lang="fr-CA" dirty="0"/>
              <a:t> </a:t>
            </a:r>
            <a:r>
              <a:rPr lang="fr-CA" dirty="0" err="1"/>
              <a:t>level</a:t>
            </a:r>
            <a:endParaRPr lang="fr-CA" dirty="0"/>
          </a:p>
          <a:p>
            <a:pPr lvl="4"/>
            <a:r>
              <a:rPr lang="fr-CA" dirty="0" err="1"/>
              <a:t>Fifth</a:t>
            </a:r>
            <a:r>
              <a:rPr lang="fr-CA" dirty="0"/>
              <a:t> </a:t>
            </a:r>
            <a:r>
              <a:rPr lang="fr-CA" dirty="0" err="1"/>
              <a:t>level</a:t>
            </a:r>
            <a:endParaRPr lang="en-US" dirty="0"/>
          </a:p>
        </p:txBody>
      </p:sp>
      <p:pic>
        <p:nvPicPr>
          <p:cNvPr id="5" name="Picture 4"/>
          <p:cNvPicPr>
            <a:picLocks noChangeAspect="1"/>
          </p:cNvPicPr>
          <p:nvPr userDrawn="1"/>
        </p:nvPicPr>
        <p:blipFill>
          <a:blip r:embed="rId2"/>
          <a:stretch>
            <a:fillRect/>
          </a:stretch>
        </p:blipFill>
        <p:spPr>
          <a:xfrm>
            <a:off x="-14941" y="6652164"/>
            <a:ext cx="9166412" cy="213307"/>
          </a:xfrm>
          <a:prstGeom prst="rect">
            <a:avLst/>
          </a:prstGeom>
        </p:spPr>
      </p:pic>
      <p:sp>
        <p:nvSpPr>
          <p:cNvPr id="6" name="Rectangle 5"/>
          <p:cNvSpPr/>
          <p:nvPr userDrawn="1"/>
        </p:nvSpPr>
        <p:spPr bwMode="auto">
          <a:xfrm>
            <a:off x="-6643" y="5768214"/>
            <a:ext cx="9165584" cy="886711"/>
          </a:xfrm>
          <a:prstGeom prst="rect">
            <a:avLst/>
          </a:prstGeom>
          <a:solidFill>
            <a:schemeClr val="bg1"/>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10" charset="0"/>
              </a:rPr>
              <a:t> </a:t>
            </a:r>
          </a:p>
        </p:txBody>
      </p:sp>
      <p:pic>
        <p:nvPicPr>
          <p:cNvPr id="7" name="Picture 6" descr="top.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866"/>
            <a:ext cx="9144002" cy="384305"/>
          </a:xfrm>
          <a:prstGeom prst="rect">
            <a:avLst/>
          </a:prstGeom>
        </p:spPr>
      </p:pic>
      <p:sp>
        <p:nvSpPr>
          <p:cNvPr id="8" name="Footer Placeholder 6"/>
          <p:cNvSpPr txBox="1">
            <a:spLocks noChangeArrowheads="1"/>
          </p:cNvSpPr>
          <p:nvPr userDrawn="1"/>
        </p:nvSpPr>
        <p:spPr bwMode="auto">
          <a:xfrm>
            <a:off x="179512" y="6152115"/>
            <a:ext cx="4536504" cy="3600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200" b="1" kern="1200">
                <a:solidFill>
                  <a:srgbClr val="A69C95"/>
                </a:solidFill>
                <a:latin typeface="Verdana" charset="0"/>
                <a:ea typeface="ＭＳ Ｐゴシック" charset="0"/>
                <a:cs typeface="Verdana" charset="0"/>
              </a:defRPr>
            </a:lvl1pPr>
            <a:lvl2pPr marL="457200" algn="l" rtl="0" fontAlgn="base">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a:lstStyle>
          <a:p>
            <a:pPr algn="l"/>
            <a:r>
              <a:rPr lang="en-US" b="1" i="0" dirty="0" err="1">
                <a:solidFill>
                  <a:srgbClr val="A69C95"/>
                </a:solidFill>
                <a:latin typeface="Arial"/>
                <a:cs typeface="Arial"/>
              </a:rPr>
              <a:t>uOttawa.ca</a:t>
            </a:r>
            <a:endParaRPr lang="en-US" b="1" i="0" dirty="0">
              <a:solidFill>
                <a:srgbClr val="A69C95"/>
              </a:solidFill>
              <a:latin typeface="Arial"/>
              <a:cs typeface="Arial"/>
            </a:endParaRPr>
          </a:p>
        </p:txBody>
      </p:sp>
      <p:pic>
        <p:nvPicPr>
          <p:cNvPr id="9" name="Picture 8" descr="uOttawa_HOR_WG7.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09367" y="5947834"/>
            <a:ext cx="1697566" cy="454040"/>
          </a:xfrm>
          <a:prstGeom prst="rect">
            <a:avLst/>
          </a:prstGeom>
        </p:spPr>
      </p:pic>
    </p:spTree>
    <p:extLst>
      <p:ext uri="{BB962C8B-B14F-4D97-AF65-F5344CB8AC3E}">
        <p14:creationId xmlns:p14="http://schemas.microsoft.com/office/powerpoint/2010/main" val="1805733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fr-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fr-CA" dirty="0"/>
              <a:t>Click to </a:t>
            </a:r>
            <a:r>
              <a:rPr lang="fr-CA" dirty="0" err="1"/>
              <a:t>edit</a:t>
            </a:r>
            <a:r>
              <a:rPr lang="fr-CA" dirty="0"/>
              <a:t> Master </a:t>
            </a:r>
            <a:r>
              <a:rPr lang="fr-CA" dirty="0" err="1"/>
              <a:t>text</a:t>
            </a:r>
            <a:r>
              <a:rPr lang="fr-CA" dirty="0"/>
              <a:t> styles</a:t>
            </a:r>
          </a:p>
          <a:p>
            <a:pPr lvl="1"/>
            <a:r>
              <a:rPr lang="fr-CA" dirty="0"/>
              <a:t>Second </a:t>
            </a:r>
            <a:r>
              <a:rPr lang="fr-CA" dirty="0" err="1"/>
              <a:t>level</a:t>
            </a:r>
            <a:endParaRPr lang="fr-CA" dirty="0"/>
          </a:p>
          <a:p>
            <a:pPr lvl="2"/>
            <a:r>
              <a:rPr lang="fr-CA" dirty="0" err="1"/>
              <a:t>Third</a:t>
            </a:r>
            <a:r>
              <a:rPr lang="fr-CA" dirty="0"/>
              <a:t> </a:t>
            </a:r>
            <a:r>
              <a:rPr lang="fr-CA" dirty="0" err="1"/>
              <a:t>level</a:t>
            </a:r>
            <a:endParaRPr lang="fr-CA" dirty="0"/>
          </a:p>
          <a:p>
            <a:pPr lvl="3"/>
            <a:r>
              <a:rPr lang="fr-CA" dirty="0" err="1"/>
              <a:t>Fourth</a:t>
            </a:r>
            <a:r>
              <a:rPr lang="fr-CA" dirty="0"/>
              <a:t> </a:t>
            </a:r>
            <a:r>
              <a:rPr lang="fr-CA" dirty="0" err="1"/>
              <a:t>level</a:t>
            </a:r>
            <a:endParaRPr lang="fr-CA" dirty="0"/>
          </a:p>
          <a:p>
            <a:pPr lvl="4"/>
            <a:r>
              <a:rPr lang="fr-CA" dirty="0" err="1"/>
              <a:t>Fifth</a:t>
            </a:r>
            <a:r>
              <a:rPr lang="fr-CA" dirty="0"/>
              <a:t> </a:t>
            </a:r>
            <a:r>
              <a:rPr lang="fr-CA" dirty="0" err="1"/>
              <a:t>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fr-CA" dirty="0"/>
              <a:t>Click to </a:t>
            </a:r>
            <a:r>
              <a:rPr lang="fr-CA" dirty="0" err="1"/>
              <a:t>edit</a:t>
            </a:r>
            <a:r>
              <a:rPr lang="fr-CA" dirty="0"/>
              <a:t> Master </a:t>
            </a:r>
            <a:r>
              <a:rPr lang="fr-CA" dirty="0" err="1"/>
              <a:t>text</a:t>
            </a:r>
            <a:r>
              <a:rPr lang="fr-CA" dirty="0"/>
              <a:t> styles</a:t>
            </a:r>
          </a:p>
          <a:p>
            <a:pPr lvl="1"/>
            <a:r>
              <a:rPr lang="fr-CA" dirty="0"/>
              <a:t>Second </a:t>
            </a:r>
            <a:r>
              <a:rPr lang="fr-CA" dirty="0" err="1"/>
              <a:t>level</a:t>
            </a:r>
            <a:endParaRPr lang="fr-CA" dirty="0"/>
          </a:p>
          <a:p>
            <a:pPr lvl="2"/>
            <a:r>
              <a:rPr lang="fr-CA" dirty="0" err="1"/>
              <a:t>Third</a:t>
            </a:r>
            <a:r>
              <a:rPr lang="fr-CA" dirty="0"/>
              <a:t> </a:t>
            </a:r>
            <a:r>
              <a:rPr lang="fr-CA" dirty="0" err="1"/>
              <a:t>level</a:t>
            </a:r>
            <a:endParaRPr lang="fr-CA" dirty="0"/>
          </a:p>
          <a:p>
            <a:pPr lvl="3"/>
            <a:r>
              <a:rPr lang="fr-CA" dirty="0" err="1"/>
              <a:t>Fourth</a:t>
            </a:r>
            <a:r>
              <a:rPr lang="fr-CA" dirty="0"/>
              <a:t> </a:t>
            </a:r>
            <a:r>
              <a:rPr lang="fr-CA" dirty="0" err="1"/>
              <a:t>level</a:t>
            </a:r>
            <a:endParaRPr lang="fr-CA" dirty="0"/>
          </a:p>
          <a:p>
            <a:pPr lvl="4"/>
            <a:r>
              <a:rPr lang="fr-CA" dirty="0" err="1"/>
              <a:t>Fifth</a:t>
            </a:r>
            <a:r>
              <a:rPr lang="fr-CA" dirty="0"/>
              <a:t> </a:t>
            </a:r>
            <a:r>
              <a:rPr lang="fr-CA" dirty="0" err="1"/>
              <a:t>level</a:t>
            </a:r>
            <a:endParaRPr lang="en-US" dirty="0"/>
          </a:p>
        </p:txBody>
      </p:sp>
      <p:pic>
        <p:nvPicPr>
          <p:cNvPr id="7" name="Picture 6"/>
          <p:cNvPicPr>
            <a:picLocks noChangeAspect="1"/>
          </p:cNvPicPr>
          <p:nvPr userDrawn="1"/>
        </p:nvPicPr>
        <p:blipFill>
          <a:blip r:embed="rId2"/>
          <a:stretch>
            <a:fillRect/>
          </a:stretch>
        </p:blipFill>
        <p:spPr>
          <a:xfrm>
            <a:off x="-14941" y="6652164"/>
            <a:ext cx="9166412" cy="213307"/>
          </a:xfrm>
          <a:prstGeom prst="rect">
            <a:avLst/>
          </a:prstGeom>
        </p:spPr>
      </p:pic>
      <p:sp>
        <p:nvSpPr>
          <p:cNvPr id="8" name="Rectangle 7"/>
          <p:cNvSpPr/>
          <p:nvPr userDrawn="1"/>
        </p:nvSpPr>
        <p:spPr bwMode="auto">
          <a:xfrm>
            <a:off x="-6643" y="5768214"/>
            <a:ext cx="9165584" cy="886711"/>
          </a:xfrm>
          <a:prstGeom prst="rect">
            <a:avLst/>
          </a:prstGeom>
          <a:solidFill>
            <a:schemeClr val="bg1"/>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10" charset="0"/>
              </a:rPr>
              <a:t> </a:t>
            </a:r>
          </a:p>
        </p:txBody>
      </p:sp>
      <p:pic>
        <p:nvPicPr>
          <p:cNvPr id="9" name="Picture 8" descr="top.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866"/>
            <a:ext cx="9144002" cy="384305"/>
          </a:xfrm>
          <a:prstGeom prst="rect">
            <a:avLst/>
          </a:prstGeom>
        </p:spPr>
      </p:pic>
      <p:sp>
        <p:nvSpPr>
          <p:cNvPr id="10" name="Footer Placeholder 6"/>
          <p:cNvSpPr txBox="1">
            <a:spLocks noChangeArrowheads="1"/>
          </p:cNvSpPr>
          <p:nvPr userDrawn="1"/>
        </p:nvSpPr>
        <p:spPr bwMode="auto">
          <a:xfrm>
            <a:off x="179512" y="6152115"/>
            <a:ext cx="4536504" cy="3600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200" b="1" kern="1200">
                <a:solidFill>
                  <a:srgbClr val="A69C95"/>
                </a:solidFill>
                <a:latin typeface="Verdana" charset="0"/>
                <a:ea typeface="ＭＳ Ｐゴシック" charset="0"/>
                <a:cs typeface="Verdana" charset="0"/>
              </a:defRPr>
            </a:lvl1pPr>
            <a:lvl2pPr marL="457200" algn="l" rtl="0" fontAlgn="base">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a:lstStyle>
          <a:p>
            <a:pPr algn="l"/>
            <a:r>
              <a:rPr lang="en-US" b="1" i="0" dirty="0" err="1">
                <a:solidFill>
                  <a:srgbClr val="A69C95"/>
                </a:solidFill>
                <a:latin typeface="Arial"/>
                <a:cs typeface="Arial"/>
              </a:rPr>
              <a:t>uOttawa.ca</a:t>
            </a:r>
            <a:endParaRPr lang="en-US" b="1" i="0" dirty="0">
              <a:solidFill>
                <a:srgbClr val="A69C95"/>
              </a:solidFill>
              <a:latin typeface="Arial"/>
              <a:cs typeface="Arial"/>
            </a:endParaRPr>
          </a:p>
        </p:txBody>
      </p:sp>
      <p:pic>
        <p:nvPicPr>
          <p:cNvPr id="11" name="Picture 10" descr="uOttawa_HOR_WG7.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09367" y="5947834"/>
            <a:ext cx="1697566" cy="454040"/>
          </a:xfrm>
          <a:prstGeom prst="rect">
            <a:avLst/>
          </a:prstGeom>
        </p:spPr>
      </p:pic>
    </p:spTree>
    <p:extLst>
      <p:ext uri="{BB962C8B-B14F-4D97-AF65-F5344CB8AC3E}">
        <p14:creationId xmlns:p14="http://schemas.microsoft.com/office/powerpoint/2010/main" val="3972345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lang="en-US"/>
          </a:p>
        </p:txBody>
      </p:sp>
      <p:pic>
        <p:nvPicPr>
          <p:cNvPr id="3" name="Picture 2"/>
          <p:cNvPicPr>
            <a:picLocks noChangeAspect="1"/>
          </p:cNvPicPr>
          <p:nvPr userDrawn="1"/>
        </p:nvPicPr>
        <p:blipFill>
          <a:blip r:embed="rId2"/>
          <a:stretch>
            <a:fillRect/>
          </a:stretch>
        </p:blipFill>
        <p:spPr>
          <a:xfrm>
            <a:off x="-14941" y="6652164"/>
            <a:ext cx="9166412" cy="213307"/>
          </a:xfrm>
          <a:prstGeom prst="rect">
            <a:avLst/>
          </a:prstGeom>
        </p:spPr>
      </p:pic>
      <p:sp>
        <p:nvSpPr>
          <p:cNvPr id="4" name="Rectangle 3"/>
          <p:cNvSpPr/>
          <p:nvPr userDrawn="1"/>
        </p:nvSpPr>
        <p:spPr bwMode="auto">
          <a:xfrm>
            <a:off x="-6643" y="5768214"/>
            <a:ext cx="9165584" cy="886711"/>
          </a:xfrm>
          <a:prstGeom prst="rect">
            <a:avLst/>
          </a:prstGeom>
          <a:solidFill>
            <a:schemeClr val="bg1"/>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10" charset="0"/>
              </a:rPr>
              <a:t> </a:t>
            </a:r>
          </a:p>
        </p:txBody>
      </p:sp>
      <p:pic>
        <p:nvPicPr>
          <p:cNvPr id="5" name="Picture 4" descr="top.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866"/>
            <a:ext cx="9144002" cy="384305"/>
          </a:xfrm>
          <a:prstGeom prst="rect">
            <a:avLst/>
          </a:prstGeom>
        </p:spPr>
      </p:pic>
      <p:sp>
        <p:nvSpPr>
          <p:cNvPr id="6" name="Footer Placeholder 6"/>
          <p:cNvSpPr txBox="1">
            <a:spLocks noChangeArrowheads="1"/>
          </p:cNvSpPr>
          <p:nvPr userDrawn="1"/>
        </p:nvSpPr>
        <p:spPr bwMode="auto">
          <a:xfrm>
            <a:off x="179512" y="6152115"/>
            <a:ext cx="4536504" cy="3600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200" b="1" kern="1200">
                <a:solidFill>
                  <a:srgbClr val="A69C95"/>
                </a:solidFill>
                <a:latin typeface="Verdana" charset="0"/>
                <a:ea typeface="ＭＳ Ｐゴシック" charset="0"/>
                <a:cs typeface="Verdana" charset="0"/>
              </a:defRPr>
            </a:lvl1pPr>
            <a:lvl2pPr marL="457200" algn="l" rtl="0" fontAlgn="base">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a:lstStyle>
          <a:p>
            <a:pPr algn="l"/>
            <a:r>
              <a:rPr lang="en-US" b="1" i="0" dirty="0" err="1">
                <a:solidFill>
                  <a:srgbClr val="A69C95"/>
                </a:solidFill>
                <a:latin typeface="Arial"/>
                <a:cs typeface="Arial"/>
              </a:rPr>
              <a:t>uOttawa.ca</a:t>
            </a:r>
            <a:endParaRPr lang="en-US" b="1" i="0" dirty="0">
              <a:solidFill>
                <a:srgbClr val="A69C95"/>
              </a:solidFill>
              <a:latin typeface="Arial"/>
              <a:cs typeface="Arial"/>
            </a:endParaRPr>
          </a:p>
        </p:txBody>
      </p:sp>
      <p:pic>
        <p:nvPicPr>
          <p:cNvPr id="7" name="Picture 6" descr="uOttawa_HOR_WG7.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09367" y="5947834"/>
            <a:ext cx="1697566" cy="454040"/>
          </a:xfrm>
          <a:prstGeom prst="rect">
            <a:avLst/>
          </a:prstGeom>
        </p:spPr>
      </p:pic>
    </p:spTree>
    <p:extLst>
      <p:ext uri="{BB962C8B-B14F-4D97-AF65-F5344CB8AC3E}">
        <p14:creationId xmlns:p14="http://schemas.microsoft.com/office/powerpoint/2010/main" val="2290011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4941" y="6652164"/>
            <a:ext cx="9166412" cy="213307"/>
          </a:xfrm>
          <a:prstGeom prst="rect">
            <a:avLst/>
          </a:prstGeom>
        </p:spPr>
      </p:pic>
      <p:sp>
        <p:nvSpPr>
          <p:cNvPr id="3" name="Rectangle 2"/>
          <p:cNvSpPr/>
          <p:nvPr userDrawn="1"/>
        </p:nvSpPr>
        <p:spPr bwMode="auto">
          <a:xfrm>
            <a:off x="-6643" y="5768214"/>
            <a:ext cx="9165584" cy="886711"/>
          </a:xfrm>
          <a:prstGeom prst="rect">
            <a:avLst/>
          </a:prstGeom>
          <a:solidFill>
            <a:schemeClr val="bg1"/>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10" charset="0"/>
              </a:rPr>
              <a:t> </a:t>
            </a:r>
          </a:p>
        </p:txBody>
      </p:sp>
      <p:pic>
        <p:nvPicPr>
          <p:cNvPr id="4" name="Picture 3" descr="top.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866"/>
            <a:ext cx="9144002" cy="384305"/>
          </a:xfrm>
          <a:prstGeom prst="rect">
            <a:avLst/>
          </a:prstGeom>
        </p:spPr>
      </p:pic>
      <p:sp>
        <p:nvSpPr>
          <p:cNvPr id="5" name="Footer Placeholder 6"/>
          <p:cNvSpPr txBox="1">
            <a:spLocks noChangeArrowheads="1"/>
          </p:cNvSpPr>
          <p:nvPr userDrawn="1"/>
        </p:nvSpPr>
        <p:spPr bwMode="auto">
          <a:xfrm>
            <a:off x="179512" y="6152115"/>
            <a:ext cx="4536504" cy="3600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200" b="1" kern="1200">
                <a:solidFill>
                  <a:srgbClr val="A69C95"/>
                </a:solidFill>
                <a:latin typeface="Verdana" charset="0"/>
                <a:ea typeface="ＭＳ Ｐゴシック" charset="0"/>
                <a:cs typeface="Verdana" charset="0"/>
              </a:defRPr>
            </a:lvl1pPr>
            <a:lvl2pPr marL="457200" algn="l" rtl="0" fontAlgn="base">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a:lstStyle>
          <a:p>
            <a:pPr algn="l"/>
            <a:r>
              <a:rPr lang="en-US" b="1" i="0" dirty="0" err="1">
                <a:solidFill>
                  <a:srgbClr val="A69C95"/>
                </a:solidFill>
                <a:latin typeface="Arial"/>
                <a:cs typeface="Arial"/>
              </a:rPr>
              <a:t>uOttawa.ca</a:t>
            </a:r>
            <a:endParaRPr lang="en-US" b="1" i="0" dirty="0">
              <a:solidFill>
                <a:srgbClr val="A69C95"/>
              </a:solidFill>
              <a:latin typeface="Arial"/>
              <a:cs typeface="Arial"/>
            </a:endParaRPr>
          </a:p>
        </p:txBody>
      </p:sp>
      <p:pic>
        <p:nvPicPr>
          <p:cNvPr id="6" name="Picture 5" descr="uOttawa_HOR_WG7.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09367" y="5947834"/>
            <a:ext cx="1697566" cy="454040"/>
          </a:xfrm>
          <a:prstGeom prst="rect">
            <a:avLst/>
          </a:prstGeom>
        </p:spPr>
      </p:pic>
    </p:spTree>
    <p:extLst>
      <p:ext uri="{BB962C8B-B14F-4D97-AF65-F5344CB8AC3E}">
        <p14:creationId xmlns:p14="http://schemas.microsoft.com/office/powerpoint/2010/main" val="3493743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3008313" cy="1162050"/>
          </a:xfrm>
        </p:spPr>
        <p:txBody>
          <a:bodyPr anchor="b"/>
          <a:lstStyle>
            <a:lvl1pPr algn="l">
              <a:defRPr sz="2000" b="1"/>
            </a:lvl1pPr>
          </a:lstStyle>
          <a:p>
            <a:r>
              <a:rPr lang="fr-CA" dirty="0"/>
              <a:t>Click to </a:t>
            </a:r>
            <a:r>
              <a:rPr lang="fr-CA" dirty="0" err="1"/>
              <a:t>edit</a:t>
            </a:r>
            <a:r>
              <a:rPr lang="fr-CA" dirty="0"/>
              <a:t> Master </a:t>
            </a:r>
            <a:r>
              <a:rPr lang="fr-CA" dirty="0" err="1"/>
              <a:t>title</a:t>
            </a:r>
            <a:r>
              <a:rPr lang="fr-CA" dirty="0"/>
              <a:t> style</a:t>
            </a:r>
            <a:endParaRPr lang="en-US" dirty="0"/>
          </a:p>
        </p:txBody>
      </p:sp>
      <p:sp>
        <p:nvSpPr>
          <p:cNvPr id="3" name="Content Placeholder 2"/>
          <p:cNvSpPr>
            <a:spLocks noGrp="1"/>
          </p:cNvSpPr>
          <p:nvPr>
            <p:ph idx="1"/>
          </p:nvPr>
        </p:nvSpPr>
        <p:spPr>
          <a:xfrm>
            <a:off x="3575050" y="404664"/>
            <a:ext cx="5111750" cy="5853113"/>
          </a:xfrm>
        </p:spPr>
        <p:txBody>
          <a:bodyPr/>
          <a:lstStyle>
            <a:lvl1pPr>
              <a:defRPr sz="3200">
                <a:latin typeface="+mn-lt"/>
              </a:defRPr>
            </a:lvl1pPr>
            <a:lvl2pPr>
              <a:defRPr sz="2800">
                <a:latin typeface="+mn-lt"/>
              </a:defRPr>
            </a:lvl2pPr>
            <a:lvl3pPr>
              <a:defRPr sz="2400">
                <a:latin typeface="+mn-lt"/>
              </a:defRPr>
            </a:lvl3pPr>
            <a:lvl4pPr>
              <a:defRPr sz="2000">
                <a:latin typeface="+mn-lt"/>
              </a:defRPr>
            </a:lvl4pPr>
            <a:lvl5pPr>
              <a:defRPr sz="2000">
                <a:latin typeface="+mn-lt"/>
              </a:defRPr>
            </a:lvl5pPr>
            <a:lvl6pPr>
              <a:defRPr sz="2000"/>
            </a:lvl6pPr>
            <a:lvl7pPr>
              <a:defRPr sz="2000"/>
            </a:lvl7pPr>
            <a:lvl8pPr>
              <a:defRPr sz="2000"/>
            </a:lvl8pPr>
            <a:lvl9pPr>
              <a:defRPr sz="2000"/>
            </a:lvl9pPr>
          </a:lstStyle>
          <a:p>
            <a:pPr lvl="0"/>
            <a:r>
              <a:rPr lang="fr-CA" dirty="0"/>
              <a:t>Click to </a:t>
            </a:r>
            <a:r>
              <a:rPr lang="fr-CA" dirty="0" err="1"/>
              <a:t>edit</a:t>
            </a:r>
            <a:r>
              <a:rPr lang="fr-CA" dirty="0"/>
              <a:t> Master </a:t>
            </a:r>
            <a:r>
              <a:rPr lang="fr-CA" dirty="0" err="1"/>
              <a:t>text</a:t>
            </a:r>
            <a:r>
              <a:rPr lang="fr-CA" dirty="0"/>
              <a:t> styles</a:t>
            </a:r>
          </a:p>
          <a:p>
            <a:pPr lvl="1"/>
            <a:r>
              <a:rPr lang="fr-CA" dirty="0"/>
              <a:t>Second </a:t>
            </a:r>
            <a:r>
              <a:rPr lang="fr-CA" dirty="0" err="1"/>
              <a:t>level</a:t>
            </a:r>
            <a:endParaRPr lang="fr-CA" dirty="0"/>
          </a:p>
          <a:p>
            <a:pPr lvl="2"/>
            <a:r>
              <a:rPr lang="fr-CA" dirty="0" err="1"/>
              <a:t>Third</a:t>
            </a:r>
            <a:r>
              <a:rPr lang="fr-CA" dirty="0"/>
              <a:t> </a:t>
            </a:r>
            <a:r>
              <a:rPr lang="fr-CA" dirty="0" err="1"/>
              <a:t>level</a:t>
            </a:r>
            <a:endParaRPr lang="fr-CA" dirty="0"/>
          </a:p>
          <a:p>
            <a:pPr lvl="3"/>
            <a:r>
              <a:rPr lang="fr-CA" dirty="0" err="1"/>
              <a:t>Fourth</a:t>
            </a:r>
            <a:r>
              <a:rPr lang="fr-CA" dirty="0"/>
              <a:t> </a:t>
            </a:r>
            <a:r>
              <a:rPr lang="fr-CA" dirty="0" err="1"/>
              <a:t>level</a:t>
            </a:r>
            <a:endParaRPr lang="fr-CA" dirty="0"/>
          </a:p>
          <a:p>
            <a:pPr lvl="4"/>
            <a:r>
              <a:rPr lang="fr-CA" dirty="0" err="1"/>
              <a:t>Fifth</a:t>
            </a:r>
            <a:r>
              <a:rPr lang="fr-CA" dirty="0"/>
              <a:t> </a:t>
            </a:r>
            <a:r>
              <a:rPr lang="fr-CA" dirty="0" err="1"/>
              <a:t>level</a:t>
            </a:r>
            <a:endParaRPr lang="en-US" dirty="0"/>
          </a:p>
        </p:txBody>
      </p:sp>
      <p:sp>
        <p:nvSpPr>
          <p:cNvPr id="4" name="Text Placeholder 3"/>
          <p:cNvSpPr>
            <a:spLocks noGrp="1"/>
          </p:cNvSpPr>
          <p:nvPr>
            <p:ph type="body" sz="half" idx="2"/>
          </p:nvPr>
        </p:nvSpPr>
        <p:spPr>
          <a:xfrm>
            <a:off x="457200" y="1772816"/>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pic>
        <p:nvPicPr>
          <p:cNvPr id="5" name="Picture 4"/>
          <p:cNvPicPr>
            <a:picLocks noChangeAspect="1"/>
          </p:cNvPicPr>
          <p:nvPr userDrawn="1"/>
        </p:nvPicPr>
        <p:blipFill>
          <a:blip r:embed="rId2"/>
          <a:stretch>
            <a:fillRect/>
          </a:stretch>
        </p:blipFill>
        <p:spPr>
          <a:xfrm>
            <a:off x="-14941" y="6652164"/>
            <a:ext cx="9166412" cy="213307"/>
          </a:xfrm>
          <a:prstGeom prst="rect">
            <a:avLst/>
          </a:prstGeom>
        </p:spPr>
      </p:pic>
      <p:sp>
        <p:nvSpPr>
          <p:cNvPr id="6" name="Rectangle 5"/>
          <p:cNvSpPr/>
          <p:nvPr userDrawn="1"/>
        </p:nvSpPr>
        <p:spPr bwMode="auto">
          <a:xfrm>
            <a:off x="-6643" y="5768214"/>
            <a:ext cx="9165584" cy="886711"/>
          </a:xfrm>
          <a:prstGeom prst="rect">
            <a:avLst/>
          </a:prstGeom>
          <a:solidFill>
            <a:schemeClr val="bg1"/>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10" charset="0"/>
              </a:rPr>
              <a:t> </a:t>
            </a:r>
          </a:p>
        </p:txBody>
      </p:sp>
      <p:pic>
        <p:nvPicPr>
          <p:cNvPr id="7" name="Picture 6" descr="top.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866"/>
            <a:ext cx="9144002" cy="384305"/>
          </a:xfrm>
          <a:prstGeom prst="rect">
            <a:avLst/>
          </a:prstGeom>
        </p:spPr>
      </p:pic>
      <p:sp>
        <p:nvSpPr>
          <p:cNvPr id="8" name="Footer Placeholder 6"/>
          <p:cNvSpPr txBox="1">
            <a:spLocks noChangeArrowheads="1"/>
          </p:cNvSpPr>
          <p:nvPr userDrawn="1"/>
        </p:nvSpPr>
        <p:spPr bwMode="auto">
          <a:xfrm>
            <a:off x="179512" y="6152115"/>
            <a:ext cx="4536504" cy="3600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200" b="1" kern="1200">
                <a:solidFill>
                  <a:srgbClr val="A69C95"/>
                </a:solidFill>
                <a:latin typeface="Verdana" charset="0"/>
                <a:ea typeface="ＭＳ Ｐゴシック" charset="0"/>
                <a:cs typeface="Verdana" charset="0"/>
              </a:defRPr>
            </a:lvl1pPr>
            <a:lvl2pPr marL="457200" algn="l" rtl="0" fontAlgn="base">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a:lstStyle>
          <a:p>
            <a:pPr algn="l"/>
            <a:r>
              <a:rPr lang="en-US" b="1" i="0" dirty="0" err="1">
                <a:solidFill>
                  <a:srgbClr val="A69C95"/>
                </a:solidFill>
                <a:latin typeface="Arial"/>
                <a:cs typeface="Arial"/>
              </a:rPr>
              <a:t>uOttawa.ca</a:t>
            </a:r>
            <a:endParaRPr lang="en-US" b="1" i="0" dirty="0">
              <a:solidFill>
                <a:srgbClr val="A69C95"/>
              </a:solidFill>
              <a:latin typeface="Arial"/>
              <a:cs typeface="Arial"/>
            </a:endParaRPr>
          </a:p>
        </p:txBody>
      </p:sp>
      <p:pic>
        <p:nvPicPr>
          <p:cNvPr id="9" name="Picture 8" descr="uOttawa_HOR_WG7.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09367" y="5947834"/>
            <a:ext cx="1697566" cy="454040"/>
          </a:xfrm>
          <a:prstGeom prst="rect">
            <a:avLst/>
          </a:prstGeom>
        </p:spPr>
      </p:pic>
    </p:spTree>
    <p:extLst>
      <p:ext uri="{BB962C8B-B14F-4D97-AF65-F5344CB8AC3E}">
        <p14:creationId xmlns:p14="http://schemas.microsoft.com/office/powerpoint/2010/main" val="674238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302422"/>
            <a:ext cx="5486400" cy="566738"/>
          </a:xfrm>
        </p:spPr>
        <p:txBody>
          <a:bodyPr anchor="b"/>
          <a:lstStyle>
            <a:lvl1pPr algn="l">
              <a:defRPr sz="2000" b="1"/>
            </a:lvl1pPr>
          </a:lstStyle>
          <a:p>
            <a:r>
              <a:rPr lang="fr-CA"/>
              <a:t>Click to edit Master title style</a:t>
            </a:r>
            <a:endParaRPr lang="en-US"/>
          </a:p>
        </p:txBody>
      </p:sp>
      <p:sp>
        <p:nvSpPr>
          <p:cNvPr id="3" name="Picture Placeholder 2"/>
          <p:cNvSpPr>
            <a:spLocks noGrp="1"/>
          </p:cNvSpPr>
          <p:nvPr>
            <p:ph type="pic" idx="1"/>
          </p:nvPr>
        </p:nvSpPr>
        <p:spPr>
          <a:xfrm>
            <a:off x="1792288" y="612775"/>
            <a:ext cx="5486400" cy="353630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CA" noProof="0"/>
              <a:t>Drag picture to placeholder or click icon to add</a:t>
            </a:r>
            <a:endParaRPr lang="en-US" noProof="0"/>
          </a:p>
        </p:txBody>
      </p:sp>
      <p:sp>
        <p:nvSpPr>
          <p:cNvPr id="4" name="Text Placeholder 3"/>
          <p:cNvSpPr>
            <a:spLocks noGrp="1"/>
          </p:cNvSpPr>
          <p:nvPr>
            <p:ph type="body" sz="half" idx="2"/>
          </p:nvPr>
        </p:nvSpPr>
        <p:spPr>
          <a:xfrm>
            <a:off x="1792288" y="486916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pic>
        <p:nvPicPr>
          <p:cNvPr id="5" name="Picture 4"/>
          <p:cNvPicPr>
            <a:picLocks noChangeAspect="1"/>
          </p:cNvPicPr>
          <p:nvPr userDrawn="1"/>
        </p:nvPicPr>
        <p:blipFill>
          <a:blip r:embed="rId2"/>
          <a:stretch>
            <a:fillRect/>
          </a:stretch>
        </p:blipFill>
        <p:spPr>
          <a:xfrm>
            <a:off x="-14941" y="6652164"/>
            <a:ext cx="9166412" cy="213307"/>
          </a:xfrm>
          <a:prstGeom prst="rect">
            <a:avLst/>
          </a:prstGeom>
        </p:spPr>
      </p:pic>
      <p:sp>
        <p:nvSpPr>
          <p:cNvPr id="6" name="Rectangle 5"/>
          <p:cNvSpPr/>
          <p:nvPr userDrawn="1"/>
        </p:nvSpPr>
        <p:spPr bwMode="auto">
          <a:xfrm>
            <a:off x="-6643" y="5768214"/>
            <a:ext cx="9165584" cy="886711"/>
          </a:xfrm>
          <a:prstGeom prst="rect">
            <a:avLst/>
          </a:prstGeom>
          <a:solidFill>
            <a:schemeClr val="bg1"/>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10" charset="0"/>
              </a:rPr>
              <a:t> </a:t>
            </a:r>
          </a:p>
        </p:txBody>
      </p:sp>
      <p:pic>
        <p:nvPicPr>
          <p:cNvPr id="7" name="Picture 6" descr="top.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866"/>
            <a:ext cx="9144002" cy="384305"/>
          </a:xfrm>
          <a:prstGeom prst="rect">
            <a:avLst/>
          </a:prstGeom>
        </p:spPr>
      </p:pic>
      <p:sp>
        <p:nvSpPr>
          <p:cNvPr id="8" name="Footer Placeholder 6"/>
          <p:cNvSpPr txBox="1">
            <a:spLocks noChangeArrowheads="1"/>
          </p:cNvSpPr>
          <p:nvPr userDrawn="1"/>
        </p:nvSpPr>
        <p:spPr bwMode="auto">
          <a:xfrm>
            <a:off x="179512" y="6152115"/>
            <a:ext cx="4536504" cy="3600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200" b="1" kern="1200">
                <a:solidFill>
                  <a:srgbClr val="A69C95"/>
                </a:solidFill>
                <a:latin typeface="Verdana" charset="0"/>
                <a:ea typeface="ＭＳ Ｐゴシック" charset="0"/>
                <a:cs typeface="Verdana" charset="0"/>
              </a:defRPr>
            </a:lvl1pPr>
            <a:lvl2pPr marL="457200" algn="l" rtl="0" fontAlgn="base">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a:lstStyle>
          <a:p>
            <a:pPr algn="l"/>
            <a:r>
              <a:rPr lang="en-US" b="1" i="0" dirty="0" err="1">
                <a:solidFill>
                  <a:srgbClr val="A69C95"/>
                </a:solidFill>
                <a:latin typeface="Arial"/>
                <a:cs typeface="Arial"/>
              </a:rPr>
              <a:t>uOttawa.ca</a:t>
            </a:r>
            <a:endParaRPr lang="en-US" b="1" i="0" dirty="0">
              <a:solidFill>
                <a:srgbClr val="A69C95"/>
              </a:solidFill>
              <a:latin typeface="Arial"/>
              <a:cs typeface="Arial"/>
            </a:endParaRPr>
          </a:p>
        </p:txBody>
      </p:sp>
      <p:pic>
        <p:nvPicPr>
          <p:cNvPr id="9" name="Picture 8" descr="uOttawa_HOR_WG7.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09367" y="5947834"/>
            <a:ext cx="1697566" cy="454040"/>
          </a:xfrm>
          <a:prstGeom prst="rect">
            <a:avLst/>
          </a:prstGeom>
        </p:spPr>
      </p:pic>
    </p:spTree>
    <p:extLst>
      <p:ext uri="{BB962C8B-B14F-4D97-AF65-F5344CB8AC3E}">
        <p14:creationId xmlns:p14="http://schemas.microsoft.com/office/powerpoint/2010/main" val="502005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0"/>
          </a:blip>
          <a:srcRect/>
          <a:stretch>
            <a:fillRect/>
          </a:stretch>
        </a:blip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85800" y="381000"/>
            <a:ext cx="6553200"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fr-CA" dirty="0"/>
              <a:t>Click to </a:t>
            </a:r>
            <a:r>
              <a:rPr lang="fr-CA" dirty="0" err="1"/>
              <a:t>add</a:t>
            </a:r>
            <a:r>
              <a:rPr lang="fr-CA" dirty="0"/>
              <a:t> </a:t>
            </a:r>
            <a:r>
              <a:rPr lang="fr-CA" dirty="0" err="1"/>
              <a:t>title</a:t>
            </a:r>
            <a:r>
              <a:rPr lang="fr-CA" dirty="0"/>
              <a:t> </a:t>
            </a:r>
            <a:r>
              <a:rPr lang="fr-CA" dirty="0" err="1"/>
              <a:t>here</a:t>
            </a:r>
            <a:endParaRPr lang="en-US" dirty="0"/>
          </a:p>
        </p:txBody>
      </p:sp>
      <p:sp>
        <p:nvSpPr>
          <p:cNvPr id="1028" name="Rectangle 3"/>
          <p:cNvSpPr>
            <a:spLocks noGrp="1" noChangeArrowheads="1"/>
          </p:cNvSpPr>
          <p:nvPr>
            <p:ph type="body" idx="1"/>
          </p:nvPr>
        </p:nvSpPr>
        <p:spPr bwMode="auto">
          <a:xfrm>
            <a:off x="685800" y="1524000"/>
            <a:ext cx="7772400" cy="3886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CA" dirty="0"/>
              <a:t>Click to </a:t>
            </a:r>
            <a:r>
              <a:rPr lang="fr-CA" dirty="0" err="1"/>
              <a:t>add</a:t>
            </a:r>
            <a:r>
              <a:rPr lang="fr-CA" dirty="0"/>
              <a:t> content </a:t>
            </a:r>
            <a:r>
              <a:rPr lang="fr-CA" dirty="0" err="1"/>
              <a:t>here</a:t>
            </a:r>
            <a:endParaRPr lang="en-US" dirty="0"/>
          </a:p>
        </p:txBody>
      </p:sp>
      <p:sp>
        <p:nvSpPr>
          <p:cNvPr id="4" name="TextBox 3"/>
          <p:cNvSpPr txBox="1"/>
          <p:nvPr userDrawn="1"/>
        </p:nvSpPr>
        <p:spPr>
          <a:xfrm>
            <a:off x="8663717" y="200778"/>
            <a:ext cx="432048" cy="246221"/>
          </a:xfrm>
          <a:prstGeom prst="rect">
            <a:avLst/>
          </a:prstGeom>
          <a:noFill/>
        </p:spPr>
        <p:txBody>
          <a:bodyPr wrap="square" rtlCol="0">
            <a:spAutoFit/>
          </a:bodyPr>
          <a:lstStyle/>
          <a:p>
            <a:fld id="{F0B1AAE9-9813-2248-B2A8-96C88B254205}" type="slidenum">
              <a:rPr lang="en-US" sz="1000" smtClean="0">
                <a:solidFill>
                  <a:schemeClr val="bg2"/>
                </a:solidFill>
                <a:latin typeface="Arial;"/>
                <a:cs typeface="Arial;"/>
              </a:rPr>
              <a:t>‹#›</a:t>
            </a:fld>
            <a:endParaRPr lang="en-US" sz="1000" dirty="0">
              <a:solidFill>
                <a:schemeClr val="bg2"/>
              </a:solidFill>
              <a:latin typeface="Arial;"/>
              <a:cs typeface="Arial;"/>
            </a:endParaRPr>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sldNum="0" hdr="0" dt="0"/>
  <p:txStyles>
    <p:titleStyle>
      <a:lvl1pPr algn="l" rtl="0" eaLnBrk="1" fontAlgn="base" hangingPunct="1">
        <a:spcBef>
          <a:spcPct val="0"/>
        </a:spcBef>
        <a:spcAft>
          <a:spcPct val="0"/>
        </a:spcAft>
        <a:defRPr sz="2800" b="1">
          <a:solidFill>
            <a:srgbClr val="990000"/>
          </a:solidFill>
          <a:latin typeface="+mn-lt"/>
          <a:ea typeface="ＭＳ Ｐゴシック" charset="0"/>
          <a:cs typeface="Verdana"/>
        </a:defRPr>
      </a:lvl1pPr>
      <a:lvl2pPr algn="l" rtl="0" eaLnBrk="1" fontAlgn="base" hangingPunct="1">
        <a:spcBef>
          <a:spcPct val="0"/>
        </a:spcBef>
        <a:spcAft>
          <a:spcPct val="0"/>
        </a:spcAft>
        <a:defRPr sz="2800">
          <a:solidFill>
            <a:srgbClr val="990000"/>
          </a:solidFill>
          <a:latin typeface="Verdana" charset="0"/>
          <a:ea typeface="ＭＳ Ｐゴシック" charset="0"/>
        </a:defRPr>
      </a:lvl2pPr>
      <a:lvl3pPr algn="l" rtl="0" eaLnBrk="1" fontAlgn="base" hangingPunct="1">
        <a:spcBef>
          <a:spcPct val="0"/>
        </a:spcBef>
        <a:spcAft>
          <a:spcPct val="0"/>
        </a:spcAft>
        <a:defRPr sz="2800">
          <a:solidFill>
            <a:srgbClr val="990000"/>
          </a:solidFill>
          <a:latin typeface="Verdana" charset="0"/>
          <a:ea typeface="ＭＳ Ｐゴシック" charset="0"/>
        </a:defRPr>
      </a:lvl3pPr>
      <a:lvl4pPr algn="l" rtl="0" eaLnBrk="1" fontAlgn="base" hangingPunct="1">
        <a:spcBef>
          <a:spcPct val="0"/>
        </a:spcBef>
        <a:spcAft>
          <a:spcPct val="0"/>
        </a:spcAft>
        <a:defRPr sz="2800">
          <a:solidFill>
            <a:srgbClr val="990000"/>
          </a:solidFill>
          <a:latin typeface="Verdana" charset="0"/>
          <a:ea typeface="ＭＳ Ｐゴシック" charset="0"/>
        </a:defRPr>
      </a:lvl4pPr>
      <a:lvl5pPr algn="l" rtl="0" eaLnBrk="1" fontAlgn="base" hangingPunct="1">
        <a:spcBef>
          <a:spcPct val="0"/>
        </a:spcBef>
        <a:spcAft>
          <a:spcPct val="0"/>
        </a:spcAft>
        <a:defRPr sz="2800">
          <a:solidFill>
            <a:srgbClr val="990000"/>
          </a:solidFill>
          <a:latin typeface="Verdana" charset="0"/>
          <a:ea typeface="ＭＳ Ｐゴシック" charset="0"/>
        </a:defRPr>
      </a:lvl5pPr>
      <a:lvl6pPr marL="457200" algn="l" rtl="0" eaLnBrk="1" fontAlgn="base" hangingPunct="1">
        <a:spcBef>
          <a:spcPct val="0"/>
        </a:spcBef>
        <a:spcAft>
          <a:spcPct val="0"/>
        </a:spcAft>
        <a:defRPr sz="2800">
          <a:solidFill>
            <a:srgbClr val="990000"/>
          </a:solidFill>
          <a:latin typeface="Arial Black" pitchFamily="-110" charset="0"/>
        </a:defRPr>
      </a:lvl6pPr>
      <a:lvl7pPr marL="914400" algn="l" rtl="0" eaLnBrk="1" fontAlgn="base" hangingPunct="1">
        <a:spcBef>
          <a:spcPct val="0"/>
        </a:spcBef>
        <a:spcAft>
          <a:spcPct val="0"/>
        </a:spcAft>
        <a:defRPr sz="2800">
          <a:solidFill>
            <a:srgbClr val="990000"/>
          </a:solidFill>
          <a:latin typeface="Arial Black" pitchFamily="-110" charset="0"/>
        </a:defRPr>
      </a:lvl7pPr>
      <a:lvl8pPr marL="1371600" algn="l" rtl="0" eaLnBrk="1" fontAlgn="base" hangingPunct="1">
        <a:spcBef>
          <a:spcPct val="0"/>
        </a:spcBef>
        <a:spcAft>
          <a:spcPct val="0"/>
        </a:spcAft>
        <a:defRPr sz="2800">
          <a:solidFill>
            <a:srgbClr val="990000"/>
          </a:solidFill>
          <a:latin typeface="Arial Black" pitchFamily="-110" charset="0"/>
        </a:defRPr>
      </a:lvl8pPr>
      <a:lvl9pPr marL="1828800" algn="l" rtl="0" eaLnBrk="1" fontAlgn="base" hangingPunct="1">
        <a:spcBef>
          <a:spcPct val="0"/>
        </a:spcBef>
        <a:spcAft>
          <a:spcPct val="0"/>
        </a:spcAft>
        <a:defRPr sz="2800">
          <a:solidFill>
            <a:srgbClr val="990000"/>
          </a:solidFill>
          <a:latin typeface="Arial Black" pitchFamily="-110"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ＭＳ Ｐゴシック" charset="0"/>
          <a:cs typeface="Verdana"/>
        </a:defRPr>
      </a:lvl1pPr>
      <a:lvl2pPr marL="742950" indent="-285750" algn="l" rtl="0" eaLnBrk="1" fontAlgn="base" hangingPunct="1">
        <a:spcBef>
          <a:spcPct val="20000"/>
        </a:spcBef>
        <a:spcAft>
          <a:spcPct val="0"/>
        </a:spcAft>
        <a:buChar char="–"/>
        <a:defRPr sz="2000">
          <a:solidFill>
            <a:schemeClr val="tx1"/>
          </a:solidFill>
          <a:latin typeface="Verdana"/>
          <a:ea typeface="ＭＳ Ｐゴシック" pitchFamily="-110" charset="-128"/>
          <a:cs typeface="Verdana"/>
        </a:defRPr>
      </a:lvl2pPr>
      <a:lvl3pPr marL="1143000" indent="-228600" algn="l" rtl="0" eaLnBrk="1" fontAlgn="base" hangingPunct="1">
        <a:spcBef>
          <a:spcPct val="20000"/>
        </a:spcBef>
        <a:spcAft>
          <a:spcPct val="0"/>
        </a:spcAft>
        <a:buChar char="•"/>
        <a:defRPr sz="2000">
          <a:solidFill>
            <a:schemeClr val="tx1"/>
          </a:solidFill>
          <a:latin typeface="Verdana"/>
          <a:ea typeface="ＭＳ Ｐゴシック" pitchFamily="-110" charset="-128"/>
          <a:cs typeface="Verdana"/>
        </a:defRPr>
      </a:lvl3pPr>
      <a:lvl4pPr marL="1600200" indent="-228600" algn="l" rtl="0" eaLnBrk="1" fontAlgn="base" hangingPunct="1">
        <a:spcBef>
          <a:spcPct val="20000"/>
        </a:spcBef>
        <a:spcAft>
          <a:spcPct val="0"/>
        </a:spcAft>
        <a:buChar char="–"/>
        <a:defRPr sz="2000">
          <a:solidFill>
            <a:schemeClr val="tx1"/>
          </a:solidFill>
          <a:latin typeface="Verdana"/>
          <a:ea typeface="ＭＳ Ｐゴシック" pitchFamily="-110" charset="-128"/>
          <a:cs typeface="Verdana"/>
        </a:defRPr>
      </a:lvl4pPr>
      <a:lvl5pPr marL="2057400" indent="-228600" algn="l" rtl="0" eaLnBrk="1" fontAlgn="base" hangingPunct="1">
        <a:spcBef>
          <a:spcPct val="20000"/>
        </a:spcBef>
        <a:spcAft>
          <a:spcPct val="0"/>
        </a:spcAft>
        <a:buChar char="»"/>
        <a:defRPr sz="2000">
          <a:solidFill>
            <a:schemeClr val="tx1"/>
          </a:solidFill>
          <a:latin typeface="Verdana"/>
          <a:ea typeface="ＭＳ Ｐゴシック" pitchFamily="-110" charset="-128"/>
          <a:cs typeface="Verdana"/>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cacms-cafmc.ca/wp-content/uploads/2025/02/CACMS-Standards-and-Elements-AY-2026-2027_FINAL.pd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www2.gov.bc.ca/assets/gov/british-columbians-our-governments/indigenous-people/aboriginal-peoples-documents/calls_to_action_english2.pdf" TargetMode="External"/><Relationship Id="rId5" Type="http://schemas.openxmlformats.org/officeDocument/2006/relationships/hyperlink" Target="https://mcc.ca/objectives/medical-expert/population-health-and-its-determinants/indigenous-health/" TargetMode="External"/><Relationship Id="rId4" Type="http://schemas.openxmlformats.org/officeDocument/2006/relationships/hyperlink" Target="https://gemini.google.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l="2945" r="2945"/>
          <a:stretch/>
        </p:blipFill>
        <p:spPr>
          <a:xfrm>
            <a:off x="0" y="116632"/>
            <a:ext cx="9144000" cy="6578750"/>
          </a:xfrm>
          <a:prstGeom prst="rect">
            <a:avLst/>
          </a:prstGeom>
        </p:spPr>
      </p:pic>
      <p:grpSp>
        <p:nvGrpSpPr>
          <p:cNvPr id="2" name="Group 1"/>
          <p:cNvGrpSpPr/>
          <p:nvPr/>
        </p:nvGrpSpPr>
        <p:grpSpPr>
          <a:xfrm>
            <a:off x="-14941" y="-1866"/>
            <a:ext cx="9173882" cy="6867337"/>
            <a:chOff x="-14941" y="-1866"/>
            <a:chExt cx="9173882" cy="6867337"/>
          </a:xfrm>
        </p:grpSpPr>
        <p:pic>
          <p:nvPicPr>
            <p:cNvPr id="12" name="Picture 11"/>
            <p:cNvPicPr>
              <a:picLocks noChangeAspect="1"/>
            </p:cNvPicPr>
            <p:nvPr/>
          </p:nvPicPr>
          <p:blipFill>
            <a:blip r:embed="rId4"/>
            <a:stretch>
              <a:fillRect/>
            </a:stretch>
          </p:blipFill>
          <p:spPr>
            <a:xfrm>
              <a:off x="-14941" y="6652164"/>
              <a:ext cx="9166412" cy="213307"/>
            </a:xfrm>
            <a:prstGeom prst="rect">
              <a:avLst/>
            </a:prstGeom>
          </p:spPr>
        </p:pic>
        <p:sp>
          <p:nvSpPr>
            <p:cNvPr id="8" name="Rectangle 7"/>
            <p:cNvSpPr/>
            <p:nvPr/>
          </p:nvSpPr>
          <p:spPr bwMode="auto">
            <a:xfrm>
              <a:off x="-6643" y="5768214"/>
              <a:ext cx="9165584" cy="886711"/>
            </a:xfrm>
            <a:prstGeom prst="rect">
              <a:avLst/>
            </a:prstGeom>
            <a:solidFill>
              <a:schemeClr val="tx1">
                <a:alpha val="75000"/>
              </a:schemeClr>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10" charset="0"/>
                </a:rPr>
                <a:t> </a:t>
              </a:r>
            </a:p>
          </p:txBody>
        </p:sp>
        <p:pic>
          <p:nvPicPr>
            <p:cNvPr id="16" name="Picture 15" descr="uOttawa_HOR_WHIT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3600" y="5949280"/>
              <a:ext cx="1693389" cy="452922"/>
            </a:xfrm>
            <a:prstGeom prst="rect">
              <a:avLst/>
            </a:prstGeom>
          </p:spPr>
        </p:pic>
        <p:pic>
          <p:nvPicPr>
            <p:cNvPr id="14" name="Picture 13" descr="top.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1866"/>
              <a:ext cx="9144002" cy="384305"/>
            </a:xfrm>
            <a:prstGeom prst="rect">
              <a:avLst/>
            </a:prstGeom>
          </p:spPr>
        </p:pic>
      </p:grpSp>
      <p:sp>
        <p:nvSpPr>
          <p:cNvPr id="17" name="Footer Placeholder 6"/>
          <p:cNvSpPr txBox="1">
            <a:spLocks noChangeArrowheads="1"/>
          </p:cNvSpPr>
          <p:nvPr/>
        </p:nvSpPr>
        <p:spPr bwMode="auto">
          <a:xfrm>
            <a:off x="179512" y="6152115"/>
            <a:ext cx="4536504" cy="3600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200" b="1" kern="1200">
                <a:solidFill>
                  <a:srgbClr val="A69C95"/>
                </a:solidFill>
                <a:latin typeface="Verdana" charset="0"/>
                <a:ea typeface="ＭＳ Ｐゴシック" charset="0"/>
                <a:cs typeface="Verdana" charset="0"/>
              </a:defRPr>
            </a:lvl1pPr>
            <a:lvl2pPr marL="457200" algn="l" rtl="0" fontAlgn="base">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a:lstStyle>
          <a:p>
            <a:pPr algn="l"/>
            <a:r>
              <a:rPr lang="en-US" dirty="0">
                <a:solidFill>
                  <a:schemeClr val="bg1"/>
                </a:solidFill>
                <a:latin typeface="Arial"/>
                <a:cs typeface="Arial"/>
              </a:rPr>
              <a:t>April 17, 2026</a:t>
            </a:r>
          </a:p>
        </p:txBody>
      </p:sp>
      <p:sp>
        <p:nvSpPr>
          <p:cNvPr id="28" name="Rectangle 27"/>
          <p:cNvSpPr/>
          <p:nvPr/>
        </p:nvSpPr>
        <p:spPr bwMode="auto">
          <a:xfrm>
            <a:off x="1763688" y="2564904"/>
            <a:ext cx="7380312" cy="1224136"/>
          </a:xfrm>
          <a:prstGeom prst="rect">
            <a:avLst/>
          </a:prstGeom>
          <a:solidFill>
            <a:schemeClr val="tx1">
              <a:alpha val="75000"/>
            </a:schemeClr>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sp>
        <p:nvSpPr>
          <p:cNvPr id="29" name="Rectangle 28"/>
          <p:cNvSpPr/>
          <p:nvPr/>
        </p:nvSpPr>
        <p:spPr bwMode="auto">
          <a:xfrm>
            <a:off x="1763688" y="4149080"/>
            <a:ext cx="7380312" cy="1008112"/>
          </a:xfrm>
          <a:prstGeom prst="rect">
            <a:avLst/>
          </a:prstGeom>
          <a:solidFill>
            <a:schemeClr val="tx1">
              <a:alpha val="75000"/>
            </a:schemeClr>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sp>
        <p:nvSpPr>
          <p:cNvPr id="18" name="Rectangle 17"/>
          <p:cNvSpPr/>
          <p:nvPr/>
        </p:nvSpPr>
        <p:spPr bwMode="auto">
          <a:xfrm>
            <a:off x="1688352" y="2564904"/>
            <a:ext cx="78511" cy="1224136"/>
          </a:xfrm>
          <a:prstGeom prst="rect">
            <a:avLst/>
          </a:prstGeom>
          <a:solidFill>
            <a:srgbClr val="8F001A"/>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A69C95"/>
              </a:solidFill>
              <a:effectLst/>
              <a:latin typeface="Times" pitchFamily="-110" charset="0"/>
            </a:endParaRPr>
          </a:p>
        </p:txBody>
      </p:sp>
      <p:sp>
        <p:nvSpPr>
          <p:cNvPr id="19" name="Rectangle 18"/>
          <p:cNvSpPr/>
          <p:nvPr/>
        </p:nvSpPr>
        <p:spPr bwMode="auto">
          <a:xfrm>
            <a:off x="1688353" y="4149079"/>
            <a:ext cx="75335" cy="1008111"/>
          </a:xfrm>
          <a:prstGeom prst="rect">
            <a:avLst/>
          </a:prstGeom>
          <a:solidFill>
            <a:srgbClr val="8F001A"/>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A69C95"/>
                </a:solidFill>
                <a:effectLst/>
                <a:latin typeface="Times" pitchFamily="-110" charset="0"/>
              </a:rPr>
              <a:t> </a:t>
            </a:r>
          </a:p>
        </p:txBody>
      </p:sp>
      <p:sp>
        <p:nvSpPr>
          <p:cNvPr id="20" name="Title 1"/>
          <p:cNvSpPr txBox="1">
            <a:spLocks/>
          </p:cNvSpPr>
          <p:nvPr/>
        </p:nvSpPr>
        <p:spPr bwMode="auto">
          <a:xfrm>
            <a:off x="1872208" y="2276872"/>
            <a:ext cx="7164288" cy="13681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a:solidFill>
                  <a:srgbClr val="990000"/>
                </a:solidFill>
                <a:latin typeface="Verdana"/>
                <a:ea typeface="ＭＳ Ｐゴシック" charset="0"/>
                <a:cs typeface="Verdana"/>
              </a:defRPr>
            </a:lvl1pPr>
            <a:lvl2pPr algn="l" rtl="0" eaLnBrk="1" fontAlgn="base" hangingPunct="1">
              <a:spcBef>
                <a:spcPct val="0"/>
              </a:spcBef>
              <a:spcAft>
                <a:spcPct val="0"/>
              </a:spcAft>
              <a:defRPr sz="2800">
                <a:solidFill>
                  <a:srgbClr val="990000"/>
                </a:solidFill>
                <a:latin typeface="Verdana" charset="0"/>
                <a:ea typeface="ＭＳ Ｐゴシック" charset="0"/>
              </a:defRPr>
            </a:lvl2pPr>
            <a:lvl3pPr algn="l" rtl="0" eaLnBrk="1" fontAlgn="base" hangingPunct="1">
              <a:spcBef>
                <a:spcPct val="0"/>
              </a:spcBef>
              <a:spcAft>
                <a:spcPct val="0"/>
              </a:spcAft>
              <a:defRPr sz="2800">
                <a:solidFill>
                  <a:srgbClr val="990000"/>
                </a:solidFill>
                <a:latin typeface="Verdana" charset="0"/>
                <a:ea typeface="ＭＳ Ｐゴシック" charset="0"/>
              </a:defRPr>
            </a:lvl3pPr>
            <a:lvl4pPr algn="l" rtl="0" eaLnBrk="1" fontAlgn="base" hangingPunct="1">
              <a:spcBef>
                <a:spcPct val="0"/>
              </a:spcBef>
              <a:spcAft>
                <a:spcPct val="0"/>
              </a:spcAft>
              <a:defRPr sz="2800">
                <a:solidFill>
                  <a:srgbClr val="990000"/>
                </a:solidFill>
                <a:latin typeface="Verdana" charset="0"/>
                <a:ea typeface="ＭＳ Ｐゴシック" charset="0"/>
              </a:defRPr>
            </a:lvl4pPr>
            <a:lvl5pPr algn="l" rtl="0" eaLnBrk="1" fontAlgn="base" hangingPunct="1">
              <a:spcBef>
                <a:spcPct val="0"/>
              </a:spcBef>
              <a:spcAft>
                <a:spcPct val="0"/>
              </a:spcAft>
              <a:defRPr sz="2800">
                <a:solidFill>
                  <a:srgbClr val="990000"/>
                </a:solidFill>
                <a:latin typeface="Verdana" charset="0"/>
                <a:ea typeface="ＭＳ Ｐゴシック" charset="0"/>
              </a:defRPr>
            </a:lvl5pPr>
            <a:lvl6pPr marL="457200" algn="l" rtl="0" eaLnBrk="1" fontAlgn="base" hangingPunct="1">
              <a:spcBef>
                <a:spcPct val="0"/>
              </a:spcBef>
              <a:spcAft>
                <a:spcPct val="0"/>
              </a:spcAft>
              <a:defRPr sz="2800">
                <a:solidFill>
                  <a:srgbClr val="990000"/>
                </a:solidFill>
                <a:latin typeface="Arial Black" pitchFamily="-110" charset="0"/>
              </a:defRPr>
            </a:lvl6pPr>
            <a:lvl7pPr marL="914400" algn="l" rtl="0" eaLnBrk="1" fontAlgn="base" hangingPunct="1">
              <a:spcBef>
                <a:spcPct val="0"/>
              </a:spcBef>
              <a:spcAft>
                <a:spcPct val="0"/>
              </a:spcAft>
              <a:defRPr sz="2800">
                <a:solidFill>
                  <a:srgbClr val="990000"/>
                </a:solidFill>
                <a:latin typeface="Arial Black" pitchFamily="-110" charset="0"/>
              </a:defRPr>
            </a:lvl7pPr>
            <a:lvl8pPr marL="1371600" algn="l" rtl="0" eaLnBrk="1" fontAlgn="base" hangingPunct="1">
              <a:spcBef>
                <a:spcPct val="0"/>
              </a:spcBef>
              <a:spcAft>
                <a:spcPct val="0"/>
              </a:spcAft>
              <a:defRPr sz="2800">
                <a:solidFill>
                  <a:srgbClr val="990000"/>
                </a:solidFill>
                <a:latin typeface="Arial Black" pitchFamily="-110" charset="0"/>
              </a:defRPr>
            </a:lvl8pPr>
            <a:lvl9pPr marL="1828800" algn="l" rtl="0" eaLnBrk="1" fontAlgn="base" hangingPunct="1">
              <a:spcBef>
                <a:spcPct val="0"/>
              </a:spcBef>
              <a:spcAft>
                <a:spcPct val="0"/>
              </a:spcAft>
              <a:defRPr sz="2800">
                <a:solidFill>
                  <a:srgbClr val="990000"/>
                </a:solidFill>
                <a:latin typeface="Arial Black" pitchFamily="-110" charset="0"/>
              </a:defRPr>
            </a:lvl9pPr>
          </a:lstStyle>
          <a:p>
            <a:r>
              <a:rPr lang="en-US" sz="1800" i="0" dirty="0">
                <a:solidFill>
                  <a:schemeClr val="bg1"/>
                </a:solidFill>
                <a:effectLst/>
                <a:latin typeface="+mj-lt"/>
                <a:ea typeface="Calibri" panose="020F0502020204030204" pitchFamily="34" charset="0"/>
                <a:cs typeface="Calibri" panose="020F0502020204030204" pitchFamily="34" charset="0"/>
              </a:rPr>
              <a:t>Advancing Indigenous Health Education in Undergraduate Medicine:</a:t>
            </a:r>
            <a:endParaRPr lang="en-US" sz="1800" dirty="0">
              <a:solidFill>
                <a:schemeClr val="bg1"/>
              </a:solidFill>
              <a:latin typeface="+mj-lt"/>
              <a:ea typeface="Calibri" panose="020F0502020204030204" pitchFamily="34" charset="0"/>
              <a:cs typeface="Calibri" panose="020F0502020204030204" pitchFamily="34" charset="0"/>
            </a:endParaRPr>
          </a:p>
        </p:txBody>
      </p:sp>
      <p:sp>
        <p:nvSpPr>
          <p:cNvPr id="21" name="Text Placeholder 2"/>
          <p:cNvSpPr txBox="1">
            <a:spLocks/>
          </p:cNvSpPr>
          <p:nvPr/>
        </p:nvSpPr>
        <p:spPr bwMode="auto">
          <a:xfrm>
            <a:off x="1872208" y="3284984"/>
            <a:ext cx="7164288" cy="3600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marL="342900" indent="-342900" algn="l" rtl="0" eaLnBrk="1" fontAlgn="base" hangingPunct="1">
              <a:spcBef>
                <a:spcPct val="20000"/>
              </a:spcBef>
              <a:spcAft>
                <a:spcPct val="0"/>
              </a:spcAft>
              <a:buChar char="•"/>
              <a:defRPr sz="2000">
                <a:solidFill>
                  <a:schemeClr val="tx1"/>
                </a:solidFill>
                <a:latin typeface="Verdana"/>
                <a:ea typeface="ＭＳ Ｐゴシック" charset="0"/>
                <a:cs typeface="Verdana"/>
              </a:defRPr>
            </a:lvl1pPr>
            <a:lvl2pPr marL="742950" indent="-285750" algn="l" rtl="0" eaLnBrk="1" fontAlgn="base" hangingPunct="1">
              <a:spcBef>
                <a:spcPct val="20000"/>
              </a:spcBef>
              <a:spcAft>
                <a:spcPct val="0"/>
              </a:spcAft>
              <a:buChar char="–"/>
              <a:defRPr sz="2000">
                <a:solidFill>
                  <a:schemeClr val="tx1"/>
                </a:solidFill>
                <a:latin typeface="Verdana"/>
                <a:ea typeface="ＭＳ Ｐゴシック" pitchFamily="-110" charset="-128"/>
                <a:cs typeface="Verdana"/>
              </a:defRPr>
            </a:lvl2pPr>
            <a:lvl3pPr marL="1143000" indent="-228600" algn="l" rtl="0" eaLnBrk="1" fontAlgn="base" hangingPunct="1">
              <a:spcBef>
                <a:spcPct val="20000"/>
              </a:spcBef>
              <a:spcAft>
                <a:spcPct val="0"/>
              </a:spcAft>
              <a:buChar char="•"/>
              <a:defRPr sz="2000">
                <a:solidFill>
                  <a:schemeClr val="tx1"/>
                </a:solidFill>
                <a:latin typeface="Verdana"/>
                <a:ea typeface="ＭＳ Ｐゴシック" pitchFamily="-110" charset="-128"/>
                <a:cs typeface="Verdana"/>
              </a:defRPr>
            </a:lvl3pPr>
            <a:lvl4pPr marL="1600200" indent="-228600" algn="l" rtl="0" eaLnBrk="1" fontAlgn="base" hangingPunct="1">
              <a:spcBef>
                <a:spcPct val="20000"/>
              </a:spcBef>
              <a:spcAft>
                <a:spcPct val="0"/>
              </a:spcAft>
              <a:buChar char="–"/>
              <a:defRPr sz="2000">
                <a:solidFill>
                  <a:schemeClr val="tx1"/>
                </a:solidFill>
                <a:latin typeface="Verdana"/>
                <a:ea typeface="ＭＳ Ｐゴシック" pitchFamily="-110" charset="-128"/>
                <a:cs typeface="Verdana"/>
              </a:defRPr>
            </a:lvl4pPr>
            <a:lvl5pPr marL="2057400" indent="-228600" algn="l" rtl="0" eaLnBrk="1" fontAlgn="base" hangingPunct="1">
              <a:spcBef>
                <a:spcPct val="20000"/>
              </a:spcBef>
              <a:spcAft>
                <a:spcPct val="0"/>
              </a:spcAft>
              <a:buChar char="»"/>
              <a:defRPr sz="2000">
                <a:solidFill>
                  <a:schemeClr val="tx1"/>
                </a:solidFill>
                <a:latin typeface="Verdana"/>
                <a:ea typeface="ＭＳ Ｐゴシック" pitchFamily="-110" charset="-128"/>
                <a:cs typeface="Verdana"/>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9pPr>
          </a:lstStyle>
          <a:p>
            <a:pPr marL="0" indent="0">
              <a:buNone/>
            </a:pPr>
            <a:r>
              <a:rPr lang="en-US" sz="1400" b="0" i="0" dirty="0">
                <a:solidFill>
                  <a:schemeClr val="bg1"/>
                </a:solidFill>
                <a:effectLst/>
                <a:latin typeface="arial" panose="020B0604020202020204" pitchFamily="34" charset="0"/>
              </a:rPr>
              <a:t>Curriculum Mapping and Gap Analysis in Response to Updated National Standards</a:t>
            </a:r>
            <a:endParaRPr lang="en-US" sz="1400" dirty="0">
              <a:solidFill>
                <a:schemeClr val="bg1"/>
              </a:solidFill>
              <a:latin typeface="Arial"/>
              <a:cs typeface="Arial"/>
            </a:endParaRPr>
          </a:p>
        </p:txBody>
      </p:sp>
      <p:sp>
        <p:nvSpPr>
          <p:cNvPr id="22" name="Text Placeholder 2"/>
          <p:cNvSpPr txBox="1">
            <a:spLocks/>
          </p:cNvSpPr>
          <p:nvPr/>
        </p:nvSpPr>
        <p:spPr bwMode="auto">
          <a:xfrm>
            <a:off x="1872208" y="4149080"/>
            <a:ext cx="7164288" cy="1008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marL="342900" indent="-342900" algn="l" rtl="0" eaLnBrk="1" fontAlgn="base" hangingPunct="1">
              <a:spcBef>
                <a:spcPct val="20000"/>
              </a:spcBef>
              <a:spcAft>
                <a:spcPct val="0"/>
              </a:spcAft>
              <a:buChar char="•"/>
              <a:defRPr sz="2000">
                <a:solidFill>
                  <a:schemeClr val="tx1"/>
                </a:solidFill>
                <a:latin typeface="Verdana"/>
                <a:ea typeface="ＭＳ Ｐゴシック" charset="0"/>
                <a:cs typeface="Verdana"/>
              </a:defRPr>
            </a:lvl1pPr>
            <a:lvl2pPr marL="742950" indent="-285750" algn="l" rtl="0" eaLnBrk="1" fontAlgn="base" hangingPunct="1">
              <a:spcBef>
                <a:spcPct val="20000"/>
              </a:spcBef>
              <a:spcAft>
                <a:spcPct val="0"/>
              </a:spcAft>
              <a:buChar char="–"/>
              <a:defRPr sz="2000">
                <a:solidFill>
                  <a:schemeClr val="tx1"/>
                </a:solidFill>
                <a:latin typeface="Verdana"/>
                <a:ea typeface="ＭＳ Ｐゴシック" pitchFamily="-110" charset="-128"/>
                <a:cs typeface="Verdana"/>
              </a:defRPr>
            </a:lvl2pPr>
            <a:lvl3pPr marL="1143000" indent="-228600" algn="l" rtl="0" eaLnBrk="1" fontAlgn="base" hangingPunct="1">
              <a:spcBef>
                <a:spcPct val="20000"/>
              </a:spcBef>
              <a:spcAft>
                <a:spcPct val="0"/>
              </a:spcAft>
              <a:buChar char="•"/>
              <a:defRPr sz="2000">
                <a:solidFill>
                  <a:schemeClr val="tx1"/>
                </a:solidFill>
                <a:latin typeface="Verdana"/>
                <a:ea typeface="ＭＳ Ｐゴシック" pitchFamily="-110" charset="-128"/>
                <a:cs typeface="Verdana"/>
              </a:defRPr>
            </a:lvl3pPr>
            <a:lvl4pPr marL="1600200" indent="-228600" algn="l" rtl="0" eaLnBrk="1" fontAlgn="base" hangingPunct="1">
              <a:spcBef>
                <a:spcPct val="20000"/>
              </a:spcBef>
              <a:spcAft>
                <a:spcPct val="0"/>
              </a:spcAft>
              <a:buChar char="–"/>
              <a:defRPr sz="2000">
                <a:solidFill>
                  <a:schemeClr val="tx1"/>
                </a:solidFill>
                <a:latin typeface="Verdana"/>
                <a:ea typeface="ＭＳ Ｐゴシック" pitchFamily="-110" charset="-128"/>
                <a:cs typeface="Verdana"/>
              </a:defRPr>
            </a:lvl4pPr>
            <a:lvl5pPr marL="2057400" indent="-228600" algn="l" rtl="0" eaLnBrk="1" fontAlgn="base" hangingPunct="1">
              <a:spcBef>
                <a:spcPct val="20000"/>
              </a:spcBef>
              <a:spcAft>
                <a:spcPct val="0"/>
              </a:spcAft>
              <a:buChar char="»"/>
              <a:defRPr sz="2000">
                <a:solidFill>
                  <a:schemeClr val="tx1"/>
                </a:solidFill>
                <a:latin typeface="Verdana"/>
                <a:ea typeface="ＭＳ Ｐゴシック" pitchFamily="-110" charset="-128"/>
                <a:cs typeface="Verdana"/>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9pPr>
          </a:lstStyle>
          <a:p>
            <a:pPr marL="0" indent="0">
              <a:buNone/>
            </a:pPr>
            <a:r>
              <a:rPr lang="en-US" sz="1200" b="1" dirty="0">
                <a:solidFill>
                  <a:schemeClr val="bg1"/>
                </a:solidFill>
                <a:latin typeface="Arial"/>
                <a:cs typeface="Arial"/>
              </a:rPr>
              <a:t>Noah Bennell</a:t>
            </a:r>
            <a:r>
              <a:rPr lang="en-US" sz="1200" dirty="0">
                <a:solidFill>
                  <a:schemeClr val="bg1"/>
                </a:solidFill>
                <a:latin typeface="Arial"/>
                <a:cs typeface="Arial"/>
              </a:rPr>
              <a:t>, Lyric </a:t>
            </a:r>
            <a:r>
              <a:rPr lang="en-US" sz="1200" dirty="0" err="1">
                <a:solidFill>
                  <a:schemeClr val="bg1"/>
                </a:solidFill>
                <a:latin typeface="Arial"/>
                <a:cs typeface="Arial"/>
              </a:rPr>
              <a:t>Oblin</a:t>
            </a:r>
            <a:r>
              <a:rPr lang="en-US" sz="1200" dirty="0">
                <a:solidFill>
                  <a:schemeClr val="bg1"/>
                </a:solidFill>
                <a:latin typeface="Arial"/>
                <a:cs typeface="Arial"/>
              </a:rPr>
              <a:t>-Moses, Hannah McKay, Mia Otten, Dr. Darlene Kitty, Dr. Alex </a:t>
            </a:r>
            <a:r>
              <a:rPr lang="en-US" sz="1200" dirty="0" err="1">
                <a:solidFill>
                  <a:schemeClr val="bg1"/>
                </a:solidFill>
                <a:latin typeface="Arial"/>
                <a:cs typeface="Arial"/>
              </a:rPr>
              <a:t>Petiquan</a:t>
            </a:r>
            <a:r>
              <a:rPr lang="en-US" sz="1200" dirty="0">
                <a:solidFill>
                  <a:schemeClr val="bg1"/>
                </a:solidFill>
                <a:latin typeface="Arial"/>
                <a:cs typeface="Arial"/>
              </a:rPr>
              <a:t>, Dr. Amy Nakajima, Dr. Laura Muldoon, Dr. Brad </a:t>
            </a:r>
            <a:r>
              <a:rPr lang="en-US" sz="1200" dirty="0" err="1">
                <a:solidFill>
                  <a:schemeClr val="bg1"/>
                </a:solidFill>
                <a:latin typeface="Arial"/>
                <a:cs typeface="Arial"/>
              </a:rPr>
              <a:t>MacCosham</a:t>
            </a:r>
            <a:r>
              <a:rPr lang="en-US" sz="1200" dirty="0">
                <a:solidFill>
                  <a:schemeClr val="bg1"/>
                </a:solidFill>
                <a:latin typeface="Arial"/>
                <a:cs typeface="Arial"/>
              </a:rPr>
              <a:t>, Luc Brisebois, Meghan Cornett, KJ Chen</a:t>
            </a:r>
          </a:p>
          <a:p>
            <a:pPr marL="0" indent="0">
              <a:buNone/>
            </a:pPr>
            <a:r>
              <a:rPr lang="en-US" sz="1200" dirty="0">
                <a:solidFill>
                  <a:schemeClr val="bg1"/>
                </a:solidFill>
                <a:latin typeface="Arial"/>
                <a:cs typeface="Arial"/>
              </a:rPr>
              <a:t>Faculty of Medicine, University of Ottawa</a:t>
            </a:r>
          </a:p>
          <a:p>
            <a:pPr marL="0" indent="0">
              <a:buNone/>
            </a:pPr>
            <a:r>
              <a:rPr lang="en-US" sz="1200" dirty="0">
                <a:solidFill>
                  <a:schemeClr val="bg1"/>
                </a:solidFill>
                <a:latin typeface="Arial"/>
                <a:cs typeface="Arial"/>
              </a:rPr>
              <a:t>Indigenous Medical Learners Association</a:t>
            </a:r>
          </a:p>
        </p:txBody>
      </p:sp>
    </p:spTree>
    <p:extLst>
      <p:ext uri="{BB962C8B-B14F-4D97-AF65-F5344CB8AC3E}">
        <p14:creationId xmlns:p14="http://schemas.microsoft.com/office/powerpoint/2010/main" val="3479947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DFC6DF-2495-E825-BC3D-C9FAFD8F97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C2EE8E-9549-7EFF-67E3-AD2760EEC1AB}"/>
              </a:ext>
            </a:extLst>
          </p:cNvPr>
          <p:cNvSpPr>
            <a:spLocks noGrp="1"/>
          </p:cNvSpPr>
          <p:nvPr>
            <p:ph type="title"/>
          </p:nvPr>
        </p:nvSpPr>
        <p:spPr/>
        <p:txBody>
          <a:bodyPr/>
          <a:lstStyle/>
          <a:p>
            <a:r>
              <a:rPr lang="en-US" dirty="0">
                <a:latin typeface="Arial"/>
                <a:cs typeface="Arial"/>
              </a:rPr>
              <a:t>Results: National Standards</a:t>
            </a:r>
          </a:p>
        </p:txBody>
      </p:sp>
      <p:sp>
        <p:nvSpPr>
          <p:cNvPr id="7" name="Content Placeholder 6">
            <a:extLst>
              <a:ext uri="{FF2B5EF4-FFF2-40B4-BE49-F238E27FC236}">
                <a16:creationId xmlns:a16="http://schemas.microsoft.com/office/drawing/2014/main" id="{A31E2BD1-65A7-F6DB-C796-FCDDBDA27AAA}"/>
              </a:ext>
            </a:extLst>
          </p:cNvPr>
          <p:cNvSpPr>
            <a:spLocks noGrp="1"/>
          </p:cNvSpPr>
          <p:nvPr>
            <p:ph idx="1"/>
          </p:nvPr>
        </p:nvSpPr>
        <p:spPr/>
        <p:txBody>
          <a:bodyPr/>
          <a:lstStyle/>
          <a:p>
            <a:r>
              <a:rPr lang="en-CA" sz="2000" kern="100" dirty="0">
                <a:effectLst/>
                <a:latin typeface="Aptos" panose="020B0004020202020204" pitchFamily="34" charset="0"/>
                <a:ea typeface="Aptos" panose="020B0004020202020204" pitchFamily="34" charset="0"/>
                <a:cs typeface="Times New Roman" panose="02020603050405020304" pitchFamily="18" charset="0"/>
              </a:rPr>
              <a:t>In total, we identified gaps in </a:t>
            </a:r>
            <a:r>
              <a:rPr lang="en-CA" sz="2000" b="1" kern="100" dirty="0">
                <a:effectLst/>
                <a:latin typeface="Aptos" panose="020B0004020202020204" pitchFamily="34" charset="0"/>
                <a:ea typeface="Aptos" panose="020B0004020202020204" pitchFamily="34" charset="0"/>
                <a:cs typeface="Times New Roman" panose="02020603050405020304" pitchFamily="18" charset="0"/>
              </a:rPr>
              <a:t>all 9 of our TRC items</a:t>
            </a:r>
            <a:r>
              <a:rPr lang="en-CA" sz="2000" kern="100" dirty="0">
                <a:effectLst/>
                <a:latin typeface="Aptos" panose="020B0004020202020204" pitchFamily="34" charset="0"/>
                <a:ea typeface="Aptos" panose="020B0004020202020204" pitchFamily="34" charset="0"/>
                <a:cs typeface="Times New Roman" panose="02020603050405020304" pitchFamily="18" charset="0"/>
              </a:rPr>
              <a:t>, with three being complete gaps with no content coverage. </a:t>
            </a:r>
          </a:p>
          <a:p>
            <a:r>
              <a:rPr lang="en-CA" sz="2000" kern="100" dirty="0">
                <a:effectLst/>
                <a:latin typeface="Aptos" panose="020B0004020202020204" pitchFamily="34" charset="0"/>
                <a:ea typeface="Aptos" panose="020B0004020202020204" pitchFamily="34" charset="0"/>
                <a:cs typeface="Times New Roman" panose="02020603050405020304" pitchFamily="18" charset="0"/>
              </a:rPr>
              <a:t>We identified gaps in </a:t>
            </a:r>
            <a:r>
              <a:rPr lang="en-CA" sz="2000" b="1" kern="100" dirty="0">
                <a:effectLst/>
                <a:latin typeface="Aptos" panose="020B0004020202020204" pitchFamily="34" charset="0"/>
                <a:ea typeface="Aptos" panose="020B0004020202020204" pitchFamily="34" charset="0"/>
                <a:cs typeface="Times New Roman" panose="02020603050405020304" pitchFamily="18" charset="0"/>
              </a:rPr>
              <a:t>all 14 MCC objectives</a:t>
            </a:r>
            <a:r>
              <a:rPr lang="en-CA" sz="2000" kern="100" dirty="0">
                <a:effectLst/>
                <a:latin typeface="Aptos" panose="020B0004020202020204" pitchFamily="34" charset="0"/>
                <a:ea typeface="Aptos" panose="020B0004020202020204" pitchFamily="34" charset="0"/>
                <a:cs typeface="Times New Roman" panose="02020603050405020304" pitchFamily="18" charset="0"/>
              </a:rPr>
              <a:t>, with 4 being complete gaps. </a:t>
            </a:r>
          </a:p>
          <a:p>
            <a:r>
              <a:rPr lang="en-CA" sz="2000" kern="100" dirty="0">
                <a:effectLst/>
                <a:latin typeface="Aptos" panose="020B0004020202020204" pitchFamily="34" charset="0"/>
                <a:ea typeface="Aptos" panose="020B0004020202020204" pitchFamily="34" charset="0"/>
                <a:cs typeface="Times New Roman" panose="02020603050405020304" pitchFamily="18" charset="0"/>
              </a:rPr>
              <a:t>We identified gaps in </a:t>
            </a:r>
            <a:r>
              <a:rPr lang="en-CA" sz="2000" b="1" kern="100" dirty="0">
                <a:effectLst/>
                <a:latin typeface="Aptos" panose="020B0004020202020204" pitchFamily="34" charset="0"/>
                <a:ea typeface="Aptos" panose="020B0004020202020204" pitchFamily="34" charset="0"/>
                <a:cs typeface="Times New Roman" panose="02020603050405020304" pitchFamily="18" charset="0"/>
              </a:rPr>
              <a:t>all 4 relevant CACMS 7.6 sub-elements</a:t>
            </a:r>
            <a:r>
              <a:rPr lang="en-CA" sz="2000" kern="100" dirty="0">
                <a:effectLst/>
                <a:latin typeface="Aptos" panose="020B0004020202020204" pitchFamily="34" charset="0"/>
                <a:ea typeface="Aptos" panose="020B0004020202020204" pitchFamily="34" charset="0"/>
                <a:cs typeface="Times New Roman" panose="02020603050405020304" pitchFamily="18" charset="0"/>
              </a:rPr>
              <a:t>. </a:t>
            </a:r>
          </a:p>
        </p:txBody>
      </p:sp>
    </p:spTree>
    <p:extLst>
      <p:ext uri="{BB962C8B-B14F-4D97-AF65-F5344CB8AC3E}">
        <p14:creationId xmlns:p14="http://schemas.microsoft.com/office/powerpoint/2010/main" val="2413223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B57B3AE-B607-C467-3D6D-AF06DED6F0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44517D-2793-DD47-D05B-F11FD2210C6D}"/>
              </a:ext>
            </a:extLst>
          </p:cNvPr>
          <p:cNvSpPr>
            <a:spLocks noGrp="1"/>
          </p:cNvSpPr>
          <p:nvPr>
            <p:ph type="title"/>
          </p:nvPr>
        </p:nvSpPr>
        <p:spPr/>
        <p:txBody>
          <a:bodyPr/>
          <a:lstStyle/>
          <a:p>
            <a:r>
              <a:rPr lang="en-US" dirty="0">
                <a:latin typeface="Arial"/>
                <a:cs typeface="Arial"/>
              </a:rPr>
              <a:t>Results: Example from TRC Call to Action #24</a:t>
            </a:r>
          </a:p>
        </p:txBody>
      </p:sp>
      <p:sp>
        <p:nvSpPr>
          <p:cNvPr id="7" name="Content Placeholder 6">
            <a:extLst>
              <a:ext uri="{FF2B5EF4-FFF2-40B4-BE49-F238E27FC236}">
                <a16:creationId xmlns:a16="http://schemas.microsoft.com/office/drawing/2014/main" id="{FCDBD80E-F030-2952-C485-11AAADBAD17F}"/>
              </a:ext>
            </a:extLst>
          </p:cNvPr>
          <p:cNvSpPr>
            <a:spLocks noGrp="1"/>
          </p:cNvSpPr>
          <p:nvPr>
            <p:ph idx="1"/>
          </p:nvPr>
        </p:nvSpPr>
        <p:spPr/>
        <p:txBody>
          <a:bodyPr/>
          <a:lstStyle/>
          <a:p>
            <a:pPr marL="0" indent="0">
              <a:buNone/>
            </a:pPr>
            <a:r>
              <a:rPr lang="en-US" i="1" dirty="0">
                <a:latin typeface="+mn-lt"/>
                <a:cs typeface="Arial"/>
              </a:rPr>
              <a:t>We call upon medical and nursing schools in Canada to require all students to take a course dealing with </a:t>
            </a:r>
            <a:r>
              <a:rPr lang="en-US" b="1" i="1" dirty="0">
                <a:latin typeface="+mn-lt"/>
                <a:cs typeface="Arial"/>
              </a:rPr>
              <a:t>Aboriginal health issues</a:t>
            </a:r>
            <a:r>
              <a:rPr lang="en-US" i="1" dirty="0">
                <a:latin typeface="+mn-lt"/>
                <a:cs typeface="Arial"/>
              </a:rPr>
              <a:t>, including the history and legacy of residential schools, the United Nations Declaration on the Rights of Indigenous Peoples, Treaties and Aboriginal rights, and Indigenous teachings and practices. This will require skills-based training in intercultural competency, conflict resolution, human rights, and anti-racism.</a:t>
            </a:r>
          </a:p>
          <a:p>
            <a:endParaRPr lang="en-US" dirty="0">
              <a:latin typeface="+mn-lt"/>
              <a:cs typeface="Arial"/>
            </a:endParaRPr>
          </a:p>
        </p:txBody>
      </p:sp>
    </p:spTree>
    <p:extLst>
      <p:ext uri="{BB962C8B-B14F-4D97-AF65-F5344CB8AC3E}">
        <p14:creationId xmlns:p14="http://schemas.microsoft.com/office/powerpoint/2010/main" val="1006082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B7CFEE-1967-E5BA-6345-767AD2C181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7D9B53-2968-8C06-390C-FF7479739250}"/>
              </a:ext>
            </a:extLst>
          </p:cNvPr>
          <p:cNvSpPr>
            <a:spLocks noGrp="1"/>
          </p:cNvSpPr>
          <p:nvPr>
            <p:ph type="title"/>
          </p:nvPr>
        </p:nvSpPr>
        <p:spPr/>
        <p:txBody>
          <a:bodyPr/>
          <a:lstStyle/>
          <a:p>
            <a:r>
              <a:rPr lang="en-US" dirty="0">
                <a:latin typeface="Arial"/>
                <a:cs typeface="Arial"/>
              </a:rPr>
              <a:t>Results: Example from TRC Call to Action #24</a:t>
            </a:r>
          </a:p>
        </p:txBody>
      </p:sp>
      <p:graphicFrame>
        <p:nvGraphicFramePr>
          <p:cNvPr id="5" name="Table 4">
            <a:extLst>
              <a:ext uri="{FF2B5EF4-FFF2-40B4-BE49-F238E27FC236}">
                <a16:creationId xmlns:a16="http://schemas.microsoft.com/office/drawing/2014/main" id="{A31E6BEA-BB91-3B69-7BFF-62F6A8CD8992}"/>
              </a:ext>
            </a:extLst>
          </p:cNvPr>
          <p:cNvGraphicFramePr>
            <a:graphicFrameLocks noGrp="1"/>
          </p:cNvGraphicFramePr>
          <p:nvPr>
            <p:extLst>
              <p:ext uri="{D42A27DB-BD31-4B8C-83A1-F6EECF244321}">
                <p14:modId xmlns:p14="http://schemas.microsoft.com/office/powerpoint/2010/main" val="2799755461"/>
              </p:ext>
            </p:extLst>
          </p:nvPr>
        </p:nvGraphicFramePr>
        <p:xfrm>
          <a:off x="844173" y="2195861"/>
          <a:ext cx="7455654" cy="2873842"/>
        </p:xfrm>
        <a:graphic>
          <a:graphicData uri="http://schemas.openxmlformats.org/drawingml/2006/table">
            <a:tbl>
              <a:tblPr firstRow="1" firstCol="1" bandRow="1">
                <a:tableStyleId>{073A0DAA-6AF3-43AB-8588-CEC1D06C72B9}</a:tableStyleId>
              </a:tblPr>
              <a:tblGrid>
                <a:gridCol w="1135539">
                  <a:extLst>
                    <a:ext uri="{9D8B030D-6E8A-4147-A177-3AD203B41FA5}">
                      <a16:colId xmlns:a16="http://schemas.microsoft.com/office/drawing/2014/main" val="2505397532"/>
                    </a:ext>
                  </a:extLst>
                </a:gridCol>
                <a:gridCol w="1368152">
                  <a:extLst>
                    <a:ext uri="{9D8B030D-6E8A-4147-A177-3AD203B41FA5}">
                      <a16:colId xmlns:a16="http://schemas.microsoft.com/office/drawing/2014/main" val="1338427398"/>
                    </a:ext>
                  </a:extLst>
                </a:gridCol>
                <a:gridCol w="1440160">
                  <a:extLst>
                    <a:ext uri="{9D8B030D-6E8A-4147-A177-3AD203B41FA5}">
                      <a16:colId xmlns:a16="http://schemas.microsoft.com/office/drawing/2014/main" val="3637110184"/>
                    </a:ext>
                  </a:extLst>
                </a:gridCol>
                <a:gridCol w="1440160">
                  <a:extLst>
                    <a:ext uri="{9D8B030D-6E8A-4147-A177-3AD203B41FA5}">
                      <a16:colId xmlns:a16="http://schemas.microsoft.com/office/drawing/2014/main" val="1778275740"/>
                    </a:ext>
                  </a:extLst>
                </a:gridCol>
                <a:gridCol w="2071643">
                  <a:extLst>
                    <a:ext uri="{9D8B030D-6E8A-4147-A177-3AD203B41FA5}">
                      <a16:colId xmlns:a16="http://schemas.microsoft.com/office/drawing/2014/main" val="2056374765"/>
                    </a:ext>
                  </a:extLst>
                </a:gridCol>
              </a:tblGrid>
              <a:tr h="833523">
                <a:tc>
                  <a:txBody>
                    <a:bodyPr/>
                    <a:lstStyle/>
                    <a:p>
                      <a:pPr>
                        <a:lnSpc>
                          <a:spcPct val="115000"/>
                        </a:lnSpc>
                        <a:spcBef>
                          <a:spcPts val="1200"/>
                        </a:spcBef>
                        <a:spcAft>
                          <a:spcPts val="1200"/>
                        </a:spcAft>
                      </a:pPr>
                      <a:r>
                        <a:rPr lang="en-CA" sz="1600" kern="100" dirty="0">
                          <a:effectLst/>
                        </a:rPr>
                        <a:t>Item</a:t>
                      </a:r>
                      <a:endParaRPr lang="en-CA"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5720" marR="4572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001A"/>
                    </a:solidFill>
                  </a:tcPr>
                </a:tc>
                <a:tc>
                  <a:txBody>
                    <a:bodyPr/>
                    <a:lstStyle/>
                    <a:p>
                      <a:pPr>
                        <a:lnSpc>
                          <a:spcPct val="115000"/>
                        </a:lnSpc>
                        <a:spcBef>
                          <a:spcPts val="1200"/>
                        </a:spcBef>
                        <a:spcAft>
                          <a:spcPts val="1200"/>
                        </a:spcAft>
                      </a:pPr>
                      <a:r>
                        <a:rPr lang="en-CA" sz="1600" kern="100" dirty="0">
                          <a:effectLst/>
                        </a:rPr>
                        <a:t>Definition</a:t>
                      </a:r>
                      <a:endParaRPr lang="en-CA"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001A"/>
                    </a:solidFill>
                  </a:tcPr>
                </a:tc>
                <a:tc>
                  <a:txBody>
                    <a:bodyPr/>
                    <a:lstStyle/>
                    <a:p>
                      <a:pPr>
                        <a:lnSpc>
                          <a:spcPct val="115000"/>
                        </a:lnSpc>
                        <a:spcBef>
                          <a:spcPts val="1200"/>
                        </a:spcBef>
                        <a:spcAft>
                          <a:spcPts val="1200"/>
                        </a:spcAft>
                      </a:pPr>
                      <a:r>
                        <a:rPr lang="en-CA" sz="1600" kern="100" dirty="0">
                          <a:effectLst/>
                        </a:rPr>
                        <a:t>Learning Objectives</a:t>
                      </a:r>
                      <a:endParaRPr lang="en-CA"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001A"/>
                    </a:solidFill>
                  </a:tcPr>
                </a:tc>
                <a:tc>
                  <a:txBody>
                    <a:bodyPr/>
                    <a:lstStyle/>
                    <a:p>
                      <a:pPr>
                        <a:lnSpc>
                          <a:spcPct val="115000"/>
                        </a:lnSpc>
                        <a:spcBef>
                          <a:spcPts val="1200"/>
                        </a:spcBef>
                        <a:spcAft>
                          <a:spcPts val="1200"/>
                        </a:spcAft>
                      </a:pPr>
                      <a:r>
                        <a:rPr lang="en-CA" sz="1600" kern="100" dirty="0">
                          <a:effectLst/>
                        </a:rPr>
                        <a:t>Events</a:t>
                      </a:r>
                      <a:endParaRPr lang="en-CA"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001A"/>
                    </a:solidFill>
                  </a:tcPr>
                </a:tc>
                <a:tc>
                  <a:txBody>
                    <a:bodyPr/>
                    <a:lstStyle/>
                    <a:p>
                      <a:pPr>
                        <a:lnSpc>
                          <a:spcPct val="115000"/>
                        </a:lnSpc>
                        <a:spcBef>
                          <a:spcPts val="1200"/>
                        </a:spcBef>
                        <a:spcAft>
                          <a:spcPts val="1200"/>
                        </a:spcAft>
                      </a:pPr>
                      <a:r>
                        <a:rPr lang="en-CA" sz="1600" kern="100" dirty="0">
                          <a:effectLst/>
                        </a:rPr>
                        <a:t>Gap Analysis</a:t>
                      </a:r>
                      <a:endParaRPr lang="en-CA"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5720" marR="4572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001A"/>
                    </a:solidFill>
                  </a:tcPr>
                </a:tc>
                <a:extLst>
                  <a:ext uri="{0D108BD9-81ED-4DB2-BD59-A6C34878D82A}">
                    <a16:rowId xmlns:a16="http://schemas.microsoft.com/office/drawing/2014/main" val="4260589270"/>
                  </a:ext>
                </a:extLst>
              </a:tr>
              <a:tr h="1353821">
                <a:tc>
                  <a:txBody>
                    <a:bodyPr/>
                    <a:lstStyle/>
                    <a:p>
                      <a:pPr>
                        <a:lnSpc>
                          <a:spcPct val="115000"/>
                        </a:lnSpc>
                        <a:spcBef>
                          <a:spcPts val="1200"/>
                        </a:spcBef>
                        <a:spcAft>
                          <a:spcPts val="1200"/>
                        </a:spcAft>
                      </a:pPr>
                      <a:r>
                        <a:rPr lang="en-CA" sz="1400" kern="100" dirty="0">
                          <a:solidFill>
                            <a:schemeClr val="tx1"/>
                          </a:solidFill>
                          <a:effectLst/>
                        </a:rPr>
                        <a:t>1. Indigenous Health Issues</a:t>
                      </a:r>
                      <a:endParaRPr lang="en-CA" sz="1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1200"/>
                        </a:spcBef>
                        <a:spcAft>
                          <a:spcPts val="1200"/>
                        </a:spcAft>
                      </a:pPr>
                      <a:r>
                        <a:rPr lang="en-CA" sz="1400" kern="100" dirty="0">
                          <a:solidFill>
                            <a:schemeClr val="tx1"/>
                          </a:solidFill>
                          <a:effectLst/>
                        </a:rPr>
                        <a:t>Understanding health disparities, demographics, and leading social/medical issues.</a:t>
                      </a:r>
                      <a:endParaRPr lang="en-CA" sz="1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1200"/>
                        </a:spcBef>
                        <a:spcAft>
                          <a:spcPts val="1200"/>
                        </a:spcAft>
                      </a:pPr>
                      <a:r>
                        <a:rPr lang="en-CA" sz="1400" kern="100" dirty="0">
                          <a:solidFill>
                            <a:schemeClr val="tx1"/>
                          </a:solidFill>
                          <a:effectLst/>
                        </a:rPr>
                        <a:t>64, 66, 2677, 2678, 2679, 2680, 5168, 5451, 11940, 12879, 12881, 12882, 14525, 14527</a:t>
                      </a:r>
                      <a:endParaRPr lang="en-CA" sz="1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1200"/>
                        </a:spcBef>
                        <a:spcAft>
                          <a:spcPts val="1200"/>
                        </a:spcAft>
                      </a:pPr>
                      <a:r>
                        <a:rPr lang="en-CA" sz="1400" kern="100" dirty="0">
                          <a:solidFill>
                            <a:schemeClr val="tx1"/>
                          </a:solidFill>
                          <a:effectLst/>
                        </a:rPr>
                        <a:t>6 Events: 4 </a:t>
                      </a:r>
                      <a:r>
                        <a:rPr lang="en-CA" sz="1400" kern="100" dirty="0" err="1">
                          <a:solidFill>
                            <a:schemeClr val="tx1"/>
                          </a:solidFill>
                          <a:effectLst/>
                        </a:rPr>
                        <a:t>Lect</a:t>
                      </a:r>
                      <a:r>
                        <a:rPr lang="en-CA" sz="1400" kern="100" dirty="0">
                          <a:solidFill>
                            <a:schemeClr val="tx1"/>
                          </a:solidFill>
                          <a:effectLst/>
                        </a:rPr>
                        <a:t> (Non-Ex), 1 CBL (Non-Ex), 1 </a:t>
                      </a:r>
                      <a:r>
                        <a:rPr lang="en-CA" sz="1400" kern="100" dirty="0" err="1">
                          <a:solidFill>
                            <a:schemeClr val="tx1"/>
                          </a:solidFill>
                          <a:effectLst/>
                        </a:rPr>
                        <a:t>Lect</a:t>
                      </a:r>
                      <a:r>
                        <a:rPr lang="en-CA" sz="1400" kern="100" dirty="0">
                          <a:solidFill>
                            <a:schemeClr val="tx1"/>
                          </a:solidFill>
                          <a:effectLst/>
                        </a:rPr>
                        <a:t> (Ex) (All Pre-Clerkship)</a:t>
                      </a:r>
                      <a:endParaRPr lang="en-CA" sz="1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1200"/>
                        </a:spcBef>
                        <a:spcAft>
                          <a:spcPts val="1200"/>
                        </a:spcAft>
                      </a:pPr>
                      <a:r>
                        <a:rPr lang="en-CA" sz="1400" b="1" kern="100" dirty="0">
                          <a:solidFill>
                            <a:schemeClr val="tx1"/>
                          </a:solidFill>
                          <a:effectLst/>
                        </a:rPr>
                        <a:t>Gap</a:t>
                      </a:r>
                      <a:r>
                        <a:rPr lang="en-CA" sz="1400" kern="100" dirty="0">
                          <a:solidFill>
                            <a:schemeClr val="tx1"/>
                          </a:solidFill>
                          <a:effectLst/>
                        </a:rPr>
                        <a:t>; Content present; multiple formats, although largely lecture-based; partially evaluated; no clerkship integration (lies mostly within the Introductory unit)</a:t>
                      </a:r>
                      <a:endParaRPr lang="en-CA" sz="1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39028718"/>
                  </a:ext>
                </a:extLst>
              </a:tr>
            </a:tbl>
          </a:graphicData>
        </a:graphic>
      </p:graphicFrame>
      <p:sp>
        <p:nvSpPr>
          <p:cNvPr id="3" name="TextBox 2">
            <a:extLst>
              <a:ext uri="{FF2B5EF4-FFF2-40B4-BE49-F238E27FC236}">
                <a16:creationId xmlns:a16="http://schemas.microsoft.com/office/drawing/2014/main" id="{3D575894-8FE1-42AB-1428-5B39FD1289A4}"/>
              </a:ext>
            </a:extLst>
          </p:cNvPr>
          <p:cNvSpPr txBox="1"/>
          <p:nvPr/>
        </p:nvSpPr>
        <p:spPr>
          <a:xfrm>
            <a:off x="158026" y="6639163"/>
            <a:ext cx="3837910" cy="246221"/>
          </a:xfrm>
          <a:prstGeom prst="rect">
            <a:avLst/>
          </a:prstGeom>
          <a:noFill/>
        </p:spPr>
        <p:txBody>
          <a:bodyPr wrap="none" rtlCol="0">
            <a:spAutoFit/>
          </a:bodyPr>
          <a:lstStyle/>
          <a:p>
            <a:r>
              <a:rPr lang="en-CA" sz="1000" dirty="0">
                <a:latin typeface="+mn-lt"/>
                <a:cs typeface="Times" panose="02020603050405020304" pitchFamily="18" charset="0"/>
              </a:rPr>
              <a:t>CBL = Case-based learning module, SLM = self-learning module</a:t>
            </a:r>
          </a:p>
        </p:txBody>
      </p:sp>
    </p:spTree>
    <p:extLst>
      <p:ext uri="{BB962C8B-B14F-4D97-AF65-F5344CB8AC3E}">
        <p14:creationId xmlns:p14="http://schemas.microsoft.com/office/powerpoint/2010/main" val="1313307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F9B1B2-031F-09E6-CAFA-7BD32757E7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873327-4A8A-4802-72B7-EEFE1AEC754A}"/>
              </a:ext>
            </a:extLst>
          </p:cNvPr>
          <p:cNvSpPr>
            <a:spLocks noGrp="1"/>
          </p:cNvSpPr>
          <p:nvPr>
            <p:ph type="title"/>
          </p:nvPr>
        </p:nvSpPr>
        <p:spPr/>
        <p:txBody>
          <a:bodyPr/>
          <a:lstStyle/>
          <a:p>
            <a:r>
              <a:rPr lang="en-US" dirty="0">
                <a:latin typeface="Arial"/>
                <a:cs typeface="Arial"/>
              </a:rPr>
              <a:t>Results: Overarching Themes</a:t>
            </a:r>
          </a:p>
        </p:txBody>
      </p:sp>
      <p:sp>
        <p:nvSpPr>
          <p:cNvPr id="7" name="Content Placeholder 6">
            <a:extLst>
              <a:ext uri="{FF2B5EF4-FFF2-40B4-BE49-F238E27FC236}">
                <a16:creationId xmlns:a16="http://schemas.microsoft.com/office/drawing/2014/main" id="{FD57AB04-DFFD-DE41-28EC-182295CE6DEB}"/>
              </a:ext>
            </a:extLst>
          </p:cNvPr>
          <p:cNvSpPr>
            <a:spLocks noGrp="1"/>
          </p:cNvSpPr>
          <p:nvPr>
            <p:ph idx="1"/>
          </p:nvPr>
        </p:nvSpPr>
        <p:spPr/>
        <p:txBody>
          <a:bodyPr/>
          <a:lstStyle/>
          <a:p>
            <a:r>
              <a:rPr lang="en-US" b="1" dirty="0">
                <a:latin typeface="+mn-lt"/>
                <a:cs typeface="Arial"/>
              </a:rPr>
              <a:t>Front-Loaded &amp; Sparse Integration: </a:t>
            </a:r>
            <a:r>
              <a:rPr lang="en-US" dirty="0">
                <a:latin typeface="+mn-lt"/>
                <a:cs typeface="Arial"/>
              </a:rPr>
              <a:t>Content is heavily concentrated in early introductory units.</a:t>
            </a:r>
          </a:p>
          <a:p>
            <a:r>
              <a:rPr lang="en-US" b="1" dirty="0">
                <a:latin typeface="+mn-lt"/>
                <a:cs typeface="Arial"/>
              </a:rPr>
              <a:t>Pedagogical Mismatch: </a:t>
            </a:r>
            <a:r>
              <a:rPr lang="en-US" dirty="0">
                <a:latin typeface="+mn-lt"/>
                <a:cs typeface="Arial"/>
              </a:rPr>
              <a:t>An over-reliance on didactic lectures.</a:t>
            </a:r>
          </a:p>
          <a:p>
            <a:r>
              <a:rPr lang="en-US" b="1" dirty="0">
                <a:latin typeface="+mn-lt"/>
                <a:cs typeface="Arial"/>
              </a:rPr>
              <a:t>The Accountability Gap: </a:t>
            </a:r>
            <a:r>
              <a:rPr lang="en-US" dirty="0">
                <a:latin typeface="+mn-lt"/>
                <a:cs typeface="Arial"/>
              </a:rPr>
              <a:t>Largely non-examined.</a:t>
            </a:r>
          </a:p>
          <a:p>
            <a:r>
              <a:rPr lang="en-US" b="1" dirty="0">
                <a:latin typeface="+mn-lt"/>
                <a:cs typeface="Arial"/>
              </a:rPr>
              <a:t>Knowledge Gaps: </a:t>
            </a:r>
            <a:r>
              <a:rPr lang="en-US" dirty="0">
                <a:latin typeface="+mn-lt"/>
                <a:cs typeface="Arial"/>
              </a:rPr>
              <a:t>Significant omissions regarding distinct group histories</a:t>
            </a:r>
            <a:r>
              <a:rPr lang="en-US" dirty="0">
                <a:cs typeface="Arial"/>
              </a:rPr>
              <a:t> and</a:t>
            </a:r>
            <a:r>
              <a:rPr lang="en-US" dirty="0">
                <a:latin typeface="+mn-lt"/>
                <a:cs typeface="Arial"/>
              </a:rPr>
              <a:t> rights-based policies.</a:t>
            </a:r>
          </a:p>
        </p:txBody>
      </p:sp>
    </p:spTree>
    <p:extLst>
      <p:ext uri="{BB962C8B-B14F-4D97-AF65-F5344CB8AC3E}">
        <p14:creationId xmlns:p14="http://schemas.microsoft.com/office/powerpoint/2010/main" val="2062727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7FD74BE-FC51-0C4B-CE87-7C7713117F85}"/>
            </a:ext>
          </a:extLst>
        </p:cNvPr>
        <p:cNvGrpSpPr/>
        <p:nvPr/>
      </p:nvGrpSpPr>
      <p:grpSpPr>
        <a:xfrm>
          <a:off x="0" y="0"/>
          <a:ext cx="0" cy="0"/>
          <a:chOff x="0" y="0"/>
          <a:chExt cx="0" cy="0"/>
        </a:xfrm>
      </p:grpSpPr>
      <p:pic>
        <p:nvPicPr>
          <p:cNvPr id="6" name="Picture 5" descr="A diagram of a project&#10;&#10;Description automatically generated with medium confidence">
            <a:extLst>
              <a:ext uri="{FF2B5EF4-FFF2-40B4-BE49-F238E27FC236}">
                <a16:creationId xmlns:a16="http://schemas.microsoft.com/office/drawing/2014/main" id="{6E8270FA-8DF3-32F7-D93E-2DC882DB711B}"/>
              </a:ext>
            </a:extLst>
          </p:cNvPr>
          <p:cNvPicPr>
            <a:picLocks noChangeAspect="1"/>
          </p:cNvPicPr>
          <p:nvPr/>
        </p:nvPicPr>
        <p:blipFill>
          <a:blip r:embed="rId3"/>
          <a:stretch>
            <a:fillRect/>
          </a:stretch>
        </p:blipFill>
        <p:spPr>
          <a:xfrm>
            <a:off x="653397" y="1124744"/>
            <a:ext cx="7837206" cy="4320872"/>
          </a:xfrm>
          <a:prstGeom prst="rect">
            <a:avLst/>
          </a:prstGeom>
        </p:spPr>
      </p:pic>
      <p:sp>
        <p:nvSpPr>
          <p:cNvPr id="10" name="Rectangle 9">
            <a:extLst>
              <a:ext uri="{FF2B5EF4-FFF2-40B4-BE49-F238E27FC236}">
                <a16:creationId xmlns:a16="http://schemas.microsoft.com/office/drawing/2014/main" id="{F240B0A8-3169-F87C-A7DE-4431BAB5EDD7}"/>
              </a:ext>
            </a:extLst>
          </p:cNvPr>
          <p:cNvSpPr/>
          <p:nvPr/>
        </p:nvSpPr>
        <p:spPr bwMode="auto">
          <a:xfrm>
            <a:off x="1475656" y="1484784"/>
            <a:ext cx="72008" cy="7200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tx1"/>
              </a:solidFill>
              <a:effectLst/>
              <a:latin typeface="Times" pitchFamily="-110" charset="0"/>
            </a:endParaRPr>
          </a:p>
        </p:txBody>
      </p:sp>
      <p:sp>
        <p:nvSpPr>
          <p:cNvPr id="11" name="Oval 10">
            <a:extLst>
              <a:ext uri="{FF2B5EF4-FFF2-40B4-BE49-F238E27FC236}">
                <a16:creationId xmlns:a16="http://schemas.microsoft.com/office/drawing/2014/main" id="{AA869733-9737-A9BF-A98D-F09B62741F6B}"/>
              </a:ext>
            </a:extLst>
          </p:cNvPr>
          <p:cNvSpPr/>
          <p:nvPr/>
        </p:nvSpPr>
        <p:spPr bwMode="auto">
          <a:xfrm>
            <a:off x="1470172" y="1579724"/>
            <a:ext cx="72008" cy="72008"/>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tx1"/>
              </a:solidFill>
              <a:effectLst/>
              <a:latin typeface="Times" pitchFamily="-110" charset="0"/>
            </a:endParaRPr>
          </a:p>
        </p:txBody>
      </p:sp>
      <p:sp>
        <p:nvSpPr>
          <p:cNvPr id="12" name="Oval 11">
            <a:extLst>
              <a:ext uri="{FF2B5EF4-FFF2-40B4-BE49-F238E27FC236}">
                <a16:creationId xmlns:a16="http://schemas.microsoft.com/office/drawing/2014/main" id="{151D8430-DF05-97AB-86F2-87B6FECCAF46}"/>
              </a:ext>
            </a:extLst>
          </p:cNvPr>
          <p:cNvSpPr/>
          <p:nvPr/>
        </p:nvSpPr>
        <p:spPr bwMode="auto">
          <a:xfrm>
            <a:off x="1472224" y="1678112"/>
            <a:ext cx="72008" cy="72008"/>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tx1"/>
              </a:solidFill>
              <a:effectLst/>
              <a:latin typeface="Times" pitchFamily="-110" charset="0"/>
            </a:endParaRPr>
          </a:p>
        </p:txBody>
      </p:sp>
      <p:sp>
        <p:nvSpPr>
          <p:cNvPr id="14" name="Flowchart: Decision 13">
            <a:extLst>
              <a:ext uri="{FF2B5EF4-FFF2-40B4-BE49-F238E27FC236}">
                <a16:creationId xmlns:a16="http://schemas.microsoft.com/office/drawing/2014/main" id="{771A55F0-F00B-B005-4FA9-6965D5180A11}"/>
              </a:ext>
            </a:extLst>
          </p:cNvPr>
          <p:cNvSpPr/>
          <p:nvPr/>
        </p:nvSpPr>
        <p:spPr bwMode="auto">
          <a:xfrm>
            <a:off x="1470172" y="1783056"/>
            <a:ext cx="77492" cy="88384"/>
          </a:xfrm>
          <a:prstGeom prst="flowChartDecision">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tx1"/>
              </a:solidFill>
              <a:effectLst/>
              <a:latin typeface="Times" pitchFamily="-110" charset="0"/>
            </a:endParaRPr>
          </a:p>
        </p:txBody>
      </p:sp>
      <p:sp>
        <p:nvSpPr>
          <p:cNvPr id="15" name="Oval 14">
            <a:extLst>
              <a:ext uri="{FF2B5EF4-FFF2-40B4-BE49-F238E27FC236}">
                <a16:creationId xmlns:a16="http://schemas.microsoft.com/office/drawing/2014/main" id="{755311B6-7D26-621A-C322-A63CA798F19F}"/>
              </a:ext>
            </a:extLst>
          </p:cNvPr>
          <p:cNvSpPr/>
          <p:nvPr/>
        </p:nvSpPr>
        <p:spPr bwMode="auto">
          <a:xfrm>
            <a:off x="3275856" y="1484784"/>
            <a:ext cx="72008" cy="72008"/>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tx1"/>
              </a:solidFill>
              <a:effectLst/>
              <a:latin typeface="Times" pitchFamily="-110" charset="0"/>
            </a:endParaRPr>
          </a:p>
        </p:txBody>
      </p:sp>
      <p:sp>
        <p:nvSpPr>
          <p:cNvPr id="16" name="Oval 15">
            <a:extLst>
              <a:ext uri="{FF2B5EF4-FFF2-40B4-BE49-F238E27FC236}">
                <a16:creationId xmlns:a16="http://schemas.microsoft.com/office/drawing/2014/main" id="{E59C417F-0580-1BBE-B2F8-23A052D808FE}"/>
              </a:ext>
            </a:extLst>
          </p:cNvPr>
          <p:cNvSpPr/>
          <p:nvPr/>
        </p:nvSpPr>
        <p:spPr bwMode="auto">
          <a:xfrm>
            <a:off x="3275856" y="2528900"/>
            <a:ext cx="72008" cy="72008"/>
          </a:xfrm>
          <a:prstGeom prst="ellipse">
            <a:avLst/>
          </a:prstGeom>
          <a:solidFill>
            <a:srgbClr val="99F12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tx1"/>
              </a:solidFill>
              <a:effectLst/>
              <a:latin typeface="Times" pitchFamily="-110" charset="0"/>
            </a:endParaRPr>
          </a:p>
        </p:txBody>
      </p:sp>
      <p:sp>
        <p:nvSpPr>
          <p:cNvPr id="17" name="Flowchart: Decision 16">
            <a:extLst>
              <a:ext uri="{FF2B5EF4-FFF2-40B4-BE49-F238E27FC236}">
                <a16:creationId xmlns:a16="http://schemas.microsoft.com/office/drawing/2014/main" id="{7C9AFA25-3BE2-0D2A-8482-4946AC51D32E}"/>
              </a:ext>
            </a:extLst>
          </p:cNvPr>
          <p:cNvSpPr/>
          <p:nvPr/>
        </p:nvSpPr>
        <p:spPr bwMode="auto">
          <a:xfrm>
            <a:off x="5004048" y="2512524"/>
            <a:ext cx="77492" cy="88384"/>
          </a:xfrm>
          <a:prstGeom prst="flowChartDecision">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tx1"/>
              </a:solidFill>
              <a:effectLst/>
              <a:latin typeface="Times" pitchFamily="-110" charset="0"/>
            </a:endParaRPr>
          </a:p>
        </p:txBody>
      </p:sp>
      <p:sp>
        <p:nvSpPr>
          <p:cNvPr id="18" name="Oval 17">
            <a:extLst>
              <a:ext uri="{FF2B5EF4-FFF2-40B4-BE49-F238E27FC236}">
                <a16:creationId xmlns:a16="http://schemas.microsoft.com/office/drawing/2014/main" id="{47693CBF-DF2B-A107-1E47-FC7993D2E7A4}"/>
              </a:ext>
            </a:extLst>
          </p:cNvPr>
          <p:cNvSpPr/>
          <p:nvPr/>
        </p:nvSpPr>
        <p:spPr bwMode="auto">
          <a:xfrm>
            <a:off x="5006790" y="2630696"/>
            <a:ext cx="72008" cy="72008"/>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tx1"/>
              </a:solidFill>
              <a:effectLst/>
              <a:latin typeface="Times" pitchFamily="-110" charset="0"/>
            </a:endParaRPr>
          </a:p>
        </p:txBody>
      </p:sp>
      <p:sp>
        <p:nvSpPr>
          <p:cNvPr id="19" name="Oval 18">
            <a:extLst>
              <a:ext uri="{FF2B5EF4-FFF2-40B4-BE49-F238E27FC236}">
                <a16:creationId xmlns:a16="http://schemas.microsoft.com/office/drawing/2014/main" id="{C8237443-AE82-25D4-30BA-63858F944037}"/>
              </a:ext>
            </a:extLst>
          </p:cNvPr>
          <p:cNvSpPr/>
          <p:nvPr/>
        </p:nvSpPr>
        <p:spPr bwMode="auto">
          <a:xfrm>
            <a:off x="5006790" y="2726405"/>
            <a:ext cx="72008" cy="72008"/>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tx1"/>
              </a:solidFill>
              <a:effectLst/>
              <a:latin typeface="Times" pitchFamily="-110" charset="0"/>
            </a:endParaRPr>
          </a:p>
        </p:txBody>
      </p:sp>
      <p:sp>
        <p:nvSpPr>
          <p:cNvPr id="20" name="Oval 19">
            <a:extLst>
              <a:ext uri="{FF2B5EF4-FFF2-40B4-BE49-F238E27FC236}">
                <a16:creationId xmlns:a16="http://schemas.microsoft.com/office/drawing/2014/main" id="{A9E3519A-700F-5E55-618A-C72F3DBB9E51}"/>
              </a:ext>
            </a:extLst>
          </p:cNvPr>
          <p:cNvSpPr/>
          <p:nvPr/>
        </p:nvSpPr>
        <p:spPr bwMode="auto">
          <a:xfrm>
            <a:off x="5006790" y="2822114"/>
            <a:ext cx="72008" cy="72008"/>
          </a:xfrm>
          <a:prstGeom prst="ellipse">
            <a:avLst/>
          </a:prstGeom>
          <a:solidFill>
            <a:srgbClr val="99F12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tx1"/>
              </a:solidFill>
              <a:effectLst/>
              <a:latin typeface="Times" pitchFamily="-110" charset="0"/>
            </a:endParaRPr>
          </a:p>
        </p:txBody>
      </p:sp>
    </p:spTree>
    <p:extLst>
      <p:ext uri="{BB962C8B-B14F-4D97-AF65-F5344CB8AC3E}">
        <p14:creationId xmlns:p14="http://schemas.microsoft.com/office/powerpoint/2010/main" val="1871462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850829-AEC6-FEF3-61B5-D6390E1D20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D0E73E-53E9-EC4A-0ECB-807995F3CCCC}"/>
              </a:ext>
            </a:extLst>
          </p:cNvPr>
          <p:cNvSpPr>
            <a:spLocks noGrp="1"/>
          </p:cNvSpPr>
          <p:nvPr>
            <p:ph type="title"/>
          </p:nvPr>
        </p:nvSpPr>
        <p:spPr/>
        <p:txBody>
          <a:bodyPr/>
          <a:lstStyle/>
          <a:p>
            <a:r>
              <a:rPr lang="en-US" dirty="0">
                <a:latin typeface="Arial"/>
                <a:cs typeface="Arial"/>
              </a:rPr>
              <a:t>Results: Recommendations</a:t>
            </a:r>
          </a:p>
        </p:txBody>
      </p:sp>
      <p:sp>
        <p:nvSpPr>
          <p:cNvPr id="7" name="Content Placeholder 6">
            <a:extLst>
              <a:ext uri="{FF2B5EF4-FFF2-40B4-BE49-F238E27FC236}">
                <a16:creationId xmlns:a16="http://schemas.microsoft.com/office/drawing/2014/main" id="{60E11D0F-CD76-120D-10E0-5E92AEA552E1}"/>
              </a:ext>
            </a:extLst>
          </p:cNvPr>
          <p:cNvSpPr>
            <a:spLocks noGrp="1"/>
          </p:cNvSpPr>
          <p:nvPr>
            <p:ph idx="1"/>
          </p:nvPr>
        </p:nvSpPr>
        <p:spPr/>
        <p:txBody>
          <a:bodyPr/>
          <a:lstStyle/>
          <a:p>
            <a:r>
              <a:rPr lang="en-US" b="1" dirty="0">
                <a:cs typeface="Arial"/>
              </a:rPr>
              <a:t>Longitudinal Integration: </a:t>
            </a:r>
            <a:r>
              <a:rPr lang="en-US" dirty="0">
                <a:cs typeface="Arial"/>
              </a:rPr>
              <a:t>Enhancing the clerkship curriculum.</a:t>
            </a:r>
          </a:p>
          <a:p>
            <a:r>
              <a:rPr lang="en-US" b="1" dirty="0">
                <a:cs typeface="Arial"/>
              </a:rPr>
              <a:t>Activity Diversity: </a:t>
            </a:r>
            <a:r>
              <a:rPr lang="en-US" dirty="0">
                <a:cs typeface="Arial"/>
              </a:rPr>
              <a:t>Shifting from didactic lectures to experiential and skills-based training.</a:t>
            </a:r>
          </a:p>
          <a:p>
            <a:r>
              <a:rPr lang="en-US" b="1" dirty="0">
                <a:cs typeface="Arial"/>
              </a:rPr>
              <a:t>Formal Assessment: </a:t>
            </a:r>
            <a:r>
              <a:rPr lang="en-US" dirty="0">
                <a:cs typeface="Arial"/>
              </a:rPr>
              <a:t>Implementing assessable content to ensure student accountability.</a:t>
            </a:r>
          </a:p>
          <a:p>
            <a:r>
              <a:rPr lang="en-US" b="1" dirty="0">
                <a:cs typeface="Arial"/>
              </a:rPr>
              <a:t>Content Specificity: </a:t>
            </a:r>
            <a:r>
              <a:rPr lang="en-US" dirty="0">
                <a:cs typeface="Arial"/>
              </a:rPr>
              <a:t>Addressing technical gaps (e.g., Non-Insured Health Benefits program) previously absent from the curriculum.</a:t>
            </a:r>
            <a:endParaRPr lang="en-US" dirty="0">
              <a:latin typeface="+mn-lt"/>
              <a:cs typeface="Arial"/>
            </a:endParaRPr>
          </a:p>
        </p:txBody>
      </p:sp>
    </p:spTree>
    <p:extLst>
      <p:ext uri="{BB962C8B-B14F-4D97-AF65-F5344CB8AC3E}">
        <p14:creationId xmlns:p14="http://schemas.microsoft.com/office/powerpoint/2010/main" val="3527788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2CA9F5-83C4-EB6D-5B87-98B0C85E77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B07281-C862-8237-69F6-55E3FCA5F358}"/>
              </a:ext>
            </a:extLst>
          </p:cNvPr>
          <p:cNvSpPr>
            <a:spLocks noGrp="1"/>
          </p:cNvSpPr>
          <p:nvPr>
            <p:ph type="title"/>
          </p:nvPr>
        </p:nvSpPr>
        <p:spPr/>
        <p:txBody>
          <a:bodyPr/>
          <a:lstStyle/>
          <a:p>
            <a:r>
              <a:rPr lang="en-US" dirty="0">
                <a:latin typeface="Arial"/>
                <a:cs typeface="Arial"/>
              </a:rPr>
              <a:t>Results: Implementation</a:t>
            </a:r>
          </a:p>
        </p:txBody>
      </p:sp>
      <p:sp>
        <p:nvSpPr>
          <p:cNvPr id="7" name="Content Placeholder 6">
            <a:extLst>
              <a:ext uri="{FF2B5EF4-FFF2-40B4-BE49-F238E27FC236}">
                <a16:creationId xmlns:a16="http://schemas.microsoft.com/office/drawing/2014/main" id="{4DDF9148-8E3F-626C-8E05-95A03AD77B15}"/>
              </a:ext>
            </a:extLst>
          </p:cNvPr>
          <p:cNvSpPr>
            <a:spLocks noGrp="1"/>
          </p:cNvSpPr>
          <p:nvPr>
            <p:ph idx="1"/>
          </p:nvPr>
        </p:nvSpPr>
        <p:spPr/>
        <p:txBody>
          <a:bodyPr/>
          <a:lstStyle/>
          <a:p>
            <a:r>
              <a:rPr lang="en-US" b="1" dirty="0">
                <a:latin typeface="+mn-lt"/>
                <a:cs typeface="Arial"/>
              </a:rPr>
              <a:t>The Blanket Exercise</a:t>
            </a:r>
            <a:r>
              <a:rPr lang="en-US" dirty="0">
                <a:latin typeface="+mn-lt"/>
                <a:cs typeface="Arial"/>
              </a:rPr>
              <a:t>, which is now a mandatory experiential activity for all first-year students.</a:t>
            </a:r>
          </a:p>
          <a:p>
            <a:r>
              <a:rPr lang="en-US" dirty="0">
                <a:latin typeface="+mn-lt"/>
                <a:cs typeface="Arial"/>
              </a:rPr>
              <a:t>Three pre-clerkship </a:t>
            </a:r>
            <a:r>
              <a:rPr lang="en-US" b="1" dirty="0">
                <a:latin typeface="+mn-lt"/>
                <a:cs typeface="Arial"/>
              </a:rPr>
              <a:t>case-based modules </a:t>
            </a:r>
            <a:r>
              <a:rPr lang="en-US" dirty="0">
                <a:latin typeface="+mn-lt"/>
                <a:cs typeface="Arial"/>
              </a:rPr>
              <a:t>that are formally assessable.</a:t>
            </a:r>
          </a:p>
          <a:p>
            <a:r>
              <a:rPr lang="en-US" dirty="0">
                <a:latin typeface="+mn-lt"/>
                <a:cs typeface="Arial"/>
              </a:rPr>
              <a:t>Two clerkship </a:t>
            </a:r>
            <a:r>
              <a:rPr lang="en-US" b="1" dirty="0">
                <a:latin typeface="+mn-lt"/>
                <a:cs typeface="Arial"/>
              </a:rPr>
              <a:t>case-based activities</a:t>
            </a:r>
            <a:r>
              <a:rPr lang="en-US" dirty="0">
                <a:latin typeface="+mn-lt"/>
                <a:cs typeface="Arial"/>
              </a:rPr>
              <a:t>, which represent our first steps toward longitudinal integration in the clinical years.</a:t>
            </a:r>
            <a:endParaRPr lang="en-US" dirty="0">
              <a:cs typeface="Arial"/>
            </a:endParaRPr>
          </a:p>
          <a:p>
            <a:pPr marL="0" indent="0">
              <a:buNone/>
            </a:pPr>
            <a:endParaRPr lang="en-US" sz="1400" dirty="0">
              <a:latin typeface="+mn-lt"/>
              <a:cs typeface="Arial"/>
            </a:endParaRPr>
          </a:p>
          <a:p>
            <a:pPr marL="0" indent="0">
              <a:buNone/>
            </a:pPr>
            <a:r>
              <a:rPr lang="en-US" sz="1400" i="1" dirty="0">
                <a:latin typeface="+mn-lt"/>
                <a:cs typeface="Arial"/>
              </a:rPr>
              <a:t>Note: Students were not involved in developing exam questions or creating assessments for the above activities.</a:t>
            </a:r>
          </a:p>
          <a:p>
            <a:endParaRPr lang="en-US" dirty="0">
              <a:latin typeface="+mn-lt"/>
              <a:cs typeface="Arial"/>
            </a:endParaRPr>
          </a:p>
        </p:txBody>
      </p:sp>
    </p:spTree>
    <p:extLst>
      <p:ext uri="{BB962C8B-B14F-4D97-AF65-F5344CB8AC3E}">
        <p14:creationId xmlns:p14="http://schemas.microsoft.com/office/powerpoint/2010/main" val="628747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AA37FEB-9607-F61F-0455-E4646FF7A1C1}"/>
            </a:ext>
          </a:extLst>
        </p:cNvPr>
        <p:cNvGrpSpPr/>
        <p:nvPr/>
      </p:nvGrpSpPr>
      <p:grpSpPr>
        <a:xfrm>
          <a:off x="0" y="0"/>
          <a:ext cx="0" cy="0"/>
          <a:chOff x="0" y="0"/>
          <a:chExt cx="0" cy="0"/>
        </a:xfrm>
      </p:grpSpPr>
      <p:pic>
        <p:nvPicPr>
          <p:cNvPr id="6" name="Picture 5" descr="A diagram of a project&#10;&#10;Description automatically generated with medium confidence">
            <a:extLst>
              <a:ext uri="{FF2B5EF4-FFF2-40B4-BE49-F238E27FC236}">
                <a16:creationId xmlns:a16="http://schemas.microsoft.com/office/drawing/2014/main" id="{D3A814E6-9049-7F50-CB41-22D9D80159C4}"/>
              </a:ext>
            </a:extLst>
          </p:cNvPr>
          <p:cNvPicPr>
            <a:picLocks noChangeAspect="1"/>
          </p:cNvPicPr>
          <p:nvPr/>
        </p:nvPicPr>
        <p:blipFill>
          <a:blip r:embed="rId3"/>
          <a:stretch>
            <a:fillRect/>
          </a:stretch>
        </p:blipFill>
        <p:spPr>
          <a:xfrm>
            <a:off x="653397" y="1124744"/>
            <a:ext cx="7837206" cy="4320872"/>
          </a:xfrm>
          <a:prstGeom prst="rect">
            <a:avLst/>
          </a:prstGeom>
        </p:spPr>
      </p:pic>
      <p:sp>
        <p:nvSpPr>
          <p:cNvPr id="10" name="Rectangle 9">
            <a:extLst>
              <a:ext uri="{FF2B5EF4-FFF2-40B4-BE49-F238E27FC236}">
                <a16:creationId xmlns:a16="http://schemas.microsoft.com/office/drawing/2014/main" id="{A45BFD73-4C17-B3D9-4278-0666AEC91B92}"/>
              </a:ext>
            </a:extLst>
          </p:cNvPr>
          <p:cNvSpPr/>
          <p:nvPr/>
        </p:nvSpPr>
        <p:spPr bwMode="auto">
          <a:xfrm>
            <a:off x="1475656" y="1484784"/>
            <a:ext cx="72008" cy="7200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tx1"/>
              </a:solidFill>
              <a:effectLst/>
              <a:latin typeface="Times" pitchFamily="-110" charset="0"/>
            </a:endParaRPr>
          </a:p>
        </p:txBody>
      </p:sp>
      <p:sp>
        <p:nvSpPr>
          <p:cNvPr id="11" name="Oval 10">
            <a:extLst>
              <a:ext uri="{FF2B5EF4-FFF2-40B4-BE49-F238E27FC236}">
                <a16:creationId xmlns:a16="http://schemas.microsoft.com/office/drawing/2014/main" id="{6C6844F4-EE11-0811-4A47-D4EBA26BCA4E}"/>
              </a:ext>
            </a:extLst>
          </p:cNvPr>
          <p:cNvSpPr/>
          <p:nvPr/>
        </p:nvSpPr>
        <p:spPr bwMode="auto">
          <a:xfrm>
            <a:off x="1470172" y="1579724"/>
            <a:ext cx="72008" cy="72008"/>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tx1"/>
              </a:solidFill>
              <a:effectLst/>
              <a:latin typeface="Times" pitchFamily="-110" charset="0"/>
            </a:endParaRPr>
          </a:p>
        </p:txBody>
      </p:sp>
      <p:sp>
        <p:nvSpPr>
          <p:cNvPr id="12" name="Oval 11">
            <a:extLst>
              <a:ext uri="{FF2B5EF4-FFF2-40B4-BE49-F238E27FC236}">
                <a16:creationId xmlns:a16="http://schemas.microsoft.com/office/drawing/2014/main" id="{884AC4D3-EDF0-E63E-95DB-3FB548AB821C}"/>
              </a:ext>
            </a:extLst>
          </p:cNvPr>
          <p:cNvSpPr/>
          <p:nvPr/>
        </p:nvSpPr>
        <p:spPr bwMode="auto">
          <a:xfrm>
            <a:off x="1472224" y="1678112"/>
            <a:ext cx="72008" cy="72008"/>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tx1"/>
              </a:solidFill>
              <a:effectLst/>
              <a:latin typeface="Times" pitchFamily="-110" charset="0"/>
            </a:endParaRPr>
          </a:p>
        </p:txBody>
      </p:sp>
      <p:sp>
        <p:nvSpPr>
          <p:cNvPr id="14" name="Flowchart: Decision 13">
            <a:extLst>
              <a:ext uri="{FF2B5EF4-FFF2-40B4-BE49-F238E27FC236}">
                <a16:creationId xmlns:a16="http://schemas.microsoft.com/office/drawing/2014/main" id="{4A72956E-B3BC-8069-B022-E88B46526557}"/>
              </a:ext>
            </a:extLst>
          </p:cNvPr>
          <p:cNvSpPr/>
          <p:nvPr/>
        </p:nvSpPr>
        <p:spPr bwMode="auto">
          <a:xfrm>
            <a:off x="1470172" y="1783056"/>
            <a:ext cx="77492" cy="88384"/>
          </a:xfrm>
          <a:prstGeom prst="flowChartDecision">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tx1"/>
              </a:solidFill>
              <a:effectLst/>
              <a:latin typeface="Times" pitchFamily="-110" charset="0"/>
            </a:endParaRPr>
          </a:p>
        </p:txBody>
      </p:sp>
      <p:sp>
        <p:nvSpPr>
          <p:cNvPr id="15" name="Oval 14">
            <a:extLst>
              <a:ext uri="{FF2B5EF4-FFF2-40B4-BE49-F238E27FC236}">
                <a16:creationId xmlns:a16="http://schemas.microsoft.com/office/drawing/2014/main" id="{B7196E19-BA79-6B81-6F40-3714B43DEAA5}"/>
              </a:ext>
            </a:extLst>
          </p:cNvPr>
          <p:cNvSpPr/>
          <p:nvPr/>
        </p:nvSpPr>
        <p:spPr bwMode="auto">
          <a:xfrm>
            <a:off x="3275856" y="1484784"/>
            <a:ext cx="72008" cy="72008"/>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tx1"/>
              </a:solidFill>
              <a:effectLst/>
              <a:latin typeface="Times" pitchFamily="-110" charset="0"/>
            </a:endParaRPr>
          </a:p>
        </p:txBody>
      </p:sp>
      <p:sp>
        <p:nvSpPr>
          <p:cNvPr id="16" name="Oval 15">
            <a:extLst>
              <a:ext uri="{FF2B5EF4-FFF2-40B4-BE49-F238E27FC236}">
                <a16:creationId xmlns:a16="http://schemas.microsoft.com/office/drawing/2014/main" id="{7031798C-83CB-BD5C-88F8-0015DF949F20}"/>
              </a:ext>
            </a:extLst>
          </p:cNvPr>
          <p:cNvSpPr/>
          <p:nvPr/>
        </p:nvSpPr>
        <p:spPr bwMode="auto">
          <a:xfrm>
            <a:off x="3275856" y="2532912"/>
            <a:ext cx="72008" cy="72008"/>
          </a:xfrm>
          <a:prstGeom prst="ellipse">
            <a:avLst/>
          </a:prstGeom>
          <a:solidFill>
            <a:srgbClr val="99F12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tx1"/>
              </a:solidFill>
              <a:effectLst/>
              <a:latin typeface="Times" pitchFamily="-110" charset="0"/>
            </a:endParaRPr>
          </a:p>
        </p:txBody>
      </p:sp>
      <p:sp>
        <p:nvSpPr>
          <p:cNvPr id="17" name="Flowchart: Decision 16">
            <a:extLst>
              <a:ext uri="{FF2B5EF4-FFF2-40B4-BE49-F238E27FC236}">
                <a16:creationId xmlns:a16="http://schemas.microsoft.com/office/drawing/2014/main" id="{B426DDC4-8210-A4CA-7E7E-90B953C66B54}"/>
              </a:ext>
            </a:extLst>
          </p:cNvPr>
          <p:cNvSpPr/>
          <p:nvPr/>
        </p:nvSpPr>
        <p:spPr bwMode="auto">
          <a:xfrm>
            <a:off x="5004048" y="2512524"/>
            <a:ext cx="77492" cy="88384"/>
          </a:xfrm>
          <a:prstGeom prst="flowChartDecision">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tx1"/>
              </a:solidFill>
              <a:effectLst/>
              <a:latin typeface="Times" pitchFamily="-110" charset="0"/>
            </a:endParaRPr>
          </a:p>
        </p:txBody>
      </p:sp>
      <p:sp>
        <p:nvSpPr>
          <p:cNvPr id="18" name="Oval 17">
            <a:extLst>
              <a:ext uri="{FF2B5EF4-FFF2-40B4-BE49-F238E27FC236}">
                <a16:creationId xmlns:a16="http://schemas.microsoft.com/office/drawing/2014/main" id="{4D6F35AE-80F4-CEF9-FDCD-CA41F03BDF6D}"/>
              </a:ext>
            </a:extLst>
          </p:cNvPr>
          <p:cNvSpPr/>
          <p:nvPr/>
        </p:nvSpPr>
        <p:spPr bwMode="auto">
          <a:xfrm>
            <a:off x="5006790" y="2630696"/>
            <a:ext cx="72008" cy="72008"/>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tx1"/>
              </a:solidFill>
              <a:effectLst/>
              <a:latin typeface="Times" pitchFamily="-110" charset="0"/>
            </a:endParaRPr>
          </a:p>
        </p:txBody>
      </p:sp>
      <p:sp>
        <p:nvSpPr>
          <p:cNvPr id="19" name="Oval 18">
            <a:extLst>
              <a:ext uri="{FF2B5EF4-FFF2-40B4-BE49-F238E27FC236}">
                <a16:creationId xmlns:a16="http://schemas.microsoft.com/office/drawing/2014/main" id="{486AB5B3-AB51-F00B-6B18-BB2BA549C126}"/>
              </a:ext>
            </a:extLst>
          </p:cNvPr>
          <p:cNvSpPr/>
          <p:nvPr/>
        </p:nvSpPr>
        <p:spPr bwMode="auto">
          <a:xfrm>
            <a:off x="5006790" y="2726405"/>
            <a:ext cx="72008" cy="72008"/>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tx1"/>
              </a:solidFill>
              <a:effectLst/>
              <a:latin typeface="Times" pitchFamily="-110" charset="0"/>
            </a:endParaRPr>
          </a:p>
        </p:txBody>
      </p:sp>
      <p:sp>
        <p:nvSpPr>
          <p:cNvPr id="20" name="Oval 19">
            <a:extLst>
              <a:ext uri="{FF2B5EF4-FFF2-40B4-BE49-F238E27FC236}">
                <a16:creationId xmlns:a16="http://schemas.microsoft.com/office/drawing/2014/main" id="{6DE105A6-3DDA-AB92-CE17-07E690820EDE}"/>
              </a:ext>
            </a:extLst>
          </p:cNvPr>
          <p:cNvSpPr/>
          <p:nvPr/>
        </p:nvSpPr>
        <p:spPr bwMode="auto">
          <a:xfrm>
            <a:off x="5006790" y="2822114"/>
            <a:ext cx="72008" cy="72008"/>
          </a:xfrm>
          <a:prstGeom prst="ellipse">
            <a:avLst/>
          </a:prstGeom>
          <a:solidFill>
            <a:srgbClr val="99F12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tx1"/>
              </a:solidFill>
              <a:effectLst/>
              <a:latin typeface="Times" pitchFamily="-110" charset="0"/>
            </a:endParaRPr>
          </a:p>
        </p:txBody>
      </p:sp>
      <p:sp>
        <p:nvSpPr>
          <p:cNvPr id="2" name="Flowchart: Decision 1">
            <a:extLst>
              <a:ext uri="{FF2B5EF4-FFF2-40B4-BE49-F238E27FC236}">
                <a16:creationId xmlns:a16="http://schemas.microsoft.com/office/drawing/2014/main" id="{DAE66DE7-BA94-7F08-AA4A-81C4B1D5CAED}"/>
              </a:ext>
            </a:extLst>
          </p:cNvPr>
          <p:cNvSpPr/>
          <p:nvPr/>
        </p:nvSpPr>
        <p:spPr bwMode="auto">
          <a:xfrm>
            <a:off x="4716016" y="4149080"/>
            <a:ext cx="77492" cy="88384"/>
          </a:xfrm>
          <a:prstGeom prst="flowChartDecision">
            <a:avLst/>
          </a:prstGeom>
          <a:solidFill>
            <a:srgbClr val="99F12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tx1"/>
              </a:solidFill>
              <a:effectLst/>
              <a:latin typeface="Times" pitchFamily="-110" charset="0"/>
            </a:endParaRPr>
          </a:p>
        </p:txBody>
      </p:sp>
      <p:sp>
        <p:nvSpPr>
          <p:cNvPr id="3" name="Flowchart: Decision 2">
            <a:extLst>
              <a:ext uri="{FF2B5EF4-FFF2-40B4-BE49-F238E27FC236}">
                <a16:creationId xmlns:a16="http://schemas.microsoft.com/office/drawing/2014/main" id="{B74E1A56-D503-E57E-BC5E-0A44A08729C8}"/>
              </a:ext>
            </a:extLst>
          </p:cNvPr>
          <p:cNvSpPr/>
          <p:nvPr/>
        </p:nvSpPr>
        <p:spPr bwMode="auto">
          <a:xfrm>
            <a:off x="1043608" y="3789040"/>
            <a:ext cx="77492" cy="88384"/>
          </a:xfrm>
          <a:prstGeom prst="flowChartDecision">
            <a:avLst/>
          </a:prstGeom>
          <a:solidFill>
            <a:srgbClr val="99F12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tx1"/>
              </a:solidFill>
              <a:effectLst/>
              <a:latin typeface="Times" pitchFamily="-110" charset="0"/>
            </a:endParaRPr>
          </a:p>
        </p:txBody>
      </p:sp>
      <p:sp>
        <p:nvSpPr>
          <p:cNvPr id="4" name="Rectangle 3">
            <a:extLst>
              <a:ext uri="{FF2B5EF4-FFF2-40B4-BE49-F238E27FC236}">
                <a16:creationId xmlns:a16="http://schemas.microsoft.com/office/drawing/2014/main" id="{1099960B-FFA0-EFC4-E0D2-BE07DC6560F1}"/>
              </a:ext>
            </a:extLst>
          </p:cNvPr>
          <p:cNvSpPr/>
          <p:nvPr/>
        </p:nvSpPr>
        <p:spPr bwMode="auto">
          <a:xfrm>
            <a:off x="3275856" y="1583264"/>
            <a:ext cx="72008" cy="72008"/>
          </a:xfrm>
          <a:prstGeom prst="rect">
            <a:avLst/>
          </a:prstGeom>
          <a:solidFill>
            <a:srgbClr val="99F12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effectLst/>
              <a:latin typeface="Times" pitchFamily="-110" charset="0"/>
            </a:endParaRPr>
          </a:p>
        </p:txBody>
      </p:sp>
      <p:sp>
        <p:nvSpPr>
          <p:cNvPr id="7" name="Rectangle 6">
            <a:extLst>
              <a:ext uri="{FF2B5EF4-FFF2-40B4-BE49-F238E27FC236}">
                <a16:creationId xmlns:a16="http://schemas.microsoft.com/office/drawing/2014/main" id="{14310E6B-1430-5118-E4CA-6388FEF6EE89}"/>
              </a:ext>
            </a:extLst>
          </p:cNvPr>
          <p:cNvSpPr/>
          <p:nvPr/>
        </p:nvSpPr>
        <p:spPr bwMode="auto">
          <a:xfrm>
            <a:off x="1470172" y="2538264"/>
            <a:ext cx="72008" cy="72008"/>
          </a:xfrm>
          <a:prstGeom prst="rect">
            <a:avLst/>
          </a:prstGeom>
          <a:solidFill>
            <a:srgbClr val="99F12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effectLst/>
              <a:latin typeface="Times" pitchFamily="-110" charset="0"/>
            </a:endParaRPr>
          </a:p>
        </p:txBody>
      </p:sp>
      <p:sp>
        <p:nvSpPr>
          <p:cNvPr id="8" name="Rectangle 7">
            <a:extLst>
              <a:ext uri="{FF2B5EF4-FFF2-40B4-BE49-F238E27FC236}">
                <a16:creationId xmlns:a16="http://schemas.microsoft.com/office/drawing/2014/main" id="{271B059F-0059-A0A5-9877-5F770A1324EE}"/>
              </a:ext>
            </a:extLst>
          </p:cNvPr>
          <p:cNvSpPr/>
          <p:nvPr/>
        </p:nvSpPr>
        <p:spPr bwMode="auto">
          <a:xfrm>
            <a:off x="3275856" y="2630696"/>
            <a:ext cx="72008" cy="72008"/>
          </a:xfrm>
          <a:prstGeom prst="rect">
            <a:avLst/>
          </a:prstGeom>
          <a:solidFill>
            <a:srgbClr val="99F12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effectLst/>
              <a:latin typeface="Times" pitchFamily="-110" charset="0"/>
            </a:endParaRPr>
          </a:p>
        </p:txBody>
      </p:sp>
      <p:sp>
        <p:nvSpPr>
          <p:cNvPr id="9" name="Flowchart: Decision 8">
            <a:extLst>
              <a:ext uri="{FF2B5EF4-FFF2-40B4-BE49-F238E27FC236}">
                <a16:creationId xmlns:a16="http://schemas.microsoft.com/office/drawing/2014/main" id="{1E3C6860-F127-8A17-92DF-3E0502759D6B}"/>
              </a:ext>
            </a:extLst>
          </p:cNvPr>
          <p:cNvSpPr/>
          <p:nvPr/>
        </p:nvSpPr>
        <p:spPr bwMode="auto">
          <a:xfrm>
            <a:off x="1763688" y="1468408"/>
            <a:ext cx="77492" cy="88384"/>
          </a:xfrm>
          <a:prstGeom prst="flowChartDecision">
            <a:avLst/>
          </a:prstGeom>
          <a:solidFill>
            <a:srgbClr val="99F12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99F12F"/>
              </a:solidFill>
              <a:effectLst/>
              <a:latin typeface="Times" pitchFamily="-110" charset="0"/>
            </a:endParaRPr>
          </a:p>
        </p:txBody>
      </p:sp>
      <p:sp>
        <p:nvSpPr>
          <p:cNvPr id="13" name="Oval 12">
            <a:extLst>
              <a:ext uri="{FF2B5EF4-FFF2-40B4-BE49-F238E27FC236}">
                <a16:creationId xmlns:a16="http://schemas.microsoft.com/office/drawing/2014/main" id="{1AEE5A3C-17FB-D188-8456-402A98455523}"/>
              </a:ext>
            </a:extLst>
          </p:cNvPr>
          <p:cNvSpPr/>
          <p:nvPr/>
        </p:nvSpPr>
        <p:spPr bwMode="auto">
          <a:xfrm>
            <a:off x="971600" y="3717032"/>
            <a:ext cx="216024" cy="216024"/>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tx1"/>
              </a:solidFill>
              <a:effectLst/>
              <a:latin typeface="Times" pitchFamily="-110" charset="0"/>
            </a:endParaRPr>
          </a:p>
        </p:txBody>
      </p:sp>
      <p:sp>
        <p:nvSpPr>
          <p:cNvPr id="21" name="Oval 20">
            <a:extLst>
              <a:ext uri="{FF2B5EF4-FFF2-40B4-BE49-F238E27FC236}">
                <a16:creationId xmlns:a16="http://schemas.microsoft.com/office/drawing/2014/main" id="{680DE746-98DE-62D2-8B8E-18BF1E2E8FCF}"/>
              </a:ext>
            </a:extLst>
          </p:cNvPr>
          <p:cNvSpPr/>
          <p:nvPr/>
        </p:nvSpPr>
        <p:spPr bwMode="auto">
          <a:xfrm>
            <a:off x="1400906" y="2468188"/>
            <a:ext cx="216024" cy="216024"/>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tx1"/>
              </a:solidFill>
              <a:effectLst/>
              <a:latin typeface="Times" pitchFamily="-110" charset="0"/>
            </a:endParaRPr>
          </a:p>
        </p:txBody>
      </p:sp>
      <p:sp>
        <p:nvSpPr>
          <p:cNvPr id="22" name="Oval 21">
            <a:extLst>
              <a:ext uri="{FF2B5EF4-FFF2-40B4-BE49-F238E27FC236}">
                <a16:creationId xmlns:a16="http://schemas.microsoft.com/office/drawing/2014/main" id="{4BFFE220-A2A8-3A46-29EB-A6E75407E953}"/>
              </a:ext>
            </a:extLst>
          </p:cNvPr>
          <p:cNvSpPr/>
          <p:nvPr/>
        </p:nvSpPr>
        <p:spPr bwMode="auto">
          <a:xfrm>
            <a:off x="1694422" y="1399704"/>
            <a:ext cx="216024" cy="216024"/>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tx1"/>
              </a:solidFill>
              <a:effectLst/>
              <a:latin typeface="Times" pitchFamily="-110" charset="0"/>
            </a:endParaRPr>
          </a:p>
        </p:txBody>
      </p:sp>
      <p:sp>
        <p:nvSpPr>
          <p:cNvPr id="23" name="Oval 22">
            <a:extLst>
              <a:ext uri="{FF2B5EF4-FFF2-40B4-BE49-F238E27FC236}">
                <a16:creationId xmlns:a16="http://schemas.microsoft.com/office/drawing/2014/main" id="{9795E1A7-4292-BA44-5D8C-3A41E823DF85}"/>
              </a:ext>
            </a:extLst>
          </p:cNvPr>
          <p:cNvSpPr/>
          <p:nvPr/>
        </p:nvSpPr>
        <p:spPr bwMode="auto">
          <a:xfrm>
            <a:off x="3203848" y="1502900"/>
            <a:ext cx="216024" cy="216024"/>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tx1"/>
              </a:solidFill>
              <a:effectLst/>
              <a:latin typeface="Times" pitchFamily="-110" charset="0"/>
            </a:endParaRPr>
          </a:p>
        </p:txBody>
      </p:sp>
      <p:sp>
        <p:nvSpPr>
          <p:cNvPr id="24" name="Oval 23">
            <a:extLst>
              <a:ext uri="{FF2B5EF4-FFF2-40B4-BE49-F238E27FC236}">
                <a16:creationId xmlns:a16="http://schemas.microsoft.com/office/drawing/2014/main" id="{B7B4F9A1-36B0-9877-586C-51E92DB0EA90}"/>
              </a:ext>
            </a:extLst>
          </p:cNvPr>
          <p:cNvSpPr/>
          <p:nvPr/>
        </p:nvSpPr>
        <p:spPr bwMode="auto">
          <a:xfrm>
            <a:off x="3203848" y="2546385"/>
            <a:ext cx="216024" cy="216024"/>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tx1"/>
              </a:solidFill>
              <a:effectLst/>
              <a:latin typeface="Times" pitchFamily="-110" charset="0"/>
            </a:endParaRPr>
          </a:p>
        </p:txBody>
      </p:sp>
      <p:sp>
        <p:nvSpPr>
          <p:cNvPr id="25" name="Oval 24">
            <a:extLst>
              <a:ext uri="{FF2B5EF4-FFF2-40B4-BE49-F238E27FC236}">
                <a16:creationId xmlns:a16="http://schemas.microsoft.com/office/drawing/2014/main" id="{0E14AC3E-5604-BAEB-EE4D-977A9F4AA97E}"/>
              </a:ext>
            </a:extLst>
          </p:cNvPr>
          <p:cNvSpPr/>
          <p:nvPr/>
        </p:nvSpPr>
        <p:spPr bwMode="auto">
          <a:xfrm>
            <a:off x="4646750" y="4085260"/>
            <a:ext cx="216024" cy="216024"/>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tx1"/>
              </a:solidFill>
              <a:effectLst/>
              <a:latin typeface="Times" pitchFamily="-110" charset="0"/>
            </a:endParaRPr>
          </a:p>
        </p:txBody>
      </p:sp>
    </p:spTree>
    <p:extLst>
      <p:ext uri="{BB962C8B-B14F-4D97-AF65-F5344CB8AC3E}">
        <p14:creationId xmlns:p14="http://schemas.microsoft.com/office/powerpoint/2010/main" val="1033823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344D35-0ECD-49E5-3B24-42DCBA2EDA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68930E-BCB0-6D17-BFFC-F40CD2259CED}"/>
              </a:ext>
            </a:extLst>
          </p:cNvPr>
          <p:cNvSpPr>
            <a:spLocks noGrp="1"/>
          </p:cNvSpPr>
          <p:nvPr>
            <p:ph type="title"/>
          </p:nvPr>
        </p:nvSpPr>
        <p:spPr/>
        <p:txBody>
          <a:bodyPr/>
          <a:lstStyle/>
          <a:p>
            <a:r>
              <a:rPr lang="en-US" dirty="0">
                <a:latin typeface="Arial"/>
                <a:cs typeface="Arial"/>
              </a:rPr>
              <a:t>Discussion</a:t>
            </a:r>
          </a:p>
        </p:txBody>
      </p:sp>
      <p:sp>
        <p:nvSpPr>
          <p:cNvPr id="7" name="Content Placeholder 6">
            <a:extLst>
              <a:ext uri="{FF2B5EF4-FFF2-40B4-BE49-F238E27FC236}">
                <a16:creationId xmlns:a16="http://schemas.microsoft.com/office/drawing/2014/main" id="{BE92DAD0-A0B7-B255-C8D5-A03DA980C510}"/>
              </a:ext>
            </a:extLst>
          </p:cNvPr>
          <p:cNvSpPr>
            <a:spLocks noGrp="1"/>
          </p:cNvSpPr>
          <p:nvPr>
            <p:ph idx="1"/>
          </p:nvPr>
        </p:nvSpPr>
        <p:spPr/>
        <p:txBody>
          <a:bodyPr/>
          <a:lstStyle/>
          <a:p>
            <a:pPr marL="0" indent="0">
              <a:buNone/>
            </a:pPr>
            <a:r>
              <a:rPr lang="en-US" b="1" dirty="0"/>
              <a:t>Successes</a:t>
            </a:r>
            <a:endParaRPr lang="en-US" dirty="0"/>
          </a:p>
          <a:p>
            <a:pPr>
              <a:buFont typeface="Arial" panose="020B0604020202020204" pitchFamily="34" charset="0"/>
              <a:buChar char="•"/>
            </a:pPr>
            <a:r>
              <a:rPr lang="en-US" dirty="0"/>
              <a:t>Student-Led</a:t>
            </a:r>
          </a:p>
          <a:p>
            <a:pPr>
              <a:buFont typeface="Arial" panose="020B0604020202020204" pitchFamily="34" charset="0"/>
              <a:buChar char="•"/>
            </a:pPr>
            <a:r>
              <a:rPr lang="en-US" dirty="0"/>
              <a:t>Faculty Representation</a:t>
            </a:r>
          </a:p>
          <a:p>
            <a:pPr>
              <a:buFont typeface="Arial" panose="020B0604020202020204" pitchFamily="34" charset="0"/>
              <a:buChar char="•"/>
            </a:pPr>
            <a:r>
              <a:rPr lang="en-US" dirty="0"/>
              <a:t>Two-Eyed Seeing</a:t>
            </a:r>
          </a:p>
          <a:p>
            <a:pPr marL="0" indent="0">
              <a:buNone/>
            </a:pPr>
            <a:r>
              <a:rPr lang="en-US" b="1" dirty="0"/>
              <a:t>Considerations</a:t>
            </a:r>
            <a:endParaRPr lang="en-US" dirty="0"/>
          </a:p>
          <a:p>
            <a:pPr>
              <a:buFont typeface="Arial" panose="020B0604020202020204" pitchFamily="34" charset="0"/>
              <a:buChar char="•"/>
            </a:pPr>
            <a:r>
              <a:rPr lang="en-US" dirty="0"/>
              <a:t>Building Institutional Readiness</a:t>
            </a:r>
          </a:p>
          <a:p>
            <a:pPr>
              <a:buFont typeface="Arial" panose="020B0604020202020204" pitchFamily="34" charset="0"/>
              <a:buChar char="•"/>
            </a:pPr>
            <a:r>
              <a:rPr lang="en-US" dirty="0"/>
              <a:t>Logistical Challenges Within Medical Curricula</a:t>
            </a:r>
          </a:p>
          <a:p>
            <a:pPr marL="0" indent="0">
              <a:buNone/>
            </a:pPr>
            <a:r>
              <a:rPr lang="en-US" b="1" dirty="0"/>
              <a:t>The Future</a:t>
            </a:r>
            <a:endParaRPr lang="en-US" dirty="0"/>
          </a:p>
          <a:p>
            <a:pPr>
              <a:buFont typeface="Arial" panose="020B0604020202020204" pitchFamily="34" charset="0"/>
              <a:buChar char="•"/>
            </a:pPr>
            <a:r>
              <a:rPr lang="en-US" dirty="0"/>
              <a:t>Avoiding “checklist thinking”</a:t>
            </a:r>
          </a:p>
          <a:p>
            <a:pPr>
              <a:buFont typeface="Arial" panose="020B0604020202020204" pitchFamily="34" charset="0"/>
              <a:buChar char="•"/>
            </a:pPr>
            <a:r>
              <a:rPr lang="en-US" dirty="0"/>
              <a:t>An evolving curriculum</a:t>
            </a:r>
          </a:p>
        </p:txBody>
      </p:sp>
    </p:spTree>
    <p:extLst>
      <p:ext uri="{BB962C8B-B14F-4D97-AF65-F5344CB8AC3E}">
        <p14:creationId xmlns:p14="http://schemas.microsoft.com/office/powerpoint/2010/main" val="3688611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12971B-5CC7-41F5-AADF-D518FE38C7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395B0D-AC61-D36A-FC4A-E4B6B1D679C5}"/>
              </a:ext>
            </a:extLst>
          </p:cNvPr>
          <p:cNvSpPr>
            <a:spLocks noGrp="1"/>
          </p:cNvSpPr>
          <p:nvPr>
            <p:ph type="title"/>
          </p:nvPr>
        </p:nvSpPr>
        <p:spPr/>
        <p:txBody>
          <a:bodyPr/>
          <a:lstStyle/>
          <a:p>
            <a:r>
              <a:rPr lang="en-US" dirty="0">
                <a:latin typeface="Arial"/>
                <a:cs typeface="Arial"/>
              </a:rPr>
              <a:t>References</a:t>
            </a:r>
          </a:p>
        </p:txBody>
      </p:sp>
      <p:sp>
        <p:nvSpPr>
          <p:cNvPr id="7" name="Content Placeholder 6">
            <a:extLst>
              <a:ext uri="{FF2B5EF4-FFF2-40B4-BE49-F238E27FC236}">
                <a16:creationId xmlns:a16="http://schemas.microsoft.com/office/drawing/2014/main" id="{BBB9D783-4877-70DE-681B-7DA90040099B}"/>
              </a:ext>
            </a:extLst>
          </p:cNvPr>
          <p:cNvSpPr>
            <a:spLocks noGrp="1"/>
          </p:cNvSpPr>
          <p:nvPr>
            <p:ph idx="1"/>
          </p:nvPr>
        </p:nvSpPr>
        <p:spPr/>
        <p:txBody>
          <a:bodyPr/>
          <a:lstStyle/>
          <a:p>
            <a:pPr marL="0" indent="-457200">
              <a:buNone/>
            </a:pPr>
            <a:r>
              <a:rPr lang="en-US" sz="1400" dirty="0"/>
              <a:t>Committee on Accreditation of Canadian Medical Schools. (2025, February). </a:t>
            </a:r>
            <a:r>
              <a:rPr lang="en-US" sz="1400" i="1" dirty="0"/>
              <a:t>CACMS standards and elements: Standards for accreditation of medical education programs leading to the M.D. degree</a:t>
            </a:r>
            <a:r>
              <a:rPr lang="en-US" sz="1400" dirty="0"/>
              <a:t>. </a:t>
            </a:r>
            <a:r>
              <a:rPr lang="en-US" sz="1400" dirty="0">
                <a:hlinkClick r:id="rId3"/>
              </a:rPr>
              <a:t>https://cacms-cafmc.ca/wp-content/uploads/2025/02/CACMS-Standards-and-Elements-AY-2026-2027_FINAL.pdf</a:t>
            </a:r>
            <a:endParaRPr lang="en-US" sz="1400" dirty="0"/>
          </a:p>
          <a:p>
            <a:pPr marL="0" indent="-457200">
              <a:buNone/>
            </a:pPr>
            <a:endParaRPr lang="en-US" sz="1400" dirty="0"/>
          </a:p>
          <a:p>
            <a:pPr marL="0" indent="-457200">
              <a:buNone/>
            </a:pPr>
            <a:r>
              <a:rPr lang="en-US" sz="1400" dirty="0"/>
              <a:t>Google. (2026). </a:t>
            </a:r>
            <a:r>
              <a:rPr lang="en-US" sz="1400" i="1" dirty="0"/>
              <a:t>Gemini</a:t>
            </a:r>
            <a:r>
              <a:rPr lang="en-US" sz="1400" dirty="0"/>
              <a:t> (Version 3 Flash) [Large language model]. </a:t>
            </a:r>
            <a:r>
              <a:rPr lang="en-US" sz="1400" dirty="0">
                <a:hlinkClick r:id="rId4"/>
              </a:rPr>
              <a:t>https://gemini.google.com</a:t>
            </a:r>
            <a:r>
              <a:rPr lang="en-US" sz="1400" dirty="0"/>
              <a:t> (Used for content organization)</a:t>
            </a:r>
          </a:p>
          <a:p>
            <a:pPr marL="0" indent="-457200">
              <a:buNone/>
            </a:pPr>
            <a:endParaRPr lang="en-US" sz="1400" dirty="0"/>
          </a:p>
          <a:p>
            <a:pPr marL="0" indent="-457200">
              <a:buNone/>
            </a:pPr>
            <a:r>
              <a:rPr lang="en-US" sz="1400" dirty="0"/>
              <a:t>Medical Council of Canada. (2025). </a:t>
            </a:r>
            <a:r>
              <a:rPr lang="en-US" sz="1400" i="1" dirty="0"/>
              <a:t>Indigenous health</a:t>
            </a:r>
            <a:r>
              <a:rPr lang="en-US" sz="1400" dirty="0"/>
              <a:t>. </a:t>
            </a:r>
            <a:r>
              <a:rPr lang="en-US" sz="1400" dirty="0">
                <a:hlinkClick r:id="rId5"/>
              </a:rPr>
              <a:t>https://mcc.ca/objectives/medical-expert/population-health-and-its-determinants/indigenous-health/</a:t>
            </a:r>
            <a:endParaRPr lang="en-US" sz="1400" dirty="0"/>
          </a:p>
          <a:p>
            <a:pPr marL="0" indent="-457200">
              <a:buNone/>
            </a:pPr>
            <a:endParaRPr lang="en-US" sz="1400" dirty="0"/>
          </a:p>
          <a:p>
            <a:pPr marL="0" indent="-457200">
              <a:buNone/>
            </a:pPr>
            <a:r>
              <a:rPr lang="en-US" sz="1400" dirty="0"/>
              <a:t>Truth and Reconciliation Commission of Canada. (2015). </a:t>
            </a:r>
            <a:r>
              <a:rPr lang="en-US" sz="1400" i="1" dirty="0"/>
              <a:t>Truth and Reconciliation Commission of Canada: Calls to action</a:t>
            </a:r>
            <a:r>
              <a:rPr lang="en-US" sz="1400" dirty="0"/>
              <a:t>. </a:t>
            </a:r>
            <a:r>
              <a:rPr lang="en-US" sz="1400" dirty="0">
                <a:hlinkClick r:id="rId6"/>
              </a:rPr>
              <a:t>https://www2.gov.bc.ca/assets/gov/british-columbians-our-governments/indigenous-people/aboriginal-peoples-documents/calls_to_action_english2.pdf</a:t>
            </a:r>
            <a:endParaRPr lang="en-US" sz="1400" dirty="0"/>
          </a:p>
        </p:txBody>
      </p:sp>
    </p:spTree>
    <p:extLst>
      <p:ext uri="{BB962C8B-B14F-4D97-AF65-F5344CB8AC3E}">
        <p14:creationId xmlns:p14="http://schemas.microsoft.com/office/powerpoint/2010/main" val="1075535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B3A6F9-D981-CDF1-C691-0A63BCBFFF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BB5129-3C96-3B45-6F21-0190A8FBABEB}"/>
              </a:ext>
            </a:extLst>
          </p:cNvPr>
          <p:cNvSpPr>
            <a:spLocks noGrp="1"/>
          </p:cNvSpPr>
          <p:nvPr>
            <p:ph type="title"/>
          </p:nvPr>
        </p:nvSpPr>
        <p:spPr/>
        <p:txBody>
          <a:bodyPr/>
          <a:lstStyle/>
          <a:p>
            <a:r>
              <a:rPr lang="en-US" dirty="0">
                <a:latin typeface="Arial"/>
                <a:cs typeface="Arial"/>
              </a:rPr>
              <a:t>Background: Indigenous Curriculum Working Group</a:t>
            </a:r>
          </a:p>
        </p:txBody>
      </p:sp>
      <p:sp>
        <p:nvSpPr>
          <p:cNvPr id="7" name="Content Placeholder 6">
            <a:extLst>
              <a:ext uri="{FF2B5EF4-FFF2-40B4-BE49-F238E27FC236}">
                <a16:creationId xmlns:a16="http://schemas.microsoft.com/office/drawing/2014/main" id="{E23E4E1D-6820-BF1B-DC8E-8F61B2B5EB79}"/>
              </a:ext>
            </a:extLst>
          </p:cNvPr>
          <p:cNvSpPr>
            <a:spLocks noGrp="1"/>
          </p:cNvSpPr>
          <p:nvPr>
            <p:ph idx="1"/>
          </p:nvPr>
        </p:nvSpPr>
        <p:spPr/>
        <p:txBody>
          <a:bodyPr/>
          <a:lstStyle/>
          <a:p>
            <a:r>
              <a:rPr lang="en-US" b="1" dirty="0">
                <a:cs typeface="Arial"/>
              </a:rPr>
              <a:t>The Gap: </a:t>
            </a:r>
            <a:r>
              <a:rPr lang="en-US" dirty="0">
                <a:cs typeface="Arial"/>
              </a:rPr>
              <a:t>High-level strategic plans vs. actual classroom delivery.</a:t>
            </a:r>
          </a:p>
          <a:p>
            <a:r>
              <a:rPr lang="en-US" b="1" dirty="0">
                <a:cs typeface="Arial"/>
              </a:rPr>
              <a:t>The Mandate: </a:t>
            </a:r>
            <a:r>
              <a:rPr lang="en-US" dirty="0">
                <a:cs typeface="Arial"/>
              </a:rPr>
              <a:t>Aligning UGME curriculum with national standards.</a:t>
            </a:r>
          </a:p>
          <a:p>
            <a:r>
              <a:rPr lang="en-US" b="1" dirty="0">
                <a:cs typeface="Arial"/>
              </a:rPr>
              <a:t>Our Tasks:</a:t>
            </a:r>
          </a:p>
          <a:p>
            <a:pPr lvl="1"/>
            <a:r>
              <a:rPr lang="en-US" dirty="0">
                <a:latin typeface="+mn-lt"/>
                <a:cs typeface="Arial"/>
              </a:rPr>
              <a:t>Map: Audit existing curriculum content.</a:t>
            </a:r>
          </a:p>
          <a:p>
            <a:pPr lvl="1"/>
            <a:r>
              <a:rPr lang="en-US" dirty="0">
                <a:latin typeface="+mn-lt"/>
                <a:cs typeface="Arial"/>
              </a:rPr>
              <a:t>Identify: Pinpoint critical educational gaps.</a:t>
            </a:r>
          </a:p>
          <a:p>
            <a:pPr lvl="1"/>
            <a:r>
              <a:rPr lang="en-US" dirty="0">
                <a:latin typeface="+mn-lt"/>
                <a:cs typeface="Arial"/>
              </a:rPr>
              <a:t>Fill: Develop and implement new content to fill those gaps.</a:t>
            </a:r>
          </a:p>
        </p:txBody>
      </p:sp>
    </p:spTree>
    <p:extLst>
      <p:ext uri="{BB962C8B-B14F-4D97-AF65-F5344CB8AC3E}">
        <p14:creationId xmlns:p14="http://schemas.microsoft.com/office/powerpoint/2010/main" val="10675935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E63408-06C2-884C-5E99-9102FF51CF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910DFF-644D-C5C9-2C1E-9194B9F0057C}"/>
              </a:ext>
            </a:extLst>
          </p:cNvPr>
          <p:cNvSpPr>
            <a:spLocks noGrp="1"/>
          </p:cNvSpPr>
          <p:nvPr>
            <p:ph type="title"/>
          </p:nvPr>
        </p:nvSpPr>
        <p:spPr>
          <a:xfrm>
            <a:off x="395536" y="2996952"/>
            <a:ext cx="7774632" cy="864096"/>
          </a:xfrm>
        </p:spPr>
        <p:txBody>
          <a:bodyPr/>
          <a:lstStyle/>
          <a:p>
            <a:r>
              <a:rPr lang="en-US" dirty="0" err="1">
                <a:latin typeface="Arial"/>
                <a:cs typeface="Arial"/>
              </a:rPr>
              <a:t>Miigwetch</a:t>
            </a:r>
            <a:r>
              <a:rPr lang="en-US" dirty="0">
                <a:latin typeface="Arial"/>
                <a:cs typeface="Arial"/>
              </a:rPr>
              <a:t>, Thank You, Merci</a:t>
            </a:r>
          </a:p>
        </p:txBody>
      </p:sp>
    </p:spTree>
    <p:extLst>
      <p:ext uri="{BB962C8B-B14F-4D97-AF65-F5344CB8AC3E}">
        <p14:creationId xmlns:p14="http://schemas.microsoft.com/office/powerpoint/2010/main" val="3465854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3C217-1959-C98C-DF15-E518FFEA8B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B6F88B-572E-33D5-3136-3DA325E59CA3}"/>
              </a:ext>
            </a:extLst>
          </p:cNvPr>
          <p:cNvSpPr>
            <a:spLocks noGrp="1"/>
          </p:cNvSpPr>
          <p:nvPr>
            <p:ph type="title"/>
          </p:nvPr>
        </p:nvSpPr>
        <p:spPr/>
        <p:txBody>
          <a:bodyPr/>
          <a:lstStyle/>
          <a:p>
            <a:r>
              <a:rPr lang="en-US" dirty="0">
                <a:latin typeface="Arial"/>
                <a:cs typeface="Arial"/>
              </a:rPr>
              <a:t>Background: National Standards</a:t>
            </a:r>
          </a:p>
        </p:txBody>
      </p:sp>
      <p:sp>
        <p:nvSpPr>
          <p:cNvPr id="7" name="Content Placeholder 6">
            <a:extLst>
              <a:ext uri="{FF2B5EF4-FFF2-40B4-BE49-F238E27FC236}">
                <a16:creationId xmlns:a16="http://schemas.microsoft.com/office/drawing/2014/main" id="{D556959F-6C3E-9264-9297-1D4C12154A3D}"/>
              </a:ext>
            </a:extLst>
          </p:cNvPr>
          <p:cNvSpPr>
            <a:spLocks noGrp="1"/>
          </p:cNvSpPr>
          <p:nvPr>
            <p:ph idx="1"/>
          </p:nvPr>
        </p:nvSpPr>
        <p:spPr/>
        <p:txBody>
          <a:bodyPr/>
          <a:lstStyle/>
          <a:p>
            <a:r>
              <a:rPr lang="en-US" dirty="0">
                <a:latin typeface="+mn-lt"/>
                <a:cs typeface="Arial"/>
              </a:rPr>
              <a:t>Truth and Reconciliation (</a:t>
            </a:r>
            <a:r>
              <a:rPr lang="en-US" b="1" dirty="0">
                <a:latin typeface="+mn-lt"/>
                <a:cs typeface="Arial"/>
              </a:rPr>
              <a:t>TRC</a:t>
            </a:r>
            <a:r>
              <a:rPr lang="en-US" dirty="0">
                <a:latin typeface="+mn-lt"/>
                <a:cs typeface="Arial"/>
              </a:rPr>
              <a:t>) Call to Action #24</a:t>
            </a:r>
          </a:p>
          <a:p>
            <a:r>
              <a:rPr lang="en-US" dirty="0">
                <a:cs typeface="Arial"/>
              </a:rPr>
              <a:t>Medical Council of Canada (</a:t>
            </a:r>
            <a:r>
              <a:rPr lang="en-US" b="1" dirty="0">
                <a:cs typeface="Arial"/>
              </a:rPr>
              <a:t>MCC</a:t>
            </a:r>
            <a:r>
              <a:rPr lang="en-US" dirty="0">
                <a:cs typeface="Arial"/>
              </a:rPr>
              <a:t>) Indigenous Health Enabling Objectives</a:t>
            </a:r>
          </a:p>
          <a:p>
            <a:r>
              <a:rPr lang="en-US" dirty="0">
                <a:latin typeface="+mn-lt"/>
                <a:cs typeface="Arial"/>
              </a:rPr>
              <a:t>Committee on Accreditation of Canadian Medical Schools (</a:t>
            </a:r>
            <a:r>
              <a:rPr lang="en-US" b="1" dirty="0">
                <a:latin typeface="+mn-lt"/>
                <a:cs typeface="Arial"/>
              </a:rPr>
              <a:t>CACMS</a:t>
            </a:r>
            <a:r>
              <a:rPr lang="en-US" dirty="0">
                <a:latin typeface="+mn-lt"/>
                <a:cs typeface="Arial"/>
              </a:rPr>
              <a:t>) Element 7.6</a:t>
            </a:r>
          </a:p>
        </p:txBody>
      </p:sp>
    </p:spTree>
    <p:extLst>
      <p:ext uri="{BB962C8B-B14F-4D97-AF65-F5344CB8AC3E}">
        <p14:creationId xmlns:p14="http://schemas.microsoft.com/office/powerpoint/2010/main" val="2105974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764D14-E0C8-0D70-39D1-F29B84949B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4B8EE2-FA7F-77C1-A5DB-A0CCDE33879D}"/>
              </a:ext>
            </a:extLst>
          </p:cNvPr>
          <p:cNvSpPr>
            <a:spLocks noGrp="1"/>
          </p:cNvSpPr>
          <p:nvPr>
            <p:ph type="title"/>
          </p:nvPr>
        </p:nvSpPr>
        <p:spPr/>
        <p:txBody>
          <a:bodyPr/>
          <a:lstStyle/>
          <a:p>
            <a:r>
              <a:rPr lang="en-US" dirty="0">
                <a:latin typeface="Arial"/>
                <a:cs typeface="Arial"/>
              </a:rPr>
              <a:t>Methods: Overarching Frameworks</a:t>
            </a:r>
          </a:p>
        </p:txBody>
      </p:sp>
      <p:sp>
        <p:nvSpPr>
          <p:cNvPr id="3" name="Content Placeholder 6">
            <a:extLst>
              <a:ext uri="{FF2B5EF4-FFF2-40B4-BE49-F238E27FC236}">
                <a16:creationId xmlns:a16="http://schemas.microsoft.com/office/drawing/2014/main" id="{4E60E3A2-3EF4-242C-B554-3C69A0C27CBC}"/>
              </a:ext>
            </a:extLst>
          </p:cNvPr>
          <p:cNvSpPr>
            <a:spLocks noGrp="1"/>
          </p:cNvSpPr>
          <p:nvPr>
            <p:ph idx="1"/>
          </p:nvPr>
        </p:nvSpPr>
        <p:spPr>
          <a:xfrm>
            <a:off x="395536" y="1700808"/>
            <a:ext cx="7772400" cy="3753544"/>
          </a:xfrm>
        </p:spPr>
        <p:txBody>
          <a:bodyPr/>
          <a:lstStyle/>
          <a:p>
            <a:pPr marL="0" indent="0">
              <a:buNone/>
            </a:pPr>
            <a:r>
              <a:rPr lang="en-US" b="1" dirty="0">
                <a:cs typeface="Arial"/>
              </a:rPr>
              <a:t>Participatory Action Research Framework</a:t>
            </a:r>
          </a:p>
          <a:p>
            <a:r>
              <a:rPr lang="en-US" dirty="0">
                <a:cs typeface="Arial"/>
              </a:rPr>
              <a:t>Empowerment</a:t>
            </a:r>
          </a:p>
          <a:p>
            <a:r>
              <a:rPr lang="en-US" dirty="0">
                <a:cs typeface="Arial"/>
              </a:rPr>
              <a:t>Co-Creation</a:t>
            </a:r>
          </a:p>
          <a:p>
            <a:r>
              <a:rPr lang="en-US" dirty="0">
                <a:cs typeface="Arial"/>
              </a:rPr>
              <a:t>Lived Experience</a:t>
            </a:r>
          </a:p>
          <a:p>
            <a:r>
              <a:rPr lang="en-US" dirty="0">
                <a:cs typeface="Arial"/>
              </a:rPr>
              <a:t>Iterative Action</a:t>
            </a:r>
          </a:p>
          <a:p>
            <a:pPr marL="0" indent="0">
              <a:buNone/>
            </a:pPr>
            <a:r>
              <a:rPr lang="en-US" b="1" dirty="0">
                <a:cs typeface="Arial"/>
              </a:rPr>
              <a:t>Two-Eyed Seeing</a:t>
            </a:r>
            <a:endParaRPr lang="en-US" b="1" dirty="0">
              <a:latin typeface="+mn-lt"/>
              <a:cs typeface="Arial"/>
            </a:endParaRPr>
          </a:p>
          <a:p>
            <a:r>
              <a:rPr lang="en-US" dirty="0">
                <a:latin typeface="+mn-lt"/>
                <a:cs typeface="Arial"/>
              </a:rPr>
              <a:t>Engaged relevant Indigenous stakeholders.</a:t>
            </a:r>
          </a:p>
          <a:p>
            <a:r>
              <a:rPr lang="en-US" dirty="0">
                <a:latin typeface="+mn-lt"/>
                <a:cs typeface="Arial"/>
              </a:rPr>
              <a:t>Integrated perspectives from Indigenous students, residents, and physicians.</a:t>
            </a:r>
          </a:p>
          <a:p>
            <a:r>
              <a:rPr lang="en-US" dirty="0">
                <a:latin typeface="+mn-lt"/>
                <a:cs typeface="Arial"/>
              </a:rPr>
              <a:t>Focused on aligning Indigenous ways of knowing with institutional mandates and guidelines.</a:t>
            </a:r>
          </a:p>
        </p:txBody>
      </p:sp>
    </p:spTree>
    <p:extLst>
      <p:ext uri="{BB962C8B-B14F-4D97-AF65-F5344CB8AC3E}">
        <p14:creationId xmlns:p14="http://schemas.microsoft.com/office/powerpoint/2010/main" val="3141484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9CA4AD-3744-A1AD-1334-FC969AE44F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983A49-7077-3E1D-89CF-9BD10E24D218}"/>
              </a:ext>
            </a:extLst>
          </p:cNvPr>
          <p:cNvSpPr>
            <a:spLocks noGrp="1"/>
          </p:cNvSpPr>
          <p:nvPr>
            <p:ph type="title"/>
          </p:nvPr>
        </p:nvSpPr>
        <p:spPr/>
        <p:txBody>
          <a:bodyPr/>
          <a:lstStyle/>
          <a:p>
            <a:r>
              <a:rPr lang="en-US" dirty="0">
                <a:latin typeface="Arial"/>
                <a:cs typeface="Arial"/>
              </a:rPr>
              <a:t>Methods: Mapping</a:t>
            </a:r>
          </a:p>
        </p:txBody>
      </p:sp>
      <p:graphicFrame>
        <p:nvGraphicFramePr>
          <p:cNvPr id="4" name="Diagram 3">
            <a:extLst>
              <a:ext uri="{FF2B5EF4-FFF2-40B4-BE49-F238E27FC236}">
                <a16:creationId xmlns:a16="http://schemas.microsoft.com/office/drawing/2014/main" id="{609C4D0B-5F72-9DAB-67AE-9F5DCD1F203B}"/>
              </a:ext>
            </a:extLst>
          </p:cNvPr>
          <p:cNvGraphicFramePr/>
          <p:nvPr>
            <p:extLst>
              <p:ext uri="{D42A27DB-BD31-4B8C-83A1-F6EECF244321}">
                <p14:modId xmlns:p14="http://schemas.microsoft.com/office/powerpoint/2010/main" val="3495744969"/>
              </p:ext>
            </p:extLst>
          </p:nvPr>
        </p:nvGraphicFramePr>
        <p:xfrm>
          <a:off x="527720" y="833537"/>
          <a:ext cx="8088560" cy="5344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535836E7-1643-9B81-812E-CBAE8C1C3B10}"/>
              </a:ext>
            </a:extLst>
          </p:cNvPr>
          <p:cNvSpPr txBox="1"/>
          <p:nvPr/>
        </p:nvSpPr>
        <p:spPr>
          <a:xfrm>
            <a:off x="158026" y="6639163"/>
            <a:ext cx="3837910" cy="246221"/>
          </a:xfrm>
          <a:prstGeom prst="rect">
            <a:avLst/>
          </a:prstGeom>
          <a:noFill/>
        </p:spPr>
        <p:txBody>
          <a:bodyPr wrap="none" rtlCol="0">
            <a:spAutoFit/>
          </a:bodyPr>
          <a:lstStyle/>
          <a:p>
            <a:r>
              <a:rPr lang="en-CA" sz="1000" dirty="0">
                <a:latin typeface="+mn-lt"/>
                <a:cs typeface="Times" panose="02020603050405020304" pitchFamily="18" charset="0"/>
              </a:rPr>
              <a:t>CBL = Case-based learning module, SLM = self-learning module</a:t>
            </a:r>
          </a:p>
        </p:txBody>
      </p:sp>
    </p:spTree>
    <p:extLst>
      <p:ext uri="{BB962C8B-B14F-4D97-AF65-F5344CB8AC3E}">
        <p14:creationId xmlns:p14="http://schemas.microsoft.com/office/powerpoint/2010/main" val="754374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788F75-519E-D083-1EC7-797DB345D4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A68196-A1DA-2D52-62A5-AF7FA23605E5}"/>
              </a:ext>
            </a:extLst>
          </p:cNvPr>
          <p:cNvSpPr>
            <a:spLocks noGrp="1"/>
          </p:cNvSpPr>
          <p:nvPr>
            <p:ph type="title"/>
          </p:nvPr>
        </p:nvSpPr>
        <p:spPr/>
        <p:txBody>
          <a:bodyPr/>
          <a:lstStyle/>
          <a:p>
            <a:r>
              <a:rPr lang="en-US" dirty="0">
                <a:latin typeface="Arial"/>
                <a:cs typeface="Arial"/>
              </a:rPr>
              <a:t>Methods: Mapping and Gap Analysis</a:t>
            </a:r>
          </a:p>
        </p:txBody>
      </p:sp>
      <p:sp>
        <p:nvSpPr>
          <p:cNvPr id="7" name="Content Placeholder 6">
            <a:extLst>
              <a:ext uri="{FF2B5EF4-FFF2-40B4-BE49-F238E27FC236}">
                <a16:creationId xmlns:a16="http://schemas.microsoft.com/office/drawing/2014/main" id="{31AF0F54-4F09-725D-7FC9-F1A850A2A351}"/>
              </a:ext>
            </a:extLst>
          </p:cNvPr>
          <p:cNvSpPr>
            <a:spLocks noGrp="1"/>
          </p:cNvSpPr>
          <p:nvPr>
            <p:ph idx="1"/>
          </p:nvPr>
        </p:nvSpPr>
        <p:spPr/>
        <p:txBody>
          <a:bodyPr/>
          <a:lstStyle/>
          <a:p>
            <a:pPr marL="0" indent="0">
              <a:buNone/>
            </a:pPr>
            <a:r>
              <a:rPr lang="en-US" dirty="0">
                <a:cs typeface="Arial"/>
              </a:rPr>
              <a:t>For each item in each standard, we considered:</a:t>
            </a:r>
            <a:endParaRPr lang="en-US" dirty="0">
              <a:latin typeface="+mn-lt"/>
              <a:cs typeface="Arial"/>
            </a:endParaRPr>
          </a:p>
          <a:p>
            <a:r>
              <a:rPr lang="en-US" b="1" dirty="0">
                <a:latin typeface="+mn-lt"/>
                <a:cs typeface="Arial"/>
              </a:rPr>
              <a:t>Volume</a:t>
            </a:r>
            <a:r>
              <a:rPr lang="en-US" dirty="0">
                <a:latin typeface="+mn-lt"/>
                <a:cs typeface="Arial"/>
              </a:rPr>
              <a:t>: How many learning events covered the item?</a:t>
            </a:r>
          </a:p>
          <a:p>
            <a:r>
              <a:rPr lang="en-US" b="1" dirty="0">
                <a:latin typeface="+mn-lt"/>
                <a:cs typeface="Arial"/>
              </a:rPr>
              <a:t>Format</a:t>
            </a:r>
            <a:r>
              <a:rPr lang="en-US" dirty="0">
                <a:latin typeface="+mn-lt"/>
                <a:cs typeface="Arial"/>
              </a:rPr>
              <a:t>: How was it taught? Was it delivered through multiple methods?</a:t>
            </a:r>
          </a:p>
          <a:p>
            <a:r>
              <a:rPr lang="en-US" b="1" dirty="0">
                <a:latin typeface="+mn-lt"/>
                <a:cs typeface="Arial"/>
              </a:rPr>
              <a:t>Examinable</a:t>
            </a:r>
            <a:r>
              <a:rPr lang="en-US" dirty="0">
                <a:latin typeface="+mn-lt"/>
                <a:cs typeface="Arial"/>
              </a:rPr>
              <a:t>: Was the content formally examinable or not?</a:t>
            </a:r>
          </a:p>
          <a:p>
            <a:r>
              <a:rPr lang="en-US" b="1" dirty="0">
                <a:latin typeface="+mn-lt"/>
                <a:cs typeface="Arial"/>
              </a:rPr>
              <a:t>Longitudinal Integration: </a:t>
            </a:r>
            <a:r>
              <a:rPr lang="en-US" dirty="0">
                <a:latin typeface="+mn-lt"/>
                <a:cs typeface="Arial"/>
              </a:rPr>
              <a:t>Was the content present in both the pre-clerkship and clerkship years?</a:t>
            </a:r>
          </a:p>
          <a:p>
            <a:endParaRPr lang="en-US" dirty="0">
              <a:cs typeface="Arial"/>
            </a:endParaRPr>
          </a:p>
          <a:p>
            <a:pPr marL="0" indent="0">
              <a:buNone/>
            </a:pPr>
            <a:r>
              <a:rPr lang="en-US" b="1" dirty="0">
                <a:latin typeface="+mn-lt"/>
                <a:cs typeface="Arial"/>
              </a:rPr>
              <a:t>Consensus agreement </a:t>
            </a:r>
            <a:r>
              <a:rPr lang="en-US" dirty="0">
                <a:cs typeface="Arial"/>
              </a:rPr>
              <a:t>(e.g., through sharing circles and group discussions) </a:t>
            </a:r>
            <a:r>
              <a:rPr lang="en-US" dirty="0">
                <a:latin typeface="+mn-lt"/>
                <a:cs typeface="Arial"/>
              </a:rPr>
              <a:t>to determine if there was a gap. </a:t>
            </a:r>
          </a:p>
          <a:p>
            <a:endParaRPr lang="en-US" dirty="0">
              <a:latin typeface="+mn-lt"/>
              <a:cs typeface="Arial"/>
            </a:endParaRPr>
          </a:p>
        </p:txBody>
      </p:sp>
    </p:spTree>
    <p:extLst>
      <p:ext uri="{BB962C8B-B14F-4D97-AF65-F5344CB8AC3E}">
        <p14:creationId xmlns:p14="http://schemas.microsoft.com/office/powerpoint/2010/main" val="3548952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96FB9B0-7D05-5A91-7B10-56C47A716F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E22E2A-38B3-099C-70F4-D157452E9D49}"/>
              </a:ext>
            </a:extLst>
          </p:cNvPr>
          <p:cNvSpPr>
            <a:spLocks noGrp="1"/>
          </p:cNvSpPr>
          <p:nvPr>
            <p:ph type="title"/>
          </p:nvPr>
        </p:nvSpPr>
        <p:spPr/>
        <p:txBody>
          <a:bodyPr/>
          <a:lstStyle/>
          <a:p>
            <a:r>
              <a:rPr lang="en-US" dirty="0">
                <a:latin typeface="Arial"/>
                <a:cs typeface="Arial"/>
              </a:rPr>
              <a:t>Results: The Three Frameworks</a:t>
            </a:r>
          </a:p>
        </p:txBody>
      </p:sp>
      <p:graphicFrame>
        <p:nvGraphicFramePr>
          <p:cNvPr id="3" name="Table 2">
            <a:extLst>
              <a:ext uri="{FF2B5EF4-FFF2-40B4-BE49-F238E27FC236}">
                <a16:creationId xmlns:a16="http://schemas.microsoft.com/office/drawing/2014/main" id="{6E6AF448-370A-6869-E408-520FC96D06EB}"/>
              </a:ext>
            </a:extLst>
          </p:cNvPr>
          <p:cNvGraphicFramePr>
            <a:graphicFrameLocks noGrp="1"/>
          </p:cNvGraphicFramePr>
          <p:nvPr>
            <p:extLst>
              <p:ext uri="{D42A27DB-BD31-4B8C-83A1-F6EECF244321}">
                <p14:modId xmlns:p14="http://schemas.microsoft.com/office/powerpoint/2010/main" val="3824373381"/>
              </p:ext>
            </p:extLst>
          </p:nvPr>
        </p:nvGraphicFramePr>
        <p:xfrm>
          <a:off x="1952314" y="1484784"/>
          <a:ext cx="5239372" cy="4320479"/>
        </p:xfrm>
        <a:graphic>
          <a:graphicData uri="http://schemas.openxmlformats.org/drawingml/2006/table">
            <a:tbl>
              <a:tblPr firstRow="1" firstCol="1" bandRow="1">
                <a:tableStyleId>{5C22544A-7EE6-4342-B048-85BDC9FD1C3A}</a:tableStyleId>
              </a:tblPr>
              <a:tblGrid>
                <a:gridCol w="1309843">
                  <a:extLst>
                    <a:ext uri="{9D8B030D-6E8A-4147-A177-3AD203B41FA5}">
                      <a16:colId xmlns:a16="http://schemas.microsoft.com/office/drawing/2014/main" val="3679719549"/>
                    </a:ext>
                  </a:extLst>
                </a:gridCol>
                <a:gridCol w="1309843">
                  <a:extLst>
                    <a:ext uri="{9D8B030D-6E8A-4147-A177-3AD203B41FA5}">
                      <a16:colId xmlns:a16="http://schemas.microsoft.com/office/drawing/2014/main" val="1399332909"/>
                    </a:ext>
                  </a:extLst>
                </a:gridCol>
                <a:gridCol w="1309843">
                  <a:extLst>
                    <a:ext uri="{9D8B030D-6E8A-4147-A177-3AD203B41FA5}">
                      <a16:colId xmlns:a16="http://schemas.microsoft.com/office/drawing/2014/main" val="3389273150"/>
                    </a:ext>
                  </a:extLst>
                </a:gridCol>
                <a:gridCol w="1309843">
                  <a:extLst>
                    <a:ext uri="{9D8B030D-6E8A-4147-A177-3AD203B41FA5}">
                      <a16:colId xmlns:a16="http://schemas.microsoft.com/office/drawing/2014/main" val="1807348734"/>
                    </a:ext>
                  </a:extLst>
                </a:gridCol>
              </a:tblGrid>
              <a:tr h="260777">
                <a:tc>
                  <a:txBody>
                    <a:bodyPr/>
                    <a:lstStyle/>
                    <a:p>
                      <a:pPr>
                        <a:lnSpc>
                          <a:spcPct val="115000"/>
                        </a:lnSpc>
                        <a:spcBef>
                          <a:spcPts val="1200"/>
                        </a:spcBef>
                        <a:spcAft>
                          <a:spcPts val="1200"/>
                        </a:spcAft>
                      </a:pPr>
                      <a:r>
                        <a:rPr lang="en-CA" sz="600" kern="100" dirty="0">
                          <a:effectLst/>
                        </a:rPr>
                        <a:t>TRC Sub-item</a:t>
                      </a:r>
                      <a:endParaRPr lang="en-CA" sz="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4951" marR="14951" marT="9967" marB="9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001A"/>
                    </a:solidFill>
                  </a:tcPr>
                </a:tc>
                <a:tc>
                  <a:txBody>
                    <a:bodyPr/>
                    <a:lstStyle/>
                    <a:p>
                      <a:pPr>
                        <a:lnSpc>
                          <a:spcPct val="115000"/>
                        </a:lnSpc>
                        <a:spcBef>
                          <a:spcPts val="1200"/>
                        </a:spcBef>
                        <a:spcAft>
                          <a:spcPts val="1200"/>
                        </a:spcAft>
                      </a:pPr>
                      <a:r>
                        <a:rPr lang="en-CA" sz="600" kern="100" dirty="0">
                          <a:effectLst/>
                        </a:rPr>
                        <a:t>Standard Definition</a:t>
                      </a:r>
                      <a:endParaRPr lang="en-CA" sz="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4951" marR="14951" marT="9967" marB="9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001A"/>
                    </a:solidFill>
                  </a:tcPr>
                </a:tc>
                <a:tc>
                  <a:txBody>
                    <a:bodyPr/>
                    <a:lstStyle/>
                    <a:p>
                      <a:pPr>
                        <a:lnSpc>
                          <a:spcPct val="115000"/>
                        </a:lnSpc>
                        <a:spcBef>
                          <a:spcPts val="1200"/>
                        </a:spcBef>
                        <a:spcAft>
                          <a:spcPts val="1200"/>
                        </a:spcAft>
                      </a:pPr>
                      <a:r>
                        <a:rPr lang="en-CA" sz="600" kern="100" dirty="0">
                          <a:effectLst/>
                        </a:rPr>
                        <a:t>LOs (Applied Objectives)</a:t>
                      </a:r>
                      <a:endParaRPr lang="en-CA" sz="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4951" marR="14951" marT="9967" marB="9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001A"/>
                    </a:solidFill>
                  </a:tcPr>
                </a:tc>
                <a:tc>
                  <a:txBody>
                    <a:bodyPr/>
                    <a:lstStyle/>
                    <a:p>
                      <a:pPr>
                        <a:lnSpc>
                          <a:spcPct val="115000"/>
                        </a:lnSpc>
                        <a:spcBef>
                          <a:spcPts val="1200"/>
                        </a:spcBef>
                        <a:spcAft>
                          <a:spcPts val="1200"/>
                        </a:spcAft>
                      </a:pPr>
                      <a:r>
                        <a:rPr lang="en-CA" sz="600" kern="100" dirty="0">
                          <a:effectLst/>
                        </a:rPr>
                        <a:t>Events (Count / Type / Status)</a:t>
                      </a:r>
                      <a:endParaRPr lang="en-CA" sz="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4951" marR="14951" marT="9967" marB="9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001A"/>
                    </a:solidFill>
                  </a:tcPr>
                </a:tc>
                <a:extLst>
                  <a:ext uri="{0D108BD9-81ED-4DB2-BD59-A6C34878D82A}">
                    <a16:rowId xmlns:a16="http://schemas.microsoft.com/office/drawing/2014/main" val="1572384255"/>
                  </a:ext>
                </a:extLst>
              </a:tr>
              <a:tr h="505450">
                <a:tc>
                  <a:txBody>
                    <a:bodyPr/>
                    <a:lstStyle/>
                    <a:p>
                      <a:pPr>
                        <a:lnSpc>
                          <a:spcPct val="115000"/>
                        </a:lnSpc>
                        <a:spcBef>
                          <a:spcPts val="1200"/>
                        </a:spcBef>
                        <a:spcAft>
                          <a:spcPts val="1200"/>
                        </a:spcAft>
                      </a:pPr>
                      <a:r>
                        <a:rPr lang="en-CA" sz="600" kern="100" dirty="0">
                          <a:solidFill>
                            <a:schemeClr val="tx1"/>
                          </a:solidFill>
                          <a:effectLst/>
                        </a:rPr>
                        <a:t>1. Health Issues</a:t>
                      </a:r>
                      <a:endParaRPr lang="en-CA" sz="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14951" marR="14951" marT="9967" marB="9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1200"/>
                        </a:spcBef>
                        <a:spcAft>
                          <a:spcPts val="1200"/>
                        </a:spcAft>
                      </a:pPr>
                      <a:r>
                        <a:rPr lang="en-CA" sz="600" kern="100">
                          <a:effectLst/>
                        </a:rPr>
                        <a:t>Understanding health disparities, demographics, and leading social/medical issues.</a:t>
                      </a:r>
                      <a:endParaRPr lang="en-CA" sz="600" kern="100">
                        <a:effectLst/>
                        <a:latin typeface="Aptos" panose="020B0004020202020204" pitchFamily="34" charset="0"/>
                        <a:ea typeface="Aptos" panose="020B0004020202020204" pitchFamily="34" charset="0"/>
                        <a:cs typeface="Times New Roman" panose="02020603050405020304" pitchFamily="18" charset="0"/>
                      </a:endParaRPr>
                    </a:p>
                  </a:txBody>
                  <a:tcPr marL="14951" marR="14951" marT="9967" marB="9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1200"/>
                        </a:spcBef>
                        <a:spcAft>
                          <a:spcPts val="1200"/>
                        </a:spcAft>
                      </a:pPr>
                      <a:r>
                        <a:rPr lang="en-CA" sz="600" kern="100">
                          <a:effectLst/>
                        </a:rPr>
                        <a:t>64, 66, 2677, 2678, 2679, 2680, 5168, 5451, 11940, 12879, 12881, 12882, 14525, 14527</a:t>
                      </a:r>
                      <a:endParaRPr lang="en-CA" sz="600" kern="100">
                        <a:effectLst/>
                        <a:latin typeface="Aptos" panose="020B0004020202020204" pitchFamily="34" charset="0"/>
                        <a:ea typeface="Aptos" panose="020B0004020202020204" pitchFamily="34" charset="0"/>
                        <a:cs typeface="Times New Roman" panose="02020603050405020304" pitchFamily="18" charset="0"/>
                      </a:endParaRPr>
                    </a:p>
                  </a:txBody>
                  <a:tcPr marL="14951" marR="14951" marT="9967" marB="9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1200"/>
                        </a:spcBef>
                        <a:spcAft>
                          <a:spcPts val="1200"/>
                        </a:spcAft>
                      </a:pPr>
                      <a:r>
                        <a:rPr lang="en-CA" sz="600" kern="100" dirty="0">
                          <a:effectLst/>
                        </a:rPr>
                        <a:t>6 Events: 4 </a:t>
                      </a:r>
                      <a:r>
                        <a:rPr lang="en-CA" sz="600" kern="100" dirty="0" err="1">
                          <a:effectLst/>
                        </a:rPr>
                        <a:t>Lect</a:t>
                      </a:r>
                      <a:r>
                        <a:rPr lang="en-CA" sz="600" kern="100" dirty="0">
                          <a:effectLst/>
                        </a:rPr>
                        <a:t> (Non-Ex), 1 CBL (Non-Ex), 1 </a:t>
                      </a:r>
                      <a:r>
                        <a:rPr lang="en-CA" sz="600" kern="100" dirty="0" err="1">
                          <a:effectLst/>
                        </a:rPr>
                        <a:t>Lect</a:t>
                      </a:r>
                      <a:r>
                        <a:rPr lang="en-CA" sz="600" kern="100" dirty="0">
                          <a:effectLst/>
                        </a:rPr>
                        <a:t> (Ex)</a:t>
                      </a:r>
                      <a:endParaRPr lang="en-CA" sz="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4951" marR="14951" marT="9967" marB="9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83288378"/>
                  </a:ext>
                </a:extLst>
              </a:tr>
              <a:tr h="505450">
                <a:tc>
                  <a:txBody>
                    <a:bodyPr/>
                    <a:lstStyle/>
                    <a:p>
                      <a:pPr>
                        <a:lnSpc>
                          <a:spcPct val="115000"/>
                        </a:lnSpc>
                        <a:spcBef>
                          <a:spcPts val="1200"/>
                        </a:spcBef>
                        <a:spcAft>
                          <a:spcPts val="1200"/>
                        </a:spcAft>
                      </a:pPr>
                      <a:r>
                        <a:rPr lang="en-CA" sz="600" kern="100">
                          <a:solidFill>
                            <a:schemeClr val="tx1"/>
                          </a:solidFill>
                          <a:effectLst/>
                        </a:rPr>
                        <a:t>2. Res. Schools</a:t>
                      </a:r>
                      <a:endParaRPr lang="en-CA" sz="6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14951" marR="14951" marT="9967" marB="9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1200"/>
                        </a:spcBef>
                        <a:spcAft>
                          <a:spcPts val="1200"/>
                        </a:spcAft>
                      </a:pPr>
                      <a:r>
                        <a:rPr lang="en-CA" sz="600" kern="100" dirty="0">
                          <a:effectLst/>
                        </a:rPr>
                        <a:t>Identifying the history and intergenerational legacy of the residential school system.</a:t>
                      </a:r>
                      <a:endParaRPr lang="en-CA" sz="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4951" marR="14951" marT="9967" marB="9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1200"/>
                        </a:spcBef>
                        <a:spcAft>
                          <a:spcPts val="1200"/>
                        </a:spcAft>
                      </a:pPr>
                      <a:r>
                        <a:rPr lang="en-CA" sz="600" kern="100" dirty="0">
                          <a:effectLst/>
                        </a:rPr>
                        <a:t>65, 14526</a:t>
                      </a:r>
                      <a:endParaRPr lang="en-CA" sz="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4951" marR="14951" marT="9967" marB="9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1200"/>
                        </a:spcBef>
                        <a:spcAft>
                          <a:spcPts val="1200"/>
                        </a:spcAft>
                      </a:pPr>
                      <a:r>
                        <a:rPr lang="en-CA" sz="600" kern="100" dirty="0">
                          <a:effectLst/>
                        </a:rPr>
                        <a:t>1 Event: 1 Lecture (Non-Ex)</a:t>
                      </a:r>
                      <a:endParaRPr lang="en-CA" sz="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4951" marR="14951" marT="9967" marB="9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876311"/>
                  </a:ext>
                </a:extLst>
              </a:tr>
              <a:tr h="505450">
                <a:tc>
                  <a:txBody>
                    <a:bodyPr/>
                    <a:lstStyle/>
                    <a:p>
                      <a:pPr>
                        <a:lnSpc>
                          <a:spcPct val="115000"/>
                        </a:lnSpc>
                        <a:spcBef>
                          <a:spcPts val="1200"/>
                        </a:spcBef>
                        <a:spcAft>
                          <a:spcPts val="1200"/>
                        </a:spcAft>
                      </a:pPr>
                      <a:r>
                        <a:rPr lang="en-CA" sz="600" kern="100">
                          <a:solidFill>
                            <a:schemeClr val="tx1"/>
                          </a:solidFill>
                          <a:effectLst/>
                        </a:rPr>
                        <a:t>3. UNDRIP</a:t>
                      </a:r>
                      <a:endParaRPr lang="en-CA" sz="6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14951" marR="14951" marT="9967" marB="9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nSpc>
                          <a:spcPct val="115000"/>
                        </a:lnSpc>
                        <a:spcBef>
                          <a:spcPts val="1200"/>
                        </a:spcBef>
                        <a:spcAft>
                          <a:spcPts val="1200"/>
                        </a:spcAft>
                      </a:pPr>
                      <a:r>
                        <a:rPr lang="en-CA" sz="600" kern="100" dirty="0">
                          <a:effectLst/>
                        </a:rPr>
                        <a:t>The UN Declaration on the Rights of Indigenous Peoples (self-determination and consent).</a:t>
                      </a:r>
                      <a:endParaRPr lang="en-CA" sz="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4951" marR="14951" marT="9967" marB="9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nSpc>
                          <a:spcPct val="115000"/>
                        </a:lnSpc>
                        <a:spcBef>
                          <a:spcPts val="1200"/>
                        </a:spcBef>
                        <a:spcAft>
                          <a:spcPts val="1200"/>
                        </a:spcAft>
                      </a:pPr>
                      <a:r>
                        <a:rPr lang="en-CA" sz="600" kern="100" dirty="0">
                          <a:effectLst/>
                        </a:rPr>
                        <a:t>None</a:t>
                      </a:r>
                      <a:endParaRPr lang="en-CA" sz="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4951" marR="14951" marT="9967" marB="9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nSpc>
                          <a:spcPct val="115000"/>
                        </a:lnSpc>
                        <a:spcBef>
                          <a:spcPts val="1200"/>
                        </a:spcBef>
                        <a:spcAft>
                          <a:spcPts val="1200"/>
                        </a:spcAft>
                      </a:pPr>
                      <a:r>
                        <a:rPr lang="en-CA" sz="600" kern="100">
                          <a:effectLst/>
                        </a:rPr>
                        <a:t>0 Events</a:t>
                      </a:r>
                      <a:endParaRPr lang="en-CA" sz="600" kern="100">
                        <a:effectLst/>
                        <a:latin typeface="Aptos" panose="020B0004020202020204" pitchFamily="34" charset="0"/>
                        <a:ea typeface="Aptos" panose="020B0004020202020204" pitchFamily="34" charset="0"/>
                        <a:cs typeface="Times New Roman" panose="02020603050405020304" pitchFamily="18" charset="0"/>
                      </a:endParaRPr>
                    </a:p>
                  </a:txBody>
                  <a:tcPr marL="14951" marR="14951" marT="9967" marB="9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469695702"/>
                  </a:ext>
                </a:extLst>
              </a:tr>
              <a:tr h="505450">
                <a:tc>
                  <a:txBody>
                    <a:bodyPr/>
                    <a:lstStyle/>
                    <a:p>
                      <a:pPr>
                        <a:lnSpc>
                          <a:spcPct val="115000"/>
                        </a:lnSpc>
                        <a:spcBef>
                          <a:spcPts val="1200"/>
                        </a:spcBef>
                        <a:spcAft>
                          <a:spcPts val="1200"/>
                        </a:spcAft>
                      </a:pPr>
                      <a:r>
                        <a:rPr lang="en-CA" sz="600" kern="100" dirty="0">
                          <a:solidFill>
                            <a:schemeClr val="tx1"/>
                          </a:solidFill>
                          <a:effectLst/>
                        </a:rPr>
                        <a:t>4. Treaties/Rights</a:t>
                      </a:r>
                      <a:endParaRPr lang="en-CA" sz="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14951" marR="14951" marT="9967" marB="9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nSpc>
                          <a:spcPct val="115000"/>
                        </a:lnSpc>
                        <a:spcBef>
                          <a:spcPts val="1200"/>
                        </a:spcBef>
                        <a:spcAft>
                          <a:spcPts val="1200"/>
                        </a:spcAft>
                      </a:pPr>
                      <a:r>
                        <a:rPr lang="en-CA" sz="600" kern="100" dirty="0">
                          <a:effectLst/>
                        </a:rPr>
                        <a:t>Recognizing the legal/constitutional status of Treaties and Aboriginal rights.</a:t>
                      </a:r>
                      <a:endParaRPr lang="en-CA" sz="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4951" marR="14951" marT="9967" marB="9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nSpc>
                          <a:spcPct val="115000"/>
                        </a:lnSpc>
                        <a:spcBef>
                          <a:spcPts val="1200"/>
                        </a:spcBef>
                        <a:spcAft>
                          <a:spcPts val="1200"/>
                        </a:spcAft>
                      </a:pPr>
                      <a:r>
                        <a:rPr lang="en-CA" sz="600" kern="100" dirty="0">
                          <a:effectLst/>
                        </a:rPr>
                        <a:t>None</a:t>
                      </a:r>
                      <a:endParaRPr lang="en-CA" sz="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4951" marR="14951" marT="9967" marB="9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nSpc>
                          <a:spcPct val="115000"/>
                        </a:lnSpc>
                        <a:spcBef>
                          <a:spcPts val="1200"/>
                        </a:spcBef>
                        <a:spcAft>
                          <a:spcPts val="1200"/>
                        </a:spcAft>
                      </a:pPr>
                      <a:r>
                        <a:rPr lang="en-CA" sz="600" kern="100" dirty="0">
                          <a:effectLst/>
                        </a:rPr>
                        <a:t>0 Events</a:t>
                      </a:r>
                      <a:endParaRPr lang="en-CA" sz="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4951" marR="14951" marT="9967" marB="9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878353264"/>
                  </a:ext>
                </a:extLst>
              </a:tr>
              <a:tr h="383113">
                <a:tc>
                  <a:txBody>
                    <a:bodyPr/>
                    <a:lstStyle/>
                    <a:p>
                      <a:pPr>
                        <a:lnSpc>
                          <a:spcPct val="115000"/>
                        </a:lnSpc>
                        <a:spcBef>
                          <a:spcPts val="1200"/>
                        </a:spcBef>
                        <a:spcAft>
                          <a:spcPts val="1200"/>
                        </a:spcAft>
                      </a:pPr>
                      <a:r>
                        <a:rPr lang="en-CA" sz="600" kern="100" dirty="0">
                          <a:solidFill>
                            <a:schemeClr val="tx1"/>
                          </a:solidFill>
                          <a:effectLst/>
                        </a:rPr>
                        <a:t>5. Teachings</a:t>
                      </a:r>
                      <a:endParaRPr lang="en-CA" sz="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14951" marR="14951" marT="9967" marB="9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1200"/>
                        </a:spcBef>
                        <a:spcAft>
                          <a:spcPts val="1200"/>
                        </a:spcAft>
                      </a:pPr>
                      <a:r>
                        <a:rPr lang="en-CA" sz="600" kern="100">
                          <a:effectLst/>
                        </a:rPr>
                        <a:t>Appreciating Indigenous worldviews, traditional healing, and cultural values.</a:t>
                      </a:r>
                      <a:endParaRPr lang="en-CA" sz="600" kern="100">
                        <a:effectLst/>
                        <a:latin typeface="Aptos" panose="020B0004020202020204" pitchFamily="34" charset="0"/>
                        <a:ea typeface="Aptos" panose="020B0004020202020204" pitchFamily="34" charset="0"/>
                        <a:cs typeface="Times New Roman" panose="02020603050405020304" pitchFamily="18" charset="0"/>
                      </a:endParaRPr>
                    </a:p>
                  </a:txBody>
                  <a:tcPr marL="14951" marR="14951" marT="9967" marB="9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1200"/>
                        </a:spcBef>
                        <a:spcAft>
                          <a:spcPts val="1200"/>
                        </a:spcAft>
                      </a:pPr>
                      <a:r>
                        <a:rPr lang="en-CA" sz="600" kern="100">
                          <a:effectLst/>
                        </a:rPr>
                        <a:t>50, 52, 79, 12885, 14527</a:t>
                      </a:r>
                      <a:endParaRPr lang="en-CA" sz="600" kern="100">
                        <a:effectLst/>
                        <a:latin typeface="Aptos" panose="020B0004020202020204" pitchFamily="34" charset="0"/>
                        <a:ea typeface="Aptos" panose="020B0004020202020204" pitchFamily="34" charset="0"/>
                        <a:cs typeface="Times New Roman" panose="02020603050405020304" pitchFamily="18" charset="0"/>
                      </a:endParaRPr>
                    </a:p>
                  </a:txBody>
                  <a:tcPr marL="14951" marR="14951" marT="9967" marB="9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1200"/>
                        </a:spcBef>
                        <a:spcAft>
                          <a:spcPts val="1200"/>
                        </a:spcAft>
                      </a:pPr>
                      <a:r>
                        <a:rPr lang="en-CA" sz="600" kern="100" dirty="0">
                          <a:effectLst/>
                        </a:rPr>
                        <a:t>3 Events: 2 Lectures (Non-Ex), 1 CBL (Non-Ex)</a:t>
                      </a:r>
                      <a:endParaRPr lang="en-CA" sz="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4951" marR="14951" marT="9967" marB="9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26513429"/>
                  </a:ext>
                </a:extLst>
              </a:tr>
              <a:tr h="383113">
                <a:tc>
                  <a:txBody>
                    <a:bodyPr/>
                    <a:lstStyle/>
                    <a:p>
                      <a:pPr>
                        <a:lnSpc>
                          <a:spcPct val="115000"/>
                        </a:lnSpc>
                        <a:spcBef>
                          <a:spcPts val="1200"/>
                        </a:spcBef>
                        <a:spcAft>
                          <a:spcPts val="1200"/>
                        </a:spcAft>
                      </a:pPr>
                      <a:r>
                        <a:rPr lang="en-CA" sz="600" kern="100" dirty="0">
                          <a:solidFill>
                            <a:schemeClr val="tx1"/>
                          </a:solidFill>
                          <a:effectLst/>
                        </a:rPr>
                        <a:t>6. Intercultural</a:t>
                      </a:r>
                      <a:endParaRPr lang="en-CA" sz="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14951" marR="14951" marT="9967" marB="9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1200"/>
                        </a:spcBef>
                        <a:spcAft>
                          <a:spcPts val="1200"/>
                        </a:spcAft>
                      </a:pPr>
                      <a:r>
                        <a:rPr lang="en-CA" sz="600" kern="100">
                          <a:effectLst/>
                        </a:rPr>
                        <a:t>Skills-based training in cultural safety and effective communication.</a:t>
                      </a:r>
                      <a:endParaRPr lang="en-CA" sz="600" kern="100">
                        <a:effectLst/>
                        <a:latin typeface="Aptos" panose="020B0004020202020204" pitchFamily="34" charset="0"/>
                        <a:ea typeface="Aptos" panose="020B0004020202020204" pitchFamily="34" charset="0"/>
                        <a:cs typeface="Times New Roman" panose="02020603050405020304" pitchFamily="18" charset="0"/>
                      </a:endParaRPr>
                    </a:p>
                  </a:txBody>
                  <a:tcPr marL="14951" marR="14951" marT="9967" marB="9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1200"/>
                        </a:spcBef>
                        <a:spcAft>
                          <a:spcPts val="1200"/>
                        </a:spcAft>
                      </a:pPr>
                      <a:r>
                        <a:rPr lang="en-CA" sz="600" kern="100" dirty="0">
                          <a:effectLst/>
                        </a:rPr>
                        <a:t>48, 5455, 11850, 11851, 12883, 14526</a:t>
                      </a:r>
                      <a:endParaRPr lang="en-CA" sz="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4951" marR="14951" marT="9967" marB="9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1200"/>
                        </a:spcBef>
                        <a:spcAft>
                          <a:spcPts val="1200"/>
                        </a:spcAft>
                      </a:pPr>
                      <a:r>
                        <a:rPr lang="en-CA" sz="600" kern="100" dirty="0">
                          <a:effectLst/>
                        </a:rPr>
                        <a:t>4 Events: 3 Lectures (Non-Ex), 1 SLM (Non-Ex)</a:t>
                      </a:r>
                      <a:endParaRPr lang="en-CA" sz="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4951" marR="14951" marT="9967" marB="9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9175073"/>
                  </a:ext>
                </a:extLst>
              </a:tr>
              <a:tr h="383113">
                <a:tc>
                  <a:txBody>
                    <a:bodyPr/>
                    <a:lstStyle/>
                    <a:p>
                      <a:pPr>
                        <a:lnSpc>
                          <a:spcPct val="115000"/>
                        </a:lnSpc>
                        <a:spcBef>
                          <a:spcPts val="1200"/>
                        </a:spcBef>
                        <a:spcAft>
                          <a:spcPts val="1200"/>
                        </a:spcAft>
                      </a:pPr>
                      <a:r>
                        <a:rPr lang="en-CA" sz="600" kern="100" dirty="0">
                          <a:solidFill>
                            <a:schemeClr val="tx1"/>
                          </a:solidFill>
                          <a:effectLst/>
                        </a:rPr>
                        <a:t>7. Conflict Res.</a:t>
                      </a:r>
                      <a:endParaRPr lang="en-CA" sz="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14951" marR="14951" marT="9967" marB="9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nSpc>
                          <a:spcPct val="115000"/>
                        </a:lnSpc>
                        <a:spcBef>
                          <a:spcPts val="1200"/>
                        </a:spcBef>
                        <a:spcAft>
                          <a:spcPts val="1200"/>
                        </a:spcAft>
                      </a:pPr>
                      <a:r>
                        <a:rPr lang="en-CA" sz="600" kern="100">
                          <a:effectLst/>
                        </a:rPr>
                        <a:t>Skills-based training in managing power dynamics and conflict in care.</a:t>
                      </a:r>
                      <a:endParaRPr lang="en-CA" sz="600" kern="100">
                        <a:effectLst/>
                        <a:latin typeface="Aptos" panose="020B0004020202020204" pitchFamily="34" charset="0"/>
                        <a:ea typeface="Aptos" panose="020B0004020202020204" pitchFamily="34" charset="0"/>
                        <a:cs typeface="Times New Roman" panose="02020603050405020304" pitchFamily="18" charset="0"/>
                      </a:endParaRPr>
                    </a:p>
                  </a:txBody>
                  <a:tcPr marL="14951" marR="14951" marT="9967" marB="9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nSpc>
                          <a:spcPct val="115000"/>
                        </a:lnSpc>
                        <a:spcBef>
                          <a:spcPts val="1200"/>
                        </a:spcBef>
                        <a:spcAft>
                          <a:spcPts val="1200"/>
                        </a:spcAft>
                      </a:pPr>
                      <a:r>
                        <a:rPr lang="en-CA" sz="600" kern="100">
                          <a:effectLst/>
                        </a:rPr>
                        <a:t>None</a:t>
                      </a:r>
                      <a:endParaRPr lang="en-CA" sz="600" kern="100">
                        <a:effectLst/>
                        <a:latin typeface="Aptos" panose="020B0004020202020204" pitchFamily="34" charset="0"/>
                        <a:ea typeface="Aptos" panose="020B0004020202020204" pitchFamily="34" charset="0"/>
                        <a:cs typeface="Times New Roman" panose="02020603050405020304" pitchFamily="18" charset="0"/>
                      </a:endParaRPr>
                    </a:p>
                  </a:txBody>
                  <a:tcPr marL="14951" marR="14951" marT="9967" marB="9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nSpc>
                          <a:spcPct val="115000"/>
                        </a:lnSpc>
                        <a:spcBef>
                          <a:spcPts val="1200"/>
                        </a:spcBef>
                        <a:spcAft>
                          <a:spcPts val="1200"/>
                        </a:spcAft>
                      </a:pPr>
                      <a:r>
                        <a:rPr lang="en-CA" sz="600" kern="100" dirty="0">
                          <a:effectLst/>
                        </a:rPr>
                        <a:t>0 Events</a:t>
                      </a:r>
                      <a:endParaRPr lang="en-CA" sz="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4951" marR="14951" marT="9967" marB="9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297921108"/>
                  </a:ext>
                </a:extLst>
              </a:tr>
              <a:tr h="383113">
                <a:tc>
                  <a:txBody>
                    <a:bodyPr/>
                    <a:lstStyle/>
                    <a:p>
                      <a:pPr>
                        <a:lnSpc>
                          <a:spcPct val="115000"/>
                        </a:lnSpc>
                        <a:spcBef>
                          <a:spcPts val="1200"/>
                        </a:spcBef>
                        <a:spcAft>
                          <a:spcPts val="1200"/>
                        </a:spcAft>
                      </a:pPr>
                      <a:r>
                        <a:rPr lang="en-CA" sz="600" kern="100">
                          <a:solidFill>
                            <a:schemeClr val="tx1"/>
                          </a:solidFill>
                          <a:effectLst/>
                        </a:rPr>
                        <a:t>8. Human Rights</a:t>
                      </a:r>
                      <a:endParaRPr lang="en-CA" sz="6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14951" marR="14951" marT="9967" marB="9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1200"/>
                        </a:spcBef>
                        <a:spcAft>
                          <a:spcPts val="1200"/>
                        </a:spcAft>
                      </a:pPr>
                      <a:r>
                        <a:rPr lang="en-CA" sz="600" kern="100">
                          <a:effectLst/>
                        </a:rPr>
                        <a:t>Understanding domestic and international human rights legislation.</a:t>
                      </a:r>
                      <a:endParaRPr lang="en-CA" sz="600" kern="100">
                        <a:effectLst/>
                        <a:latin typeface="Aptos" panose="020B0004020202020204" pitchFamily="34" charset="0"/>
                        <a:ea typeface="Aptos" panose="020B0004020202020204" pitchFamily="34" charset="0"/>
                        <a:cs typeface="Times New Roman" panose="02020603050405020304" pitchFamily="18" charset="0"/>
                      </a:endParaRPr>
                    </a:p>
                  </a:txBody>
                  <a:tcPr marL="14951" marR="14951" marT="9967" marB="9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1200"/>
                        </a:spcBef>
                        <a:spcAft>
                          <a:spcPts val="1200"/>
                        </a:spcAft>
                      </a:pPr>
                      <a:r>
                        <a:rPr lang="en-CA" sz="600" kern="100">
                          <a:effectLst/>
                        </a:rPr>
                        <a:t>14528</a:t>
                      </a:r>
                      <a:endParaRPr lang="en-CA" sz="600" kern="100">
                        <a:effectLst/>
                        <a:latin typeface="Aptos" panose="020B0004020202020204" pitchFamily="34" charset="0"/>
                        <a:ea typeface="Aptos" panose="020B0004020202020204" pitchFamily="34" charset="0"/>
                        <a:cs typeface="Times New Roman" panose="02020603050405020304" pitchFamily="18" charset="0"/>
                      </a:endParaRPr>
                    </a:p>
                  </a:txBody>
                  <a:tcPr marL="14951" marR="14951" marT="9967" marB="9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1200"/>
                        </a:spcBef>
                        <a:spcAft>
                          <a:spcPts val="1200"/>
                        </a:spcAft>
                      </a:pPr>
                      <a:r>
                        <a:rPr lang="en-CA" sz="600" kern="100" dirty="0">
                          <a:effectLst/>
                        </a:rPr>
                        <a:t>1 Event: 1 Lecture (Non-Ex)</a:t>
                      </a:r>
                      <a:endParaRPr lang="en-CA" sz="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4951" marR="14951" marT="9967" marB="9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68221550"/>
                  </a:ext>
                </a:extLst>
              </a:tr>
              <a:tr h="505450">
                <a:tc>
                  <a:txBody>
                    <a:bodyPr/>
                    <a:lstStyle/>
                    <a:p>
                      <a:pPr>
                        <a:lnSpc>
                          <a:spcPct val="115000"/>
                        </a:lnSpc>
                        <a:spcBef>
                          <a:spcPts val="1200"/>
                        </a:spcBef>
                        <a:spcAft>
                          <a:spcPts val="1200"/>
                        </a:spcAft>
                      </a:pPr>
                      <a:r>
                        <a:rPr lang="en-CA" sz="600" kern="100" dirty="0">
                          <a:solidFill>
                            <a:schemeClr val="tx1"/>
                          </a:solidFill>
                          <a:effectLst/>
                        </a:rPr>
                        <a:t>9. Anti-Racism</a:t>
                      </a:r>
                      <a:endParaRPr lang="en-CA" sz="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14951" marR="14951" marT="9967" marB="9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1200"/>
                        </a:spcBef>
                        <a:spcAft>
                          <a:spcPts val="1200"/>
                        </a:spcAft>
                      </a:pPr>
                      <a:r>
                        <a:rPr lang="en-CA" sz="600" kern="100" dirty="0">
                          <a:effectLst/>
                        </a:rPr>
                        <a:t>Skills-based training to identify and combat systemic racism in clinical settings.</a:t>
                      </a:r>
                      <a:endParaRPr lang="en-CA" sz="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4951" marR="14951" marT="9967" marB="9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1200"/>
                        </a:spcBef>
                        <a:spcAft>
                          <a:spcPts val="1200"/>
                        </a:spcAft>
                      </a:pPr>
                      <a:r>
                        <a:rPr lang="en-CA" sz="600" kern="100" dirty="0">
                          <a:effectLst/>
                        </a:rPr>
                        <a:t>12884, 14526</a:t>
                      </a:r>
                      <a:endParaRPr lang="en-CA" sz="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4951" marR="14951" marT="9967" marB="9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1200"/>
                        </a:spcBef>
                        <a:spcAft>
                          <a:spcPts val="1200"/>
                        </a:spcAft>
                      </a:pPr>
                      <a:r>
                        <a:rPr lang="en-CA" sz="600" kern="100" dirty="0">
                          <a:effectLst/>
                        </a:rPr>
                        <a:t>2 Events: 2 Lectures (Non-Ex)</a:t>
                      </a:r>
                      <a:endParaRPr lang="en-CA" sz="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4951" marR="14951" marT="9967" marB="9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19584635"/>
                  </a:ext>
                </a:extLst>
              </a:tr>
            </a:tbl>
          </a:graphicData>
        </a:graphic>
      </p:graphicFrame>
    </p:spTree>
    <p:extLst>
      <p:ext uri="{BB962C8B-B14F-4D97-AF65-F5344CB8AC3E}">
        <p14:creationId xmlns:p14="http://schemas.microsoft.com/office/powerpoint/2010/main" val="4186817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FAA3DE2-FD8E-7E06-6C0F-E1D37C2378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DB4BA3-874A-A6DF-D78D-BF88CD44B50A}"/>
              </a:ext>
            </a:extLst>
          </p:cNvPr>
          <p:cNvSpPr>
            <a:spLocks noGrp="1"/>
          </p:cNvSpPr>
          <p:nvPr>
            <p:ph type="title"/>
          </p:nvPr>
        </p:nvSpPr>
        <p:spPr/>
        <p:txBody>
          <a:bodyPr/>
          <a:lstStyle/>
          <a:p>
            <a:r>
              <a:rPr lang="en-US" dirty="0">
                <a:latin typeface="Arial"/>
                <a:cs typeface="Arial"/>
              </a:rPr>
              <a:t>Results: The Three Frameworks</a:t>
            </a:r>
          </a:p>
        </p:txBody>
      </p:sp>
      <p:graphicFrame>
        <p:nvGraphicFramePr>
          <p:cNvPr id="4" name="Table 3">
            <a:extLst>
              <a:ext uri="{FF2B5EF4-FFF2-40B4-BE49-F238E27FC236}">
                <a16:creationId xmlns:a16="http://schemas.microsoft.com/office/drawing/2014/main" id="{BCF6E0F3-4C54-5C4A-4A39-379EDE73F7FB}"/>
              </a:ext>
            </a:extLst>
          </p:cNvPr>
          <p:cNvGraphicFramePr>
            <a:graphicFrameLocks noGrp="1"/>
          </p:cNvGraphicFramePr>
          <p:nvPr>
            <p:extLst>
              <p:ext uri="{D42A27DB-BD31-4B8C-83A1-F6EECF244321}">
                <p14:modId xmlns:p14="http://schemas.microsoft.com/office/powerpoint/2010/main" val="1731741725"/>
              </p:ext>
            </p:extLst>
          </p:nvPr>
        </p:nvGraphicFramePr>
        <p:xfrm>
          <a:off x="1259632" y="1522090"/>
          <a:ext cx="6391500" cy="4176465"/>
        </p:xfrm>
        <a:graphic>
          <a:graphicData uri="http://schemas.openxmlformats.org/drawingml/2006/table">
            <a:tbl>
              <a:tblPr firstRow="1" firstCol="1" bandRow="1">
                <a:tableStyleId>{5C22544A-7EE6-4342-B048-85BDC9FD1C3A}</a:tableStyleId>
              </a:tblPr>
              <a:tblGrid>
                <a:gridCol w="1597875">
                  <a:extLst>
                    <a:ext uri="{9D8B030D-6E8A-4147-A177-3AD203B41FA5}">
                      <a16:colId xmlns:a16="http://schemas.microsoft.com/office/drawing/2014/main" val="3670734638"/>
                    </a:ext>
                  </a:extLst>
                </a:gridCol>
                <a:gridCol w="1597875">
                  <a:extLst>
                    <a:ext uri="{9D8B030D-6E8A-4147-A177-3AD203B41FA5}">
                      <a16:colId xmlns:a16="http://schemas.microsoft.com/office/drawing/2014/main" val="1273661722"/>
                    </a:ext>
                  </a:extLst>
                </a:gridCol>
                <a:gridCol w="1597875">
                  <a:extLst>
                    <a:ext uri="{9D8B030D-6E8A-4147-A177-3AD203B41FA5}">
                      <a16:colId xmlns:a16="http://schemas.microsoft.com/office/drawing/2014/main" val="1451485088"/>
                    </a:ext>
                  </a:extLst>
                </a:gridCol>
                <a:gridCol w="1597875">
                  <a:extLst>
                    <a:ext uri="{9D8B030D-6E8A-4147-A177-3AD203B41FA5}">
                      <a16:colId xmlns:a16="http://schemas.microsoft.com/office/drawing/2014/main" val="1435155814"/>
                    </a:ext>
                  </a:extLst>
                </a:gridCol>
              </a:tblGrid>
              <a:tr h="189119">
                <a:tc>
                  <a:txBody>
                    <a:bodyPr/>
                    <a:lstStyle/>
                    <a:p>
                      <a:pPr>
                        <a:lnSpc>
                          <a:spcPct val="115000"/>
                        </a:lnSpc>
                        <a:spcBef>
                          <a:spcPts val="1200"/>
                        </a:spcBef>
                        <a:spcAft>
                          <a:spcPts val="1200"/>
                        </a:spcAft>
                      </a:pPr>
                      <a:r>
                        <a:rPr lang="en-CA" sz="500" kern="100" dirty="0">
                          <a:effectLst/>
                        </a:rPr>
                        <a:t>MCC Objective</a:t>
                      </a:r>
                      <a:endParaRPr lang="en-CA" sz="5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1485" marR="11485" marT="7657" marB="7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001A"/>
                    </a:solidFill>
                  </a:tcPr>
                </a:tc>
                <a:tc>
                  <a:txBody>
                    <a:bodyPr/>
                    <a:lstStyle/>
                    <a:p>
                      <a:pPr>
                        <a:lnSpc>
                          <a:spcPct val="115000"/>
                        </a:lnSpc>
                        <a:spcBef>
                          <a:spcPts val="1200"/>
                        </a:spcBef>
                        <a:spcAft>
                          <a:spcPts val="1200"/>
                        </a:spcAft>
                      </a:pPr>
                      <a:r>
                        <a:rPr lang="en-CA" sz="500" kern="100" dirty="0">
                          <a:effectLst/>
                        </a:rPr>
                        <a:t>Objective Focus</a:t>
                      </a:r>
                      <a:endParaRPr lang="en-CA" sz="5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1485" marR="11485" marT="7657" marB="7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001A"/>
                    </a:solidFill>
                  </a:tcPr>
                </a:tc>
                <a:tc>
                  <a:txBody>
                    <a:bodyPr/>
                    <a:lstStyle/>
                    <a:p>
                      <a:pPr>
                        <a:lnSpc>
                          <a:spcPct val="115000"/>
                        </a:lnSpc>
                        <a:spcBef>
                          <a:spcPts val="1200"/>
                        </a:spcBef>
                        <a:spcAft>
                          <a:spcPts val="1200"/>
                        </a:spcAft>
                      </a:pPr>
                      <a:r>
                        <a:rPr lang="en-CA" sz="500" kern="100">
                          <a:effectLst/>
                        </a:rPr>
                        <a:t>Mapped LOs</a:t>
                      </a:r>
                      <a:endParaRPr lang="en-CA" sz="500" kern="100">
                        <a:effectLst/>
                        <a:latin typeface="Aptos" panose="020B0004020202020204" pitchFamily="34" charset="0"/>
                        <a:ea typeface="Aptos" panose="020B0004020202020204" pitchFamily="34" charset="0"/>
                        <a:cs typeface="Times New Roman" panose="02020603050405020304" pitchFamily="18" charset="0"/>
                      </a:endParaRPr>
                    </a:p>
                  </a:txBody>
                  <a:tcPr marL="11485" marR="11485" marT="7657" marB="7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001A"/>
                    </a:solidFill>
                  </a:tcPr>
                </a:tc>
                <a:tc>
                  <a:txBody>
                    <a:bodyPr/>
                    <a:lstStyle/>
                    <a:p>
                      <a:pPr>
                        <a:lnSpc>
                          <a:spcPct val="115000"/>
                        </a:lnSpc>
                        <a:spcBef>
                          <a:spcPts val="1200"/>
                        </a:spcBef>
                        <a:spcAft>
                          <a:spcPts val="1200"/>
                        </a:spcAft>
                      </a:pPr>
                      <a:r>
                        <a:rPr lang="en-CA" sz="500" kern="100" dirty="0">
                          <a:effectLst/>
                        </a:rPr>
                        <a:t>Events (Count / Type / Status)</a:t>
                      </a:r>
                      <a:endParaRPr lang="en-CA" sz="5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1485" marR="11485" marT="7657" marB="7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001A"/>
                    </a:solidFill>
                  </a:tcPr>
                </a:tc>
                <a:extLst>
                  <a:ext uri="{0D108BD9-81ED-4DB2-BD59-A6C34878D82A}">
                    <a16:rowId xmlns:a16="http://schemas.microsoft.com/office/drawing/2014/main" val="2418201914"/>
                  </a:ext>
                </a:extLst>
              </a:tr>
              <a:tr h="278431">
                <a:tc>
                  <a:txBody>
                    <a:bodyPr/>
                    <a:lstStyle/>
                    <a:p>
                      <a:pPr>
                        <a:lnSpc>
                          <a:spcPct val="115000"/>
                        </a:lnSpc>
                        <a:spcBef>
                          <a:spcPts val="1200"/>
                        </a:spcBef>
                        <a:spcAft>
                          <a:spcPts val="1200"/>
                        </a:spcAft>
                      </a:pPr>
                      <a:r>
                        <a:rPr lang="en-CA" sz="500" kern="100" dirty="0">
                          <a:solidFill>
                            <a:sysClr val="windowText" lastClr="000000"/>
                          </a:solidFill>
                          <a:effectLst/>
                        </a:rPr>
                        <a:t>1. History</a:t>
                      </a:r>
                      <a:endParaRPr lang="en-CA" sz="500" kern="1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11485" marR="11485" marT="7657" marB="7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1200"/>
                        </a:spcBef>
                        <a:spcAft>
                          <a:spcPts val="1200"/>
                        </a:spcAft>
                      </a:pPr>
                      <a:r>
                        <a:rPr lang="en-CA" sz="500" kern="100">
                          <a:effectLst/>
                        </a:rPr>
                        <a:t>Historical/current policies (Colonization, Res Schools) and outcomes.</a:t>
                      </a:r>
                      <a:endParaRPr lang="en-CA" sz="500" kern="100">
                        <a:effectLst/>
                        <a:latin typeface="Aptos" panose="020B0004020202020204" pitchFamily="34" charset="0"/>
                        <a:ea typeface="Aptos" panose="020B0004020202020204" pitchFamily="34" charset="0"/>
                        <a:cs typeface="Times New Roman" panose="02020603050405020304" pitchFamily="18" charset="0"/>
                      </a:endParaRPr>
                    </a:p>
                  </a:txBody>
                  <a:tcPr marL="11485" marR="11485" marT="7657" marB="7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1200"/>
                        </a:spcBef>
                        <a:spcAft>
                          <a:spcPts val="1200"/>
                        </a:spcAft>
                      </a:pPr>
                      <a:r>
                        <a:rPr lang="en-CA" sz="500" kern="100" dirty="0">
                          <a:effectLst/>
                        </a:rPr>
                        <a:t>65, 14526</a:t>
                      </a:r>
                      <a:endParaRPr lang="en-CA" sz="5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1485" marR="11485" marT="7657" marB="7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1200"/>
                        </a:spcBef>
                        <a:spcAft>
                          <a:spcPts val="1200"/>
                        </a:spcAft>
                      </a:pPr>
                      <a:r>
                        <a:rPr lang="en-CA" sz="500" kern="100">
                          <a:effectLst/>
                        </a:rPr>
                        <a:t>2 Events: 2 Lect (Non-Ex)</a:t>
                      </a:r>
                      <a:endParaRPr lang="en-CA" sz="500" kern="100">
                        <a:effectLst/>
                        <a:latin typeface="Aptos" panose="020B0004020202020204" pitchFamily="34" charset="0"/>
                        <a:ea typeface="Aptos" panose="020B0004020202020204" pitchFamily="34" charset="0"/>
                        <a:cs typeface="Times New Roman" panose="02020603050405020304" pitchFamily="18" charset="0"/>
                      </a:endParaRPr>
                    </a:p>
                  </a:txBody>
                  <a:tcPr marL="11485" marR="11485" marT="7657" marB="7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6510823"/>
                  </a:ext>
                </a:extLst>
              </a:tr>
              <a:tr h="278431">
                <a:tc>
                  <a:txBody>
                    <a:bodyPr/>
                    <a:lstStyle/>
                    <a:p>
                      <a:pPr>
                        <a:lnSpc>
                          <a:spcPct val="115000"/>
                        </a:lnSpc>
                        <a:spcBef>
                          <a:spcPts val="1200"/>
                        </a:spcBef>
                        <a:spcAft>
                          <a:spcPts val="1200"/>
                        </a:spcAft>
                      </a:pPr>
                      <a:r>
                        <a:rPr lang="en-CA" sz="500" kern="100">
                          <a:solidFill>
                            <a:sysClr val="windowText" lastClr="000000"/>
                          </a:solidFill>
                          <a:effectLst/>
                        </a:rPr>
                        <a:t>2. SDOH</a:t>
                      </a:r>
                      <a:endParaRPr lang="en-CA" sz="50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11485" marR="11485" marT="7657" marB="7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1200"/>
                        </a:spcBef>
                        <a:spcAft>
                          <a:spcPts val="1200"/>
                        </a:spcAft>
                      </a:pPr>
                      <a:r>
                        <a:rPr lang="en-CA" sz="500" kern="100">
                          <a:effectLst/>
                        </a:rPr>
                        <a:t>Determinants of health (housing, poverty) and impacts of colonization.</a:t>
                      </a:r>
                      <a:endParaRPr lang="en-CA" sz="500" kern="100">
                        <a:effectLst/>
                        <a:latin typeface="Aptos" panose="020B0004020202020204" pitchFamily="34" charset="0"/>
                        <a:ea typeface="Aptos" panose="020B0004020202020204" pitchFamily="34" charset="0"/>
                        <a:cs typeface="Times New Roman" panose="02020603050405020304" pitchFamily="18" charset="0"/>
                      </a:endParaRPr>
                    </a:p>
                  </a:txBody>
                  <a:tcPr marL="11485" marR="11485" marT="7657" marB="7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1200"/>
                        </a:spcBef>
                        <a:spcAft>
                          <a:spcPts val="1200"/>
                        </a:spcAft>
                      </a:pPr>
                      <a:r>
                        <a:rPr lang="en-CA" sz="500" kern="100">
                          <a:effectLst/>
                        </a:rPr>
                        <a:t>64, 65, 66, 5168, 11940</a:t>
                      </a:r>
                      <a:endParaRPr lang="en-CA" sz="500" kern="100">
                        <a:effectLst/>
                        <a:latin typeface="Aptos" panose="020B0004020202020204" pitchFamily="34" charset="0"/>
                        <a:ea typeface="Aptos" panose="020B0004020202020204" pitchFamily="34" charset="0"/>
                        <a:cs typeface="Times New Roman" panose="02020603050405020304" pitchFamily="18" charset="0"/>
                      </a:endParaRPr>
                    </a:p>
                  </a:txBody>
                  <a:tcPr marL="11485" marR="11485" marT="7657" marB="7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1200"/>
                        </a:spcBef>
                        <a:spcAft>
                          <a:spcPts val="1200"/>
                        </a:spcAft>
                      </a:pPr>
                      <a:r>
                        <a:rPr lang="en-CA" sz="500" kern="100">
                          <a:effectLst/>
                        </a:rPr>
                        <a:t>4 Events: 2 Lect (Non-Ex), 1 CBL (Non-Ex), 1 Lect (Ex)</a:t>
                      </a:r>
                      <a:endParaRPr lang="en-CA" sz="500" kern="100">
                        <a:effectLst/>
                        <a:latin typeface="Aptos" panose="020B0004020202020204" pitchFamily="34" charset="0"/>
                        <a:ea typeface="Aptos" panose="020B0004020202020204" pitchFamily="34" charset="0"/>
                        <a:cs typeface="Times New Roman" panose="02020603050405020304" pitchFamily="18" charset="0"/>
                      </a:endParaRPr>
                    </a:p>
                  </a:txBody>
                  <a:tcPr marL="11485" marR="11485" marT="7657" marB="7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57019643"/>
                  </a:ext>
                </a:extLst>
              </a:tr>
              <a:tr h="278431">
                <a:tc>
                  <a:txBody>
                    <a:bodyPr/>
                    <a:lstStyle/>
                    <a:p>
                      <a:pPr>
                        <a:lnSpc>
                          <a:spcPct val="115000"/>
                        </a:lnSpc>
                        <a:spcBef>
                          <a:spcPts val="1200"/>
                        </a:spcBef>
                        <a:spcAft>
                          <a:spcPts val="1200"/>
                        </a:spcAft>
                      </a:pPr>
                      <a:r>
                        <a:rPr lang="en-CA" sz="500" kern="100">
                          <a:solidFill>
                            <a:sysClr val="windowText" lastClr="000000"/>
                          </a:solidFill>
                          <a:effectLst/>
                        </a:rPr>
                        <a:t>3. Delivery</a:t>
                      </a:r>
                      <a:endParaRPr lang="en-CA" sz="50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11485" marR="11485" marT="7657" marB="7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1200"/>
                        </a:spcBef>
                        <a:spcAft>
                          <a:spcPts val="1200"/>
                        </a:spcAft>
                      </a:pPr>
                      <a:r>
                        <a:rPr lang="en-CA" sz="500" kern="100">
                          <a:effectLst/>
                        </a:rPr>
                        <a:t>Federal/Provincial service delivery and jurisdictional barriers to care.</a:t>
                      </a:r>
                      <a:endParaRPr lang="en-CA" sz="500" kern="100">
                        <a:effectLst/>
                        <a:latin typeface="Aptos" panose="020B0004020202020204" pitchFamily="34" charset="0"/>
                        <a:ea typeface="Aptos" panose="020B0004020202020204" pitchFamily="34" charset="0"/>
                        <a:cs typeface="Times New Roman" panose="02020603050405020304" pitchFamily="18" charset="0"/>
                      </a:endParaRPr>
                    </a:p>
                  </a:txBody>
                  <a:tcPr marL="11485" marR="11485" marT="7657" marB="7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1200"/>
                        </a:spcBef>
                        <a:spcAft>
                          <a:spcPts val="1200"/>
                        </a:spcAft>
                      </a:pPr>
                      <a:r>
                        <a:rPr lang="en-CA" sz="500" kern="100">
                          <a:effectLst/>
                        </a:rPr>
                        <a:t>2677, 14525, 14528</a:t>
                      </a:r>
                      <a:endParaRPr lang="en-CA" sz="500" kern="100">
                        <a:effectLst/>
                        <a:latin typeface="Aptos" panose="020B0004020202020204" pitchFamily="34" charset="0"/>
                        <a:ea typeface="Aptos" panose="020B0004020202020204" pitchFamily="34" charset="0"/>
                        <a:cs typeface="Times New Roman" panose="02020603050405020304" pitchFamily="18" charset="0"/>
                      </a:endParaRPr>
                    </a:p>
                  </a:txBody>
                  <a:tcPr marL="11485" marR="11485" marT="7657" marB="7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1200"/>
                        </a:spcBef>
                        <a:spcAft>
                          <a:spcPts val="1200"/>
                        </a:spcAft>
                      </a:pPr>
                      <a:r>
                        <a:rPr lang="en-CA" sz="500" kern="100">
                          <a:effectLst/>
                        </a:rPr>
                        <a:t>2 Events: 2 Lect (Non-Ex)</a:t>
                      </a:r>
                      <a:endParaRPr lang="en-CA" sz="500" kern="100">
                        <a:effectLst/>
                        <a:latin typeface="Aptos" panose="020B0004020202020204" pitchFamily="34" charset="0"/>
                        <a:ea typeface="Aptos" panose="020B0004020202020204" pitchFamily="34" charset="0"/>
                        <a:cs typeface="Times New Roman" panose="02020603050405020304" pitchFamily="18" charset="0"/>
                      </a:endParaRPr>
                    </a:p>
                  </a:txBody>
                  <a:tcPr marL="11485" marR="11485" marT="7657" marB="7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7408968"/>
                  </a:ext>
                </a:extLst>
              </a:tr>
              <a:tr h="367743">
                <a:tc>
                  <a:txBody>
                    <a:bodyPr/>
                    <a:lstStyle/>
                    <a:p>
                      <a:pPr>
                        <a:lnSpc>
                          <a:spcPct val="115000"/>
                        </a:lnSpc>
                        <a:spcBef>
                          <a:spcPts val="1200"/>
                        </a:spcBef>
                        <a:spcAft>
                          <a:spcPts val="1200"/>
                        </a:spcAft>
                      </a:pPr>
                      <a:r>
                        <a:rPr lang="en-CA" sz="500" kern="100">
                          <a:solidFill>
                            <a:sysClr val="windowText" lastClr="000000"/>
                          </a:solidFill>
                          <a:effectLst/>
                        </a:rPr>
                        <a:t>4. Racism</a:t>
                      </a:r>
                      <a:endParaRPr lang="en-CA" sz="50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11485" marR="11485" marT="7657" marB="7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1200"/>
                        </a:spcBef>
                        <a:spcAft>
                          <a:spcPts val="1200"/>
                        </a:spcAft>
                      </a:pPr>
                      <a:r>
                        <a:rPr lang="en-CA" sz="500" kern="100" dirty="0">
                          <a:effectLst/>
                        </a:rPr>
                        <a:t>Assessing the role of racism in differential access to healthcare services.</a:t>
                      </a:r>
                      <a:endParaRPr lang="en-CA" sz="5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1485" marR="11485" marT="7657" marB="7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1200"/>
                        </a:spcBef>
                        <a:spcAft>
                          <a:spcPts val="1200"/>
                        </a:spcAft>
                      </a:pPr>
                      <a:r>
                        <a:rPr lang="en-CA" sz="500" kern="100">
                          <a:effectLst/>
                        </a:rPr>
                        <a:t>12884</a:t>
                      </a:r>
                      <a:endParaRPr lang="en-CA" sz="500" kern="100">
                        <a:effectLst/>
                        <a:latin typeface="Aptos" panose="020B0004020202020204" pitchFamily="34" charset="0"/>
                        <a:ea typeface="Aptos" panose="020B0004020202020204" pitchFamily="34" charset="0"/>
                        <a:cs typeface="Times New Roman" panose="02020603050405020304" pitchFamily="18" charset="0"/>
                      </a:endParaRPr>
                    </a:p>
                  </a:txBody>
                  <a:tcPr marL="11485" marR="11485" marT="7657" marB="7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1200"/>
                        </a:spcBef>
                        <a:spcAft>
                          <a:spcPts val="1200"/>
                        </a:spcAft>
                      </a:pPr>
                      <a:r>
                        <a:rPr lang="en-CA" sz="500" kern="100">
                          <a:effectLst/>
                        </a:rPr>
                        <a:t>1 Event: 1 Lect (Non-Ex)</a:t>
                      </a:r>
                      <a:endParaRPr lang="en-CA" sz="500" kern="100">
                        <a:effectLst/>
                        <a:latin typeface="Aptos" panose="020B0004020202020204" pitchFamily="34" charset="0"/>
                        <a:ea typeface="Aptos" panose="020B0004020202020204" pitchFamily="34" charset="0"/>
                        <a:cs typeface="Times New Roman" panose="02020603050405020304" pitchFamily="18" charset="0"/>
                      </a:endParaRPr>
                    </a:p>
                  </a:txBody>
                  <a:tcPr marL="11485" marR="11485" marT="7657" marB="7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8580427"/>
                  </a:ext>
                </a:extLst>
              </a:tr>
              <a:tr h="278431">
                <a:tc>
                  <a:txBody>
                    <a:bodyPr/>
                    <a:lstStyle/>
                    <a:p>
                      <a:pPr>
                        <a:lnSpc>
                          <a:spcPct val="115000"/>
                        </a:lnSpc>
                        <a:spcBef>
                          <a:spcPts val="1200"/>
                        </a:spcBef>
                        <a:spcAft>
                          <a:spcPts val="1200"/>
                        </a:spcAft>
                      </a:pPr>
                      <a:r>
                        <a:rPr lang="en-CA" sz="500" kern="100">
                          <a:solidFill>
                            <a:sysClr val="windowText" lastClr="000000"/>
                          </a:solidFill>
                          <a:effectLst/>
                        </a:rPr>
                        <a:t>5. Cultural Safety</a:t>
                      </a:r>
                      <a:endParaRPr lang="en-CA" sz="50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11485" marR="11485" marT="7657" marB="7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1200"/>
                        </a:spcBef>
                        <a:spcAft>
                          <a:spcPts val="1200"/>
                        </a:spcAft>
                      </a:pPr>
                      <a:r>
                        <a:rPr lang="en-CA" sz="500" kern="100" dirty="0">
                          <a:effectLst/>
                        </a:rPr>
                        <a:t>Applying humility, safety, and trauma-informed care principles.</a:t>
                      </a:r>
                      <a:endParaRPr lang="en-CA" sz="5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1485" marR="11485" marT="7657" marB="7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1200"/>
                        </a:spcBef>
                        <a:spcAft>
                          <a:spcPts val="1200"/>
                        </a:spcAft>
                      </a:pPr>
                      <a:r>
                        <a:rPr lang="en-CA" sz="500" kern="100">
                          <a:effectLst/>
                        </a:rPr>
                        <a:t>48, 11850, 11851, 12883, 14526</a:t>
                      </a:r>
                      <a:endParaRPr lang="en-CA" sz="500" kern="100">
                        <a:effectLst/>
                        <a:latin typeface="Aptos" panose="020B0004020202020204" pitchFamily="34" charset="0"/>
                        <a:ea typeface="Aptos" panose="020B0004020202020204" pitchFamily="34" charset="0"/>
                        <a:cs typeface="Times New Roman" panose="02020603050405020304" pitchFamily="18" charset="0"/>
                      </a:endParaRPr>
                    </a:p>
                  </a:txBody>
                  <a:tcPr marL="11485" marR="11485" marT="7657" marB="7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1200"/>
                        </a:spcBef>
                        <a:spcAft>
                          <a:spcPts val="1200"/>
                        </a:spcAft>
                      </a:pPr>
                      <a:r>
                        <a:rPr lang="en-CA" sz="500" kern="100">
                          <a:effectLst/>
                        </a:rPr>
                        <a:t>4 Events: 3 Lect (Non-Ex), 1 SLM (Non-Ex)</a:t>
                      </a:r>
                      <a:endParaRPr lang="en-CA" sz="500" kern="100">
                        <a:effectLst/>
                        <a:latin typeface="Aptos" panose="020B0004020202020204" pitchFamily="34" charset="0"/>
                        <a:ea typeface="Aptos" panose="020B0004020202020204" pitchFamily="34" charset="0"/>
                        <a:cs typeface="Times New Roman" panose="02020603050405020304" pitchFamily="18" charset="0"/>
                      </a:endParaRPr>
                    </a:p>
                  </a:txBody>
                  <a:tcPr marL="11485" marR="11485" marT="7657" marB="7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1472419"/>
                  </a:ext>
                </a:extLst>
              </a:tr>
              <a:tr h="278431">
                <a:tc>
                  <a:txBody>
                    <a:bodyPr/>
                    <a:lstStyle/>
                    <a:p>
                      <a:pPr>
                        <a:lnSpc>
                          <a:spcPct val="115000"/>
                        </a:lnSpc>
                        <a:spcBef>
                          <a:spcPts val="1200"/>
                        </a:spcBef>
                        <a:spcAft>
                          <a:spcPts val="1200"/>
                        </a:spcAft>
                      </a:pPr>
                      <a:r>
                        <a:rPr lang="en-CA" sz="500" kern="100" dirty="0">
                          <a:solidFill>
                            <a:sysClr val="windowText" lastClr="000000"/>
                          </a:solidFill>
                          <a:effectLst/>
                        </a:rPr>
                        <a:t>6. UNDRIP</a:t>
                      </a:r>
                      <a:endParaRPr lang="en-CA" sz="500" kern="1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11485" marR="11485" marT="7657" marB="7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nSpc>
                          <a:spcPct val="115000"/>
                        </a:lnSpc>
                        <a:spcBef>
                          <a:spcPts val="1200"/>
                        </a:spcBef>
                        <a:spcAft>
                          <a:spcPts val="1200"/>
                        </a:spcAft>
                      </a:pPr>
                      <a:r>
                        <a:rPr lang="en-CA" sz="500" kern="100" dirty="0">
                          <a:effectLst/>
                        </a:rPr>
                        <a:t>UN Declaration themes (Self-determination, Identity, Consent).</a:t>
                      </a:r>
                      <a:endParaRPr lang="en-CA" sz="5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1485" marR="11485" marT="7657" marB="7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nSpc>
                          <a:spcPct val="115000"/>
                        </a:lnSpc>
                        <a:spcBef>
                          <a:spcPts val="1200"/>
                        </a:spcBef>
                        <a:spcAft>
                          <a:spcPts val="1200"/>
                        </a:spcAft>
                      </a:pPr>
                      <a:r>
                        <a:rPr lang="en-CA" sz="500" kern="100">
                          <a:effectLst/>
                        </a:rPr>
                        <a:t>None</a:t>
                      </a:r>
                      <a:endParaRPr lang="en-CA" sz="500" kern="100">
                        <a:effectLst/>
                        <a:latin typeface="Aptos" panose="020B0004020202020204" pitchFamily="34" charset="0"/>
                        <a:ea typeface="Aptos" panose="020B0004020202020204" pitchFamily="34" charset="0"/>
                        <a:cs typeface="Times New Roman" panose="02020603050405020304" pitchFamily="18" charset="0"/>
                      </a:endParaRPr>
                    </a:p>
                  </a:txBody>
                  <a:tcPr marL="11485" marR="11485" marT="7657" marB="7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nSpc>
                          <a:spcPct val="115000"/>
                        </a:lnSpc>
                        <a:spcBef>
                          <a:spcPts val="1200"/>
                        </a:spcBef>
                        <a:spcAft>
                          <a:spcPts val="1200"/>
                        </a:spcAft>
                      </a:pPr>
                      <a:r>
                        <a:rPr lang="en-CA" sz="500" kern="100" dirty="0">
                          <a:effectLst/>
                        </a:rPr>
                        <a:t>0 Events</a:t>
                      </a:r>
                      <a:endParaRPr lang="en-CA" sz="5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1485" marR="11485" marT="7657" marB="7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2505154679"/>
                  </a:ext>
                </a:extLst>
              </a:tr>
              <a:tr h="278431">
                <a:tc>
                  <a:txBody>
                    <a:bodyPr/>
                    <a:lstStyle/>
                    <a:p>
                      <a:pPr>
                        <a:lnSpc>
                          <a:spcPct val="115000"/>
                        </a:lnSpc>
                        <a:spcBef>
                          <a:spcPts val="1200"/>
                        </a:spcBef>
                        <a:spcAft>
                          <a:spcPts val="1200"/>
                        </a:spcAft>
                      </a:pPr>
                      <a:r>
                        <a:rPr lang="en-CA" sz="500" kern="100" dirty="0">
                          <a:solidFill>
                            <a:sysClr val="windowText" lastClr="000000"/>
                          </a:solidFill>
                          <a:effectLst/>
                        </a:rPr>
                        <a:t>7. Health Rights</a:t>
                      </a:r>
                      <a:endParaRPr lang="en-CA" sz="500" kern="1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11485" marR="11485" marT="7657" marB="7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1200"/>
                        </a:spcBef>
                        <a:spcAft>
                          <a:spcPts val="1200"/>
                        </a:spcAft>
                      </a:pPr>
                      <a:r>
                        <a:rPr lang="en-CA" sz="500" kern="100">
                          <a:effectLst/>
                        </a:rPr>
                        <a:t>Right to highest standard of health and traditional medicines.</a:t>
                      </a:r>
                      <a:endParaRPr lang="en-CA" sz="500" kern="100">
                        <a:effectLst/>
                        <a:latin typeface="Aptos" panose="020B0004020202020204" pitchFamily="34" charset="0"/>
                        <a:ea typeface="Aptos" panose="020B0004020202020204" pitchFamily="34" charset="0"/>
                        <a:cs typeface="Times New Roman" panose="02020603050405020304" pitchFamily="18" charset="0"/>
                      </a:endParaRPr>
                    </a:p>
                  </a:txBody>
                  <a:tcPr marL="11485" marR="11485" marT="7657" marB="7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1200"/>
                        </a:spcBef>
                        <a:spcAft>
                          <a:spcPts val="1200"/>
                        </a:spcAft>
                      </a:pPr>
                      <a:r>
                        <a:rPr lang="en-CA" sz="500" kern="100" dirty="0">
                          <a:effectLst/>
                        </a:rPr>
                        <a:t>52, 12885, 14528</a:t>
                      </a:r>
                      <a:endParaRPr lang="en-CA" sz="5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1485" marR="11485" marT="7657" marB="7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1200"/>
                        </a:spcBef>
                        <a:spcAft>
                          <a:spcPts val="1200"/>
                        </a:spcAft>
                      </a:pPr>
                      <a:r>
                        <a:rPr lang="en-CA" sz="500" kern="100">
                          <a:effectLst/>
                        </a:rPr>
                        <a:t>2 Events: 2 Lect (Non-Ex)</a:t>
                      </a:r>
                      <a:endParaRPr lang="en-CA" sz="500" kern="100">
                        <a:effectLst/>
                        <a:latin typeface="Aptos" panose="020B0004020202020204" pitchFamily="34" charset="0"/>
                        <a:ea typeface="Aptos" panose="020B0004020202020204" pitchFamily="34" charset="0"/>
                        <a:cs typeface="Times New Roman" panose="02020603050405020304" pitchFamily="18" charset="0"/>
                      </a:endParaRPr>
                    </a:p>
                  </a:txBody>
                  <a:tcPr marL="11485" marR="11485" marT="7657" marB="7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86753072"/>
                  </a:ext>
                </a:extLst>
              </a:tr>
              <a:tr h="278431">
                <a:tc>
                  <a:txBody>
                    <a:bodyPr/>
                    <a:lstStyle/>
                    <a:p>
                      <a:pPr>
                        <a:lnSpc>
                          <a:spcPct val="115000"/>
                        </a:lnSpc>
                        <a:spcBef>
                          <a:spcPts val="1200"/>
                        </a:spcBef>
                        <a:spcAft>
                          <a:spcPts val="1200"/>
                        </a:spcAft>
                      </a:pPr>
                      <a:r>
                        <a:rPr lang="en-CA" sz="500" kern="100">
                          <a:solidFill>
                            <a:sysClr val="windowText" lastClr="000000"/>
                          </a:solidFill>
                          <a:effectLst/>
                        </a:rPr>
                        <a:t>8. Collaboration</a:t>
                      </a:r>
                      <a:endParaRPr lang="en-CA" sz="50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11485" marR="11485" marT="7657" marB="7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1200"/>
                        </a:spcBef>
                        <a:spcAft>
                          <a:spcPts val="1200"/>
                        </a:spcAft>
                      </a:pPr>
                      <a:r>
                        <a:rPr lang="en-CA" sz="500" kern="100">
                          <a:effectLst/>
                        </a:rPr>
                        <a:t>Respectful collaboration regarding use of traditional practices.</a:t>
                      </a:r>
                      <a:endParaRPr lang="en-CA" sz="500" kern="100">
                        <a:effectLst/>
                        <a:latin typeface="Aptos" panose="020B0004020202020204" pitchFamily="34" charset="0"/>
                        <a:ea typeface="Aptos" panose="020B0004020202020204" pitchFamily="34" charset="0"/>
                        <a:cs typeface="Times New Roman" panose="02020603050405020304" pitchFamily="18" charset="0"/>
                      </a:endParaRPr>
                    </a:p>
                  </a:txBody>
                  <a:tcPr marL="11485" marR="11485" marT="7657" marB="7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1200"/>
                        </a:spcBef>
                        <a:spcAft>
                          <a:spcPts val="1200"/>
                        </a:spcAft>
                      </a:pPr>
                      <a:r>
                        <a:rPr lang="en-CA" sz="500" kern="100" dirty="0">
                          <a:effectLst/>
                        </a:rPr>
                        <a:t>5455, 12885</a:t>
                      </a:r>
                      <a:endParaRPr lang="en-CA" sz="5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1485" marR="11485" marT="7657" marB="7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1200"/>
                        </a:spcBef>
                        <a:spcAft>
                          <a:spcPts val="1200"/>
                        </a:spcAft>
                      </a:pPr>
                      <a:r>
                        <a:rPr lang="en-CA" sz="500" kern="100">
                          <a:effectLst/>
                        </a:rPr>
                        <a:t>2 Events: 1 Lect (Non-Ex), 1 CBL (Non-Ex)</a:t>
                      </a:r>
                      <a:endParaRPr lang="en-CA" sz="500" kern="100">
                        <a:effectLst/>
                        <a:latin typeface="Aptos" panose="020B0004020202020204" pitchFamily="34" charset="0"/>
                        <a:ea typeface="Aptos" panose="020B0004020202020204" pitchFamily="34" charset="0"/>
                        <a:cs typeface="Times New Roman" panose="02020603050405020304" pitchFamily="18" charset="0"/>
                      </a:endParaRPr>
                    </a:p>
                  </a:txBody>
                  <a:tcPr marL="11485" marR="11485" marT="7657" marB="7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4838667"/>
                  </a:ext>
                </a:extLst>
              </a:tr>
              <a:tr h="278431">
                <a:tc>
                  <a:txBody>
                    <a:bodyPr/>
                    <a:lstStyle/>
                    <a:p>
                      <a:pPr>
                        <a:lnSpc>
                          <a:spcPct val="115000"/>
                        </a:lnSpc>
                        <a:spcBef>
                          <a:spcPts val="1200"/>
                        </a:spcBef>
                        <a:spcAft>
                          <a:spcPts val="1200"/>
                        </a:spcAft>
                      </a:pPr>
                      <a:r>
                        <a:rPr lang="en-CA" sz="500" kern="100" dirty="0">
                          <a:solidFill>
                            <a:sysClr val="windowText" lastClr="000000"/>
                          </a:solidFill>
                          <a:effectLst/>
                        </a:rPr>
                        <a:t>9. Resources</a:t>
                      </a:r>
                      <a:endParaRPr lang="en-CA" sz="500" kern="1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11485" marR="11485" marT="7657" marB="7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1200"/>
                        </a:spcBef>
                        <a:spcAft>
                          <a:spcPts val="1200"/>
                        </a:spcAft>
                      </a:pPr>
                      <a:r>
                        <a:rPr lang="en-CA" sz="500" kern="100">
                          <a:effectLst/>
                        </a:rPr>
                        <a:t>Involvement of cultural resources (food, ceremony, medicines).</a:t>
                      </a:r>
                      <a:endParaRPr lang="en-CA" sz="500" kern="100">
                        <a:effectLst/>
                        <a:latin typeface="Aptos" panose="020B0004020202020204" pitchFamily="34" charset="0"/>
                        <a:ea typeface="Aptos" panose="020B0004020202020204" pitchFamily="34" charset="0"/>
                        <a:cs typeface="Times New Roman" panose="02020603050405020304" pitchFamily="18" charset="0"/>
                      </a:endParaRPr>
                    </a:p>
                  </a:txBody>
                  <a:tcPr marL="11485" marR="11485" marT="7657" marB="7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1200"/>
                        </a:spcBef>
                        <a:spcAft>
                          <a:spcPts val="1200"/>
                        </a:spcAft>
                      </a:pPr>
                      <a:r>
                        <a:rPr lang="en-CA" sz="500" kern="100" dirty="0">
                          <a:effectLst/>
                        </a:rPr>
                        <a:t>79, 2678</a:t>
                      </a:r>
                      <a:endParaRPr lang="en-CA" sz="5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1485" marR="11485" marT="7657" marB="7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1200"/>
                        </a:spcBef>
                        <a:spcAft>
                          <a:spcPts val="1200"/>
                        </a:spcAft>
                      </a:pPr>
                      <a:r>
                        <a:rPr lang="en-CA" sz="500" kern="100">
                          <a:effectLst/>
                        </a:rPr>
                        <a:t>2 Events: 2 Lect (Non-Ex)</a:t>
                      </a:r>
                      <a:endParaRPr lang="en-CA" sz="500" kern="100">
                        <a:effectLst/>
                        <a:latin typeface="Aptos" panose="020B0004020202020204" pitchFamily="34" charset="0"/>
                        <a:ea typeface="Aptos" panose="020B0004020202020204" pitchFamily="34" charset="0"/>
                        <a:cs typeface="Times New Roman" panose="02020603050405020304" pitchFamily="18" charset="0"/>
                      </a:endParaRPr>
                    </a:p>
                  </a:txBody>
                  <a:tcPr marL="11485" marR="11485" marT="7657" marB="7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040185"/>
                  </a:ext>
                </a:extLst>
              </a:tr>
              <a:tr h="278431">
                <a:tc>
                  <a:txBody>
                    <a:bodyPr/>
                    <a:lstStyle/>
                    <a:p>
                      <a:pPr>
                        <a:lnSpc>
                          <a:spcPct val="115000"/>
                        </a:lnSpc>
                        <a:spcBef>
                          <a:spcPts val="1200"/>
                        </a:spcBef>
                        <a:spcAft>
                          <a:spcPts val="1200"/>
                        </a:spcAft>
                      </a:pPr>
                      <a:r>
                        <a:rPr lang="en-CA" sz="500" kern="100" dirty="0">
                          <a:solidFill>
                            <a:sysClr val="windowText" lastClr="000000"/>
                          </a:solidFill>
                          <a:effectLst/>
                        </a:rPr>
                        <a:t>10. Culture</a:t>
                      </a:r>
                      <a:endParaRPr lang="en-CA" sz="500" kern="1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11485" marR="11485" marT="7657" marB="7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1200"/>
                        </a:spcBef>
                        <a:spcAft>
                          <a:spcPts val="1200"/>
                        </a:spcAft>
                      </a:pPr>
                      <a:r>
                        <a:rPr lang="en-CA" sz="500" kern="100">
                          <a:effectLst/>
                        </a:rPr>
                        <a:t>Appreciating worldviews, traditions, norms, values, and beliefs.</a:t>
                      </a:r>
                      <a:endParaRPr lang="en-CA" sz="500" kern="100">
                        <a:effectLst/>
                        <a:latin typeface="Aptos" panose="020B0004020202020204" pitchFamily="34" charset="0"/>
                        <a:ea typeface="Aptos" panose="020B0004020202020204" pitchFamily="34" charset="0"/>
                        <a:cs typeface="Times New Roman" panose="02020603050405020304" pitchFamily="18" charset="0"/>
                      </a:endParaRPr>
                    </a:p>
                  </a:txBody>
                  <a:tcPr marL="11485" marR="11485" marT="7657" marB="7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1200"/>
                        </a:spcBef>
                        <a:spcAft>
                          <a:spcPts val="1200"/>
                        </a:spcAft>
                      </a:pPr>
                      <a:r>
                        <a:rPr lang="en-CA" sz="500" kern="100" dirty="0">
                          <a:effectLst/>
                        </a:rPr>
                        <a:t>50, 14527</a:t>
                      </a:r>
                      <a:endParaRPr lang="en-CA" sz="5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1485" marR="11485" marT="7657" marB="7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1200"/>
                        </a:spcBef>
                        <a:spcAft>
                          <a:spcPts val="1200"/>
                        </a:spcAft>
                      </a:pPr>
                      <a:r>
                        <a:rPr lang="en-CA" sz="500" kern="100" dirty="0">
                          <a:effectLst/>
                        </a:rPr>
                        <a:t>2 Events: 2 </a:t>
                      </a:r>
                      <a:r>
                        <a:rPr lang="en-CA" sz="500" kern="100" dirty="0" err="1">
                          <a:effectLst/>
                        </a:rPr>
                        <a:t>Lect</a:t>
                      </a:r>
                      <a:r>
                        <a:rPr lang="en-CA" sz="500" kern="100" dirty="0">
                          <a:effectLst/>
                        </a:rPr>
                        <a:t> (Non-Ex)</a:t>
                      </a:r>
                      <a:endParaRPr lang="en-CA" sz="5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1485" marR="11485" marT="7657" marB="7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9735037"/>
                  </a:ext>
                </a:extLst>
              </a:tr>
              <a:tr h="278431">
                <a:tc>
                  <a:txBody>
                    <a:bodyPr/>
                    <a:lstStyle/>
                    <a:p>
                      <a:pPr>
                        <a:lnSpc>
                          <a:spcPct val="115000"/>
                        </a:lnSpc>
                        <a:spcBef>
                          <a:spcPts val="1200"/>
                        </a:spcBef>
                        <a:spcAft>
                          <a:spcPts val="1200"/>
                        </a:spcAft>
                      </a:pPr>
                      <a:r>
                        <a:rPr lang="en-CA" sz="500" kern="100" dirty="0">
                          <a:solidFill>
                            <a:sysClr val="windowText" lastClr="000000"/>
                          </a:solidFill>
                          <a:effectLst/>
                        </a:rPr>
                        <a:t>11. NIHB</a:t>
                      </a:r>
                      <a:endParaRPr lang="en-CA" sz="500" kern="1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11485" marR="11485" marT="7657" marB="7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nSpc>
                          <a:spcPct val="115000"/>
                        </a:lnSpc>
                        <a:spcBef>
                          <a:spcPts val="1200"/>
                        </a:spcBef>
                        <a:spcAft>
                          <a:spcPts val="1200"/>
                        </a:spcAft>
                      </a:pPr>
                      <a:r>
                        <a:rPr lang="en-CA" sz="500" kern="100">
                          <a:effectLst/>
                        </a:rPr>
                        <a:t>Diversity of access to federal Non-Insured Health Benefits.</a:t>
                      </a:r>
                      <a:endParaRPr lang="en-CA" sz="500" kern="100">
                        <a:effectLst/>
                        <a:latin typeface="Aptos" panose="020B0004020202020204" pitchFamily="34" charset="0"/>
                        <a:ea typeface="Aptos" panose="020B0004020202020204" pitchFamily="34" charset="0"/>
                        <a:cs typeface="Times New Roman" panose="02020603050405020304" pitchFamily="18" charset="0"/>
                      </a:endParaRPr>
                    </a:p>
                  </a:txBody>
                  <a:tcPr marL="11485" marR="11485" marT="7657" marB="7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nSpc>
                          <a:spcPct val="115000"/>
                        </a:lnSpc>
                        <a:spcBef>
                          <a:spcPts val="1200"/>
                        </a:spcBef>
                        <a:spcAft>
                          <a:spcPts val="1200"/>
                        </a:spcAft>
                      </a:pPr>
                      <a:r>
                        <a:rPr lang="en-CA" sz="500" kern="100" dirty="0">
                          <a:effectLst/>
                        </a:rPr>
                        <a:t>None</a:t>
                      </a:r>
                      <a:endParaRPr lang="en-CA" sz="5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1485" marR="11485" marT="7657" marB="7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nSpc>
                          <a:spcPct val="115000"/>
                        </a:lnSpc>
                        <a:spcBef>
                          <a:spcPts val="1200"/>
                        </a:spcBef>
                        <a:spcAft>
                          <a:spcPts val="1200"/>
                        </a:spcAft>
                      </a:pPr>
                      <a:r>
                        <a:rPr lang="en-CA" sz="500" kern="100" dirty="0">
                          <a:effectLst/>
                        </a:rPr>
                        <a:t>0 Events</a:t>
                      </a:r>
                      <a:endParaRPr lang="en-CA" sz="5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1485" marR="11485" marT="7657" marB="7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456900970"/>
                  </a:ext>
                </a:extLst>
              </a:tr>
              <a:tr h="278431">
                <a:tc>
                  <a:txBody>
                    <a:bodyPr/>
                    <a:lstStyle/>
                    <a:p>
                      <a:pPr>
                        <a:lnSpc>
                          <a:spcPct val="115000"/>
                        </a:lnSpc>
                        <a:spcBef>
                          <a:spcPts val="1200"/>
                        </a:spcBef>
                        <a:spcAft>
                          <a:spcPts val="1200"/>
                        </a:spcAft>
                      </a:pPr>
                      <a:r>
                        <a:rPr lang="en-CA" sz="500" kern="100" dirty="0">
                          <a:solidFill>
                            <a:sysClr val="windowText" lastClr="000000"/>
                          </a:solidFill>
                          <a:effectLst/>
                        </a:rPr>
                        <a:t>12. Advocacy</a:t>
                      </a:r>
                      <a:endParaRPr lang="en-CA" sz="500" kern="1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11485" marR="11485" marT="7657" marB="7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1200"/>
                        </a:spcBef>
                        <a:spcAft>
                          <a:spcPts val="1200"/>
                        </a:spcAft>
                      </a:pPr>
                      <a:r>
                        <a:rPr lang="en-CA" sz="500" kern="100">
                          <a:effectLst/>
                        </a:rPr>
                        <a:t>Identifying barriers and advocating for systems-level change.</a:t>
                      </a:r>
                      <a:endParaRPr lang="en-CA" sz="500" kern="100">
                        <a:effectLst/>
                        <a:latin typeface="Aptos" panose="020B0004020202020204" pitchFamily="34" charset="0"/>
                        <a:ea typeface="Aptos" panose="020B0004020202020204" pitchFamily="34" charset="0"/>
                        <a:cs typeface="Times New Roman" panose="02020603050405020304" pitchFamily="18" charset="0"/>
                      </a:endParaRPr>
                    </a:p>
                  </a:txBody>
                  <a:tcPr marL="11485" marR="11485" marT="7657" marB="7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1200"/>
                        </a:spcBef>
                        <a:spcAft>
                          <a:spcPts val="1200"/>
                        </a:spcAft>
                      </a:pPr>
                      <a:r>
                        <a:rPr lang="en-CA" sz="500" kern="100" dirty="0">
                          <a:effectLst/>
                        </a:rPr>
                        <a:t>4, 2679, 2680, 5451</a:t>
                      </a:r>
                      <a:endParaRPr lang="en-CA" sz="5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1485" marR="11485" marT="7657" marB="7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1200"/>
                        </a:spcBef>
                        <a:spcAft>
                          <a:spcPts val="1200"/>
                        </a:spcAft>
                      </a:pPr>
                      <a:r>
                        <a:rPr lang="en-CA" sz="500" kern="100" dirty="0">
                          <a:effectLst/>
                        </a:rPr>
                        <a:t>2 Events: 1 </a:t>
                      </a:r>
                      <a:r>
                        <a:rPr lang="en-CA" sz="500" kern="100" dirty="0" err="1">
                          <a:effectLst/>
                        </a:rPr>
                        <a:t>Lect</a:t>
                      </a:r>
                      <a:r>
                        <a:rPr lang="en-CA" sz="500" kern="100" dirty="0">
                          <a:effectLst/>
                        </a:rPr>
                        <a:t> (Non-Ex), 1 CBL (Non-Ex)</a:t>
                      </a:r>
                      <a:endParaRPr lang="en-CA" sz="5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1485" marR="11485" marT="7657" marB="7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4053261"/>
                  </a:ext>
                </a:extLst>
              </a:tr>
              <a:tr h="278431">
                <a:tc>
                  <a:txBody>
                    <a:bodyPr/>
                    <a:lstStyle/>
                    <a:p>
                      <a:pPr>
                        <a:lnSpc>
                          <a:spcPct val="115000"/>
                        </a:lnSpc>
                        <a:spcBef>
                          <a:spcPts val="1200"/>
                        </a:spcBef>
                        <a:spcAft>
                          <a:spcPts val="1200"/>
                        </a:spcAft>
                      </a:pPr>
                      <a:r>
                        <a:rPr lang="en-CA" sz="500" kern="100" dirty="0">
                          <a:solidFill>
                            <a:sysClr val="windowText" lastClr="000000"/>
                          </a:solidFill>
                          <a:effectLst/>
                        </a:rPr>
                        <a:t>13. Accountability</a:t>
                      </a:r>
                      <a:endParaRPr lang="en-CA" sz="500" kern="1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11485" marR="11485" marT="7657" marB="7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nSpc>
                          <a:spcPct val="115000"/>
                        </a:lnSpc>
                        <a:spcBef>
                          <a:spcPts val="1200"/>
                        </a:spcBef>
                        <a:spcAft>
                          <a:spcPts val="1200"/>
                        </a:spcAft>
                      </a:pPr>
                      <a:r>
                        <a:rPr lang="en-CA" sz="500" kern="100">
                          <a:effectLst/>
                        </a:rPr>
                        <a:t>Safe clinical/learning environments and peer accountability.</a:t>
                      </a:r>
                      <a:endParaRPr lang="en-CA" sz="500" kern="100">
                        <a:effectLst/>
                        <a:latin typeface="Aptos" panose="020B0004020202020204" pitchFamily="34" charset="0"/>
                        <a:ea typeface="Aptos" panose="020B0004020202020204" pitchFamily="34" charset="0"/>
                        <a:cs typeface="Times New Roman" panose="02020603050405020304" pitchFamily="18" charset="0"/>
                      </a:endParaRPr>
                    </a:p>
                  </a:txBody>
                  <a:tcPr marL="11485" marR="11485" marT="7657" marB="7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nSpc>
                          <a:spcPct val="115000"/>
                        </a:lnSpc>
                        <a:spcBef>
                          <a:spcPts val="1200"/>
                        </a:spcBef>
                        <a:spcAft>
                          <a:spcPts val="1200"/>
                        </a:spcAft>
                      </a:pPr>
                      <a:r>
                        <a:rPr lang="en-CA" sz="500" kern="100" dirty="0">
                          <a:effectLst/>
                        </a:rPr>
                        <a:t>None</a:t>
                      </a:r>
                      <a:endParaRPr lang="en-CA" sz="5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1485" marR="11485" marT="7657" marB="7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nSpc>
                          <a:spcPct val="115000"/>
                        </a:lnSpc>
                        <a:spcBef>
                          <a:spcPts val="1200"/>
                        </a:spcBef>
                        <a:spcAft>
                          <a:spcPts val="1200"/>
                        </a:spcAft>
                      </a:pPr>
                      <a:r>
                        <a:rPr lang="en-CA" sz="500" kern="100" dirty="0">
                          <a:effectLst/>
                        </a:rPr>
                        <a:t>0 Events</a:t>
                      </a:r>
                      <a:endParaRPr lang="en-CA" sz="5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1485" marR="11485" marT="7657" marB="7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216216802"/>
                  </a:ext>
                </a:extLst>
              </a:tr>
              <a:tr h="278431">
                <a:tc>
                  <a:txBody>
                    <a:bodyPr/>
                    <a:lstStyle/>
                    <a:p>
                      <a:pPr>
                        <a:lnSpc>
                          <a:spcPct val="115000"/>
                        </a:lnSpc>
                        <a:spcBef>
                          <a:spcPts val="1200"/>
                        </a:spcBef>
                        <a:spcAft>
                          <a:spcPts val="1200"/>
                        </a:spcAft>
                      </a:pPr>
                      <a:r>
                        <a:rPr lang="en-CA" sz="500" kern="100" dirty="0">
                          <a:solidFill>
                            <a:sysClr val="windowText" lastClr="000000"/>
                          </a:solidFill>
                          <a:effectLst/>
                        </a:rPr>
                        <a:t>14. Intersectionality</a:t>
                      </a:r>
                      <a:endParaRPr lang="en-CA" sz="500" kern="1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11485" marR="11485" marT="7657" marB="7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nSpc>
                          <a:spcPct val="115000"/>
                        </a:lnSpc>
                        <a:spcBef>
                          <a:spcPts val="1200"/>
                        </a:spcBef>
                        <a:spcAft>
                          <a:spcPts val="1200"/>
                        </a:spcAft>
                      </a:pPr>
                      <a:r>
                        <a:rPr lang="en-CA" sz="500" kern="100">
                          <a:effectLst/>
                        </a:rPr>
                        <a:t>Diverse identities (2SLGBTQQIA+, disabilities, women).</a:t>
                      </a:r>
                      <a:endParaRPr lang="en-CA" sz="500" kern="100">
                        <a:effectLst/>
                        <a:latin typeface="Aptos" panose="020B0004020202020204" pitchFamily="34" charset="0"/>
                        <a:ea typeface="Aptos" panose="020B0004020202020204" pitchFamily="34" charset="0"/>
                        <a:cs typeface="Times New Roman" panose="02020603050405020304" pitchFamily="18" charset="0"/>
                      </a:endParaRPr>
                    </a:p>
                  </a:txBody>
                  <a:tcPr marL="11485" marR="11485" marT="7657" marB="7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nSpc>
                          <a:spcPct val="115000"/>
                        </a:lnSpc>
                        <a:spcBef>
                          <a:spcPts val="1200"/>
                        </a:spcBef>
                        <a:spcAft>
                          <a:spcPts val="1200"/>
                        </a:spcAft>
                      </a:pPr>
                      <a:r>
                        <a:rPr lang="en-CA" sz="500" kern="100">
                          <a:effectLst/>
                        </a:rPr>
                        <a:t>None</a:t>
                      </a:r>
                      <a:endParaRPr lang="en-CA" sz="500" kern="100">
                        <a:effectLst/>
                        <a:latin typeface="Aptos" panose="020B0004020202020204" pitchFamily="34" charset="0"/>
                        <a:ea typeface="Aptos" panose="020B0004020202020204" pitchFamily="34" charset="0"/>
                        <a:cs typeface="Times New Roman" panose="02020603050405020304" pitchFamily="18" charset="0"/>
                      </a:endParaRPr>
                    </a:p>
                  </a:txBody>
                  <a:tcPr marL="11485" marR="11485" marT="7657" marB="7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nSpc>
                          <a:spcPct val="115000"/>
                        </a:lnSpc>
                        <a:spcBef>
                          <a:spcPts val="1200"/>
                        </a:spcBef>
                        <a:spcAft>
                          <a:spcPts val="1200"/>
                        </a:spcAft>
                      </a:pPr>
                      <a:r>
                        <a:rPr lang="en-CA" sz="500" kern="100" dirty="0">
                          <a:effectLst/>
                        </a:rPr>
                        <a:t>0 Events</a:t>
                      </a:r>
                      <a:endParaRPr lang="en-CA" sz="5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1485" marR="11485" marT="7657" marB="7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1879289224"/>
                  </a:ext>
                </a:extLst>
              </a:tr>
            </a:tbl>
          </a:graphicData>
        </a:graphic>
      </p:graphicFrame>
    </p:spTree>
    <p:extLst>
      <p:ext uri="{BB962C8B-B14F-4D97-AF65-F5344CB8AC3E}">
        <p14:creationId xmlns:p14="http://schemas.microsoft.com/office/powerpoint/2010/main" val="1727844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26087AB-1D52-F1DA-C206-69A19B6FBF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1DFC44-093A-6A19-56E5-28AF862B6A0D}"/>
              </a:ext>
            </a:extLst>
          </p:cNvPr>
          <p:cNvSpPr>
            <a:spLocks noGrp="1"/>
          </p:cNvSpPr>
          <p:nvPr>
            <p:ph type="title"/>
          </p:nvPr>
        </p:nvSpPr>
        <p:spPr/>
        <p:txBody>
          <a:bodyPr/>
          <a:lstStyle/>
          <a:p>
            <a:r>
              <a:rPr lang="en-US" dirty="0">
                <a:latin typeface="Arial"/>
                <a:cs typeface="Arial"/>
              </a:rPr>
              <a:t>Results: The Three Frameworks</a:t>
            </a:r>
          </a:p>
        </p:txBody>
      </p:sp>
      <p:graphicFrame>
        <p:nvGraphicFramePr>
          <p:cNvPr id="5" name="Table 4">
            <a:extLst>
              <a:ext uri="{FF2B5EF4-FFF2-40B4-BE49-F238E27FC236}">
                <a16:creationId xmlns:a16="http://schemas.microsoft.com/office/drawing/2014/main" id="{747074E5-E122-5D1B-2B90-5629D9056875}"/>
              </a:ext>
            </a:extLst>
          </p:cNvPr>
          <p:cNvGraphicFramePr>
            <a:graphicFrameLocks noGrp="1"/>
          </p:cNvGraphicFramePr>
          <p:nvPr>
            <p:extLst>
              <p:ext uri="{D42A27DB-BD31-4B8C-83A1-F6EECF244321}">
                <p14:modId xmlns:p14="http://schemas.microsoft.com/office/powerpoint/2010/main" val="3460731840"/>
              </p:ext>
            </p:extLst>
          </p:nvPr>
        </p:nvGraphicFramePr>
        <p:xfrm>
          <a:off x="685800" y="2208408"/>
          <a:ext cx="7772400" cy="2517384"/>
        </p:xfrm>
        <a:graphic>
          <a:graphicData uri="http://schemas.openxmlformats.org/drawingml/2006/table">
            <a:tbl>
              <a:tblPr firstRow="1" firstCol="1" bandRow="1">
                <a:tableStyleId>{5C22544A-7EE6-4342-B048-85BDC9FD1C3A}</a:tableStyleId>
              </a:tblPr>
              <a:tblGrid>
                <a:gridCol w="2590800">
                  <a:extLst>
                    <a:ext uri="{9D8B030D-6E8A-4147-A177-3AD203B41FA5}">
                      <a16:colId xmlns:a16="http://schemas.microsoft.com/office/drawing/2014/main" val="124603580"/>
                    </a:ext>
                  </a:extLst>
                </a:gridCol>
                <a:gridCol w="2590800">
                  <a:extLst>
                    <a:ext uri="{9D8B030D-6E8A-4147-A177-3AD203B41FA5}">
                      <a16:colId xmlns:a16="http://schemas.microsoft.com/office/drawing/2014/main" val="3253582998"/>
                    </a:ext>
                  </a:extLst>
                </a:gridCol>
                <a:gridCol w="2590800">
                  <a:extLst>
                    <a:ext uri="{9D8B030D-6E8A-4147-A177-3AD203B41FA5}">
                      <a16:colId xmlns:a16="http://schemas.microsoft.com/office/drawing/2014/main" val="4210474011"/>
                    </a:ext>
                  </a:extLst>
                </a:gridCol>
              </a:tblGrid>
              <a:tr h="225054">
                <a:tc>
                  <a:txBody>
                    <a:bodyPr/>
                    <a:lstStyle/>
                    <a:p>
                      <a:pPr>
                        <a:lnSpc>
                          <a:spcPct val="115000"/>
                        </a:lnSpc>
                        <a:spcBef>
                          <a:spcPts val="1200"/>
                        </a:spcBef>
                        <a:spcAft>
                          <a:spcPts val="1200"/>
                        </a:spcAft>
                      </a:pPr>
                      <a:r>
                        <a:rPr lang="en-CA" sz="1100" kern="100" dirty="0">
                          <a:effectLst/>
                        </a:rPr>
                        <a:t>CACMS Element</a:t>
                      </a:r>
                      <a:endParaRPr lang="en-CA"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7021" marR="27021" marT="18014" marB="180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001A"/>
                    </a:solidFill>
                  </a:tcPr>
                </a:tc>
                <a:tc>
                  <a:txBody>
                    <a:bodyPr/>
                    <a:lstStyle/>
                    <a:p>
                      <a:pPr>
                        <a:lnSpc>
                          <a:spcPct val="115000"/>
                        </a:lnSpc>
                        <a:spcBef>
                          <a:spcPts val="1200"/>
                        </a:spcBef>
                        <a:spcAft>
                          <a:spcPts val="1200"/>
                        </a:spcAft>
                      </a:pPr>
                      <a:r>
                        <a:rPr lang="en-CA" sz="1100" kern="100" dirty="0">
                          <a:effectLst/>
                        </a:rPr>
                        <a:t>Accreditation Focus</a:t>
                      </a:r>
                      <a:endParaRPr lang="en-CA"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7021" marR="27021" marT="18014" marB="180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001A"/>
                    </a:solidFill>
                  </a:tcPr>
                </a:tc>
                <a:tc>
                  <a:txBody>
                    <a:bodyPr/>
                    <a:lstStyle/>
                    <a:p>
                      <a:pPr>
                        <a:lnSpc>
                          <a:spcPct val="115000"/>
                        </a:lnSpc>
                        <a:spcBef>
                          <a:spcPts val="1200"/>
                        </a:spcBef>
                        <a:spcAft>
                          <a:spcPts val="1200"/>
                        </a:spcAft>
                      </a:pPr>
                      <a:r>
                        <a:rPr lang="en-CA" sz="1100" kern="100" dirty="0">
                          <a:effectLst/>
                        </a:rPr>
                        <a:t>Learning Events (Type / Status)</a:t>
                      </a:r>
                      <a:endParaRPr lang="en-CA"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7021" marR="27021" marT="18014" marB="180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001A"/>
                    </a:solidFill>
                  </a:tcPr>
                </a:tc>
                <a:extLst>
                  <a:ext uri="{0D108BD9-81ED-4DB2-BD59-A6C34878D82A}">
                    <a16:rowId xmlns:a16="http://schemas.microsoft.com/office/drawing/2014/main" val="2052042967"/>
                  </a:ext>
                </a:extLst>
              </a:tr>
              <a:tr h="622801">
                <a:tc>
                  <a:txBody>
                    <a:bodyPr/>
                    <a:lstStyle/>
                    <a:p>
                      <a:pPr>
                        <a:lnSpc>
                          <a:spcPct val="115000"/>
                        </a:lnSpc>
                        <a:spcBef>
                          <a:spcPts val="1200"/>
                        </a:spcBef>
                        <a:spcAft>
                          <a:spcPts val="1200"/>
                        </a:spcAft>
                      </a:pPr>
                      <a:r>
                        <a:rPr lang="en-CA" sz="1100" kern="100" dirty="0">
                          <a:solidFill>
                            <a:schemeClr val="tx1"/>
                          </a:solidFill>
                          <a:effectLst/>
                        </a:rPr>
                        <a:t>7.6-1 A</a:t>
                      </a:r>
                      <a:endParaRPr lang="en-CA" sz="11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27021" marR="27021" marT="18014" marB="180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1200"/>
                        </a:spcBef>
                        <a:spcAft>
                          <a:spcPts val="1200"/>
                        </a:spcAft>
                      </a:pPr>
                      <a:r>
                        <a:rPr lang="en-CA" sz="1100" kern="100" dirty="0">
                          <a:effectLst/>
                        </a:rPr>
                        <a:t>Opportunities: Providing required experiences on diverse Indigenous needs.</a:t>
                      </a:r>
                      <a:endParaRPr lang="en-CA"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7021" marR="27021" marT="18014" marB="180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1200"/>
                        </a:spcBef>
                        <a:spcAft>
                          <a:spcPts val="1200"/>
                        </a:spcAft>
                      </a:pPr>
                      <a:r>
                        <a:rPr lang="en-CA" sz="1100" kern="100">
                          <a:effectLst/>
                        </a:rPr>
                        <a:t>11 Total Events: 8 Lect (Non-Ex), 2 CBL (Non-Ex), 1 SLM (Non-Ex), 1 Lect (Ex)</a:t>
                      </a:r>
                      <a:endParaRPr lang="en-CA" sz="1100" kern="100">
                        <a:effectLst/>
                        <a:latin typeface="Aptos" panose="020B0004020202020204" pitchFamily="34" charset="0"/>
                        <a:ea typeface="Aptos" panose="020B0004020202020204" pitchFamily="34" charset="0"/>
                        <a:cs typeface="Times New Roman" panose="02020603050405020304" pitchFamily="18" charset="0"/>
                      </a:endParaRPr>
                    </a:p>
                  </a:txBody>
                  <a:tcPr marL="27021" marR="27021" marT="18014" marB="180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93235862"/>
                  </a:ext>
                </a:extLst>
              </a:tr>
              <a:tr h="423927">
                <a:tc>
                  <a:txBody>
                    <a:bodyPr/>
                    <a:lstStyle/>
                    <a:p>
                      <a:pPr>
                        <a:lnSpc>
                          <a:spcPct val="115000"/>
                        </a:lnSpc>
                        <a:spcBef>
                          <a:spcPts val="1200"/>
                        </a:spcBef>
                        <a:spcAft>
                          <a:spcPts val="1200"/>
                        </a:spcAft>
                      </a:pPr>
                      <a:r>
                        <a:rPr lang="en-CA" sz="1100" kern="100">
                          <a:solidFill>
                            <a:schemeClr val="tx1"/>
                          </a:solidFill>
                          <a:effectLst/>
                        </a:rPr>
                        <a:t>7.6-2 A</a:t>
                      </a:r>
                      <a:endParaRPr lang="en-CA" sz="11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27021" marR="27021" marT="18014" marB="180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1200"/>
                        </a:spcBef>
                        <a:spcAft>
                          <a:spcPts val="1200"/>
                        </a:spcAft>
                      </a:pPr>
                      <a:r>
                        <a:rPr lang="en-CA" sz="1100" kern="100" dirty="0">
                          <a:effectLst/>
                        </a:rPr>
                        <a:t>Rights: Preparing students to identify legal/protected rights under legislation.</a:t>
                      </a:r>
                      <a:endParaRPr lang="en-CA"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7021" marR="27021" marT="18014" marB="180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1200"/>
                        </a:spcBef>
                        <a:spcAft>
                          <a:spcPts val="1200"/>
                        </a:spcAft>
                      </a:pPr>
                      <a:r>
                        <a:rPr lang="en-CA" sz="1100" kern="100">
                          <a:effectLst/>
                        </a:rPr>
                        <a:t>1 Event: 1 Lecture (Non-Ex)</a:t>
                      </a:r>
                      <a:endParaRPr lang="en-CA" sz="1100" kern="100">
                        <a:effectLst/>
                        <a:latin typeface="Aptos" panose="020B0004020202020204" pitchFamily="34" charset="0"/>
                        <a:ea typeface="Aptos" panose="020B0004020202020204" pitchFamily="34" charset="0"/>
                        <a:cs typeface="Times New Roman" panose="02020603050405020304" pitchFamily="18" charset="0"/>
                      </a:endParaRPr>
                    </a:p>
                  </a:txBody>
                  <a:tcPr marL="27021" marR="27021" marT="18014" marB="180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25021082"/>
                  </a:ext>
                </a:extLst>
              </a:tr>
              <a:tr h="622801">
                <a:tc>
                  <a:txBody>
                    <a:bodyPr/>
                    <a:lstStyle/>
                    <a:p>
                      <a:pPr>
                        <a:lnSpc>
                          <a:spcPct val="115000"/>
                        </a:lnSpc>
                        <a:spcBef>
                          <a:spcPts val="1200"/>
                        </a:spcBef>
                        <a:spcAft>
                          <a:spcPts val="1200"/>
                        </a:spcAft>
                      </a:pPr>
                      <a:r>
                        <a:rPr lang="en-CA" sz="1100" kern="100" dirty="0">
                          <a:solidFill>
                            <a:schemeClr val="tx1"/>
                          </a:solidFill>
                          <a:effectLst/>
                        </a:rPr>
                        <a:t>7.6-2 B</a:t>
                      </a:r>
                      <a:endParaRPr lang="en-CA" sz="11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27021" marR="27021" marT="18014" marB="180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1200"/>
                        </a:spcBef>
                        <a:spcAft>
                          <a:spcPts val="1200"/>
                        </a:spcAft>
                      </a:pPr>
                      <a:r>
                        <a:rPr lang="en-CA" sz="1100" kern="100" dirty="0">
                          <a:effectLst/>
                        </a:rPr>
                        <a:t>Skills/TIC: Developing behaviors for culturally safe and trauma-informed care.</a:t>
                      </a:r>
                      <a:endParaRPr lang="en-CA"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7021" marR="27021" marT="18014" marB="180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1200"/>
                        </a:spcBef>
                        <a:spcAft>
                          <a:spcPts val="1200"/>
                        </a:spcAft>
                      </a:pPr>
                      <a:r>
                        <a:rPr lang="en-CA" sz="1100" kern="100" dirty="0">
                          <a:effectLst/>
                        </a:rPr>
                        <a:t>4 Events: 3 Lectures (Non-Ex), 1 SLM (Non-Ex)</a:t>
                      </a:r>
                      <a:endParaRPr lang="en-CA"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7021" marR="27021" marT="18014" marB="180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9152031"/>
                  </a:ext>
                </a:extLst>
              </a:tr>
              <a:tr h="622801">
                <a:tc>
                  <a:txBody>
                    <a:bodyPr/>
                    <a:lstStyle/>
                    <a:p>
                      <a:pPr>
                        <a:lnSpc>
                          <a:spcPct val="115000"/>
                        </a:lnSpc>
                        <a:spcBef>
                          <a:spcPts val="1200"/>
                        </a:spcBef>
                        <a:spcAft>
                          <a:spcPts val="1200"/>
                        </a:spcAft>
                      </a:pPr>
                      <a:r>
                        <a:rPr lang="en-CA" sz="1100" kern="100" dirty="0">
                          <a:solidFill>
                            <a:schemeClr val="tx1"/>
                          </a:solidFill>
                          <a:effectLst/>
                        </a:rPr>
                        <a:t>7.6-2 C</a:t>
                      </a:r>
                      <a:endParaRPr lang="en-CA" sz="11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27021" marR="27021" marT="18014" marB="180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1200"/>
                        </a:spcBef>
                        <a:spcAft>
                          <a:spcPts val="1200"/>
                        </a:spcAft>
                      </a:pPr>
                      <a:r>
                        <a:rPr lang="en-CA" sz="1100" kern="100">
                          <a:effectLst/>
                        </a:rPr>
                        <a:t>Systems of Harm: Identifying how systems perpetuate racism, disparities, and harm.</a:t>
                      </a:r>
                      <a:endParaRPr lang="en-CA" sz="1100" kern="100">
                        <a:effectLst/>
                        <a:latin typeface="Aptos" panose="020B0004020202020204" pitchFamily="34" charset="0"/>
                        <a:ea typeface="Aptos" panose="020B0004020202020204" pitchFamily="34" charset="0"/>
                        <a:cs typeface="Times New Roman" panose="02020603050405020304" pitchFamily="18" charset="0"/>
                      </a:endParaRPr>
                    </a:p>
                  </a:txBody>
                  <a:tcPr marL="27021" marR="27021" marT="18014" marB="180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1200"/>
                        </a:spcBef>
                        <a:spcAft>
                          <a:spcPts val="1200"/>
                        </a:spcAft>
                      </a:pPr>
                      <a:r>
                        <a:rPr lang="en-CA" sz="1100" kern="100" dirty="0">
                          <a:effectLst/>
                        </a:rPr>
                        <a:t>2 Events: 2 Lectures (Non-Ex)</a:t>
                      </a:r>
                      <a:endParaRPr lang="en-CA"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7021" marR="27021" marT="18014" marB="180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4980074"/>
                  </a:ext>
                </a:extLst>
              </a:tr>
            </a:tbl>
          </a:graphicData>
        </a:graphic>
      </p:graphicFrame>
    </p:spTree>
    <p:extLst>
      <p:ext uri="{BB962C8B-B14F-4D97-AF65-F5344CB8AC3E}">
        <p14:creationId xmlns:p14="http://schemas.microsoft.com/office/powerpoint/2010/main" val="4213488607"/>
      </p:ext>
    </p:extLst>
  </p:cSld>
  <p:clrMapOvr>
    <a:masterClrMapping/>
  </p:clrMapOvr>
</p:sld>
</file>

<file path=ppt/theme/theme1.xml><?xml version="1.0" encoding="utf-8"?>
<a:theme xmlns:a="http://schemas.openxmlformats.org/drawingml/2006/main" name="uOttawa-powerpoint-template">
  <a:themeElements>
    <a:clrScheme name="Custom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fontScheme name="Garne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10"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10" charset="0"/>
          </a:defRPr>
        </a:defPPr>
      </a:lstStyle>
    </a:lnDef>
  </a:objectDefaults>
  <a:extraClrSchemeLst>
    <a:extraClrScheme>
      <a:clrScheme name="Garne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arne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arne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arne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arne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arne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arne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uOttawa-powerpoint-template.pot</Template>
  <TotalTime>15700</TotalTime>
  <Words>3646</Words>
  <Application>Microsoft Office PowerPoint</Application>
  <PresentationFormat>On-screen Show (4:3)</PresentationFormat>
  <Paragraphs>313</Paragraphs>
  <Slides>20</Slides>
  <Notes>20</Notes>
  <HiddenSlides>6</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Aptos</vt:lpstr>
      <vt:lpstr>arial</vt:lpstr>
      <vt:lpstr>arial</vt:lpstr>
      <vt:lpstr>Arial Black</vt:lpstr>
      <vt:lpstr>Arial;</vt:lpstr>
      <vt:lpstr>Google Sans Text</vt:lpstr>
      <vt:lpstr>Symbol</vt:lpstr>
      <vt:lpstr>Times</vt:lpstr>
      <vt:lpstr>Verdana</vt:lpstr>
      <vt:lpstr>uOttawa-powerpoint-template</vt:lpstr>
      <vt:lpstr>PowerPoint Presentation</vt:lpstr>
      <vt:lpstr>Background: Indigenous Curriculum Working Group</vt:lpstr>
      <vt:lpstr>Background: National Standards</vt:lpstr>
      <vt:lpstr>Methods: Overarching Frameworks</vt:lpstr>
      <vt:lpstr>Methods: Mapping</vt:lpstr>
      <vt:lpstr>Methods: Mapping and Gap Analysis</vt:lpstr>
      <vt:lpstr>Results: The Three Frameworks</vt:lpstr>
      <vt:lpstr>Results: The Three Frameworks</vt:lpstr>
      <vt:lpstr>Results: The Three Frameworks</vt:lpstr>
      <vt:lpstr>Results: National Standards</vt:lpstr>
      <vt:lpstr>Results: Example from TRC Call to Action #24</vt:lpstr>
      <vt:lpstr>Results: Example from TRC Call to Action #24</vt:lpstr>
      <vt:lpstr>Results: Overarching Themes</vt:lpstr>
      <vt:lpstr>PowerPoint Presentation</vt:lpstr>
      <vt:lpstr>Results: Recommendations</vt:lpstr>
      <vt:lpstr>Results: Implementation</vt:lpstr>
      <vt:lpstr>PowerPoint Presentation</vt:lpstr>
      <vt:lpstr>Discussion</vt:lpstr>
      <vt:lpstr>References</vt:lpstr>
      <vt:lpstr>Miigwetch, Thank You, Merci</vt:lpstr>
    </vt:vector>
  </TitlesOfParts>
  <Manager/>
  <Company>University of Ottawa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Noah Bennell</dc:creator>
  <cp:keywords/>
  <dc:description/>
  <cp:lastModifiedBy>Noah Bennell</cp:lastModifiedBy>
  <cp:revision>137</cp:revision>
  <cp:lastPrinted>2013-05-07T16:03:29Z</cp:lastPrinted>
  <dcterms:created xsi:type="dcterms:W3CDTF">2010-02-26T18:49:55Z</dcterms:created>
  <dcterms:modified xsi:type="dcterms:W3CDTF">2026-04-18T14:51:30Z</dcterms:modified>
  <cp:category/>
</cp:coreProperties>
</file>